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notesSlides/notesSlide6.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49" r:id="rId1"/>
  </p:sldMasterIdLst>
  <p:notesMasterIdLst>
    <p:notesMasterId r:id="rId35"/>
  </p:notesMasterIdLst>
  <p:handoutMasterIdLst>
    <p:handoutMasterId r:id="rId36"/>
  </p:handoutMasterIdLst>
  <p:sldIdLst>
    <p:sldId id="256" r:id="rId2"/>
    <p:sldId id="257" r:id="rId3"/>
    <p:sldId id="258" r:id="rId4"/>
    <p:sldId id="265" r:id="rId5"/>
    <p:sldId id="288" r:id="rId6"/>
    <p:sldId id="274" r:id="rId7"/>
    <p:sldId id="266" r:id="rId8"/>
    <p:sldId id="267" r:id="rId9"/>
    <p:sldId id="289" r:id="rId10"/>
    <p:sldId id="268" r:id="rId11"/>
    <p:sldId id="269" r:id="rId12"/>
    <p:sldId id="270" r:id="rId13"/>
    <p:sldId id="259" r:id="rId14"/>
    <p:sldId id="271" r:id="rId15"/>
    <p:sldId id="275" r:id="rId16"/>
    <p:sldId id="276" r:id="rId17"/>
    <p:sldId id="272" r:id="rId18"/>
    <p:sldId id="273" r:id="rId19"/>
    <p:sldId id="277" r:id="rId20"/>
    <p:sldId id="290" r:id="rId21"/>
    <p:sldId id="278" r:id="rId22"/>
    <p:sldId id="279" r:id="rId23"/>
    <p:sldId id="281" r:id="rId24"/>
    <p:sldId id="280" r:id="rId25"/>
    <p:sldId id="282" r:id="rId26"/>
    <p:sldId id="283" r:id="rId27"/>
    <p:sldId id="284" r:id="rId28"/>
    <p:sldId id="285" r:id="rId29"/>
    <p:sldId id="286" r:id="rId30"/>
    <p:sldId id="260" r:id="rId31"/>
    <p:sldId id="262" r:id="rId32"/>
    <p:sldId id="263" r:id="rId33"/>
    <p:sldId id="264" r:id="rId34"/>
  </p:sldIdLst>
  <p:sldSz cx="9144000" cy="6858000" type="screen4x3"/>
  <p:notesSz cx="6858000" cy="9144000"/>
  <p:defaultTextStyle>
    <a:defPPr>
      <a:defRPr lang="it-IT"/>
    </a:defPPr>
    <a:lvl1pPr algn="ctr" rtl="0" fontAlgn="base">
      <a:spcBef>
        <a:spcPct val="0"/>
      </a:spcBef>
      <a:spcAft>
        <a:spcPct val="0"/>
      </a:spcAft>
      <a:defRPr sz="2200" b="1" kern="1200">
        <a:solidFill>
          <a:srgbClr val="FF0000"/>
        </a:solidFill>
        <a:latin typeface="Arial" charset="0"/>
        <a:ea typeface="+mn-ea"/>
        <a:cs typeface="+mn-cs"/>
      </a:defRPr>
    </a:lvl1pPr>
    <a:lvl2pPr marL="457200" algn="ctr" rtl="0" fontAlgn="base">
      <a:spcBef>
        <a:spcPct val="0"/>
      </a:spcBef>
      <a:spcAft>
        <a:spcPct val="0"/>
      </a:spcAft>
      <a:defRPr sz="2200" b="1" kern="1200">
        <a:solidFill>
          <a:srgbClr val="FF0000"/>
        </a:solidFill>
        <a:latin typeface="Arial" charset="0"/>
        <a:ea typeface="+mn-ea"/>
        <a:cs typeface="+mn-cs"/>
      </a:defRPr>
    </a:lvl2pPr>
    <a:lvl3pPr marL="914400" algn="ctr" rtl="0" fontAlgn="base">
      <a:spcBef>
        <a:spcPct val="0"/>
      </a:spcBef>
      <a:spcAft>
        <a:spcPct val="0"/>
      </a:spcAft>
      <a:defRPr sz="2200" b="1" kern="1200">
        <a:solidFill>
          <a:srgbClr val="FF0000"/>
        </a:solidFill>
        <a:latin typeface="Arial" charset="0"/>
        <a:ea typeface="+mn-ea"/>
        <a:cs typeface="+mn-cs"/>
      </a:defRPr>
    </a:lvl3pPr>
    <a:lvl4pPr marL="1371600" algn="ctr" rtl="0" fontAlgn="base">
      <a:spcBef>
        <a:spcPct val="0"/>
      </a:spcBef>
      <a:spcAft>
        <a:spcPct val="0"/>
      </a:spcAft>
      <a:defRPr sz="2200" b="1" kern="1200">
        <a:solidFill>
          <a:srgbClr val="FF0000"/>
        </a:solidFill>
        <a:latin typeface="Arial" charset="0"/>
        <a:ea typeface="+mn-ea"/>
        <a:cs typeface="+mn-cs"/>
      </a:defRPr>
    </a:lvl4pPr>
    <a:lvl5pPr marL="1828800" algn="ctr" rtl="0" fontAlgn="base">
      <a:spcBef>
        <a:spcPct val="0"/>
      </a:spcBef>
      <a:spcAft>
        <a:spcPct val="0"/>
      </a:spcAft>
      <a:defRPr sz="2200" b="1" kern="1200">
        <a:solidFill>
          <a:srgbClr val="FF0000"/>
        </a:solidFill>
        <a:latin typeface="Arial" charset="0"/>
        <a:ea typeface="+mn-ea"/>
        <a:cs typeface="+mn-cs"/>
      </a:defRPr>
    </a:lvl5pPr>
    <a:lvl6pPr marL="2286000" algn="l" defTabSz="914400" rtl="0" eaLnBrk="1" latinLnBrk="0" hangingPunct="1">
      <a:defRPr sz="2200" b="1" kern="1200">
        <a:solidFill>
          <a:srgbClr val="FF0000"/>
        </a:solidFill>
        <a:latin typeface="Arial" charset="0"/>
        <a:ea typeface="+mn-ea"/>
        <a:cs typeface="+mn-cs"/>
      </a:defRPr>
    </a:lvl6pPr>
    <a:lvl7pPr marL="2743200" algn="l" defTabSz="914400" rtl="0" eaLnBrk="1" latinLnBrk="0" hangingPunct="1">
      <a:defRPr sz="2200" b="1" kern="1200">
        <a:solidFill>
          <a:srgbClr val="FF0000"/>
        </a:solidFill>
        <a:latin typeface="Arial" charset="0"/>
        <a:ea typeface="+mn-ea"/>
        <a:cs typeface="+mn-cs"/>
      </a:defRPr>
    </a:lvl7pPr>
    <a:lvl8pPr marL="3200400" algn="l" defTabSz="914400" rtl="0" eaLnBrk="1" latinLnBrk="0" hangingPunct="1">
      <a:defRPr sz="2200" b="1" kern="1200">
        <a:solidFill>
          <a:srgbClr val="FF0000"/>
        </a:solidFill>
        <a:latin typeface="Arial" charset="0"/>
        <a:ea typeface="+mn-ea"/>
        <a:cs typeface="+mn-cs"/>
      </a:defRPr>
    </a:lvl8pPr>
    <a:lvl9pPr marL="3657600" algn="l" defTabSz="914400" rtl="0" eaLnBrk="1" latinLnBrk="0" hangingPunct="1">
      <a:defRPr sz="2200" b="1" kern="1200">
        <a:solidFill>
          <a:srgbClr val="FF0000"/>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00"/>
    <a:srgbClr val="0000FF"/>
    <a:srgbClr val="00FFFF"/>
    <a:srgbClr val="3399FF"/>
    <a:srgbClr val="CC3300"/>
    <a:srgbClr val="FF6600"/>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500" autoAdjust="0"/>
    <p:restoredTop sz="86434" autoAdjust="0"/>
  </p:normalViewPr>
  <p:slideViewPr>
    <p:cSldViewPr>
      <p:cViewPr varScale="1">
        <p:scale>
          <a:sx n="62" d="100"/>
          <a:sy n="62" d="100"/>
        </p:scale>
        <p:origin x="-1722"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66" d="100"/>
          <a:sy n="66" d="100"/>
        </p:scale>
        <p:origin x="0" y="0"/>
      </p:cViewPr>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b="0">
                <a:solidFill>
                  <a:schemeClr val="tx1"/>
                </a:solidFill>
              </a:defRPr>
            </a:lvl1pPr>
          </a:lstStyle>
          <a:p>
            <a:endParaRPr lang="it-IT"/>
          </a:p>
        </p:txBody>
      </p:sp>
      <p:sp>
        <p:nvSpPr>
          <p:cNvPr id="28675"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b="0">
                <a:solidFill>
                  <a:schemeClr val="tx1"/>
                </a:solidFill>
              </a:defRPr>
            </a:lvl1pPr>
          </a:lstStyle>
          <a:p>
            <a:endParaRPr lang="it-IT"/>
          </a:p>
        </p:txBody>
      </p:sp>
      <p:sp>
        <p:nvSpPr>
          <p:cNvPr id="28676"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b="0">
                <a:solidFill>
                  <a:schemeClr val="tx1"/>
                </a:solidFill>
              </a:defRPr>
            </a:lvl1pPr>
          </a:lstStyle>
          <a:p>
            <a:endParaRPr lang="it-IT"/>
          </a:p>
        </p:txBody>
      </p:sp>
      <p:sp>
        <p:nvSpPr>
          <p:cNvPr id="28677"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b="0">
                <a:solidFill>
                  <a:schemeClr val="tx1"/>
                </a:solidFill>
              </a:defRPr>
            </a:lvl1pPr>
          </a:lstStyle>
          <a:p>
            <a:fld id="{B7C36B0F-A57B-4F9F-A865-AFD38EFE69CB}" type="slidenum">
              <a:rPr lang="it-IT"/>
              <a:pPr/>
              <a:t>‹N›</a:t>
            </a:fld>
            <a:endParaRPr lang="it-IT"/>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b="0">
                <a:solidFill>
                  <a:schemeClr val="tx1"/>
                </a:solidFill>
              </a:defRPr>
            </a:lvl1pPr>
          </a:lstStyle>
          <a:p>
            <a:endParaRPr lang="it-IT"/>
          </a:p>
        </p:txBody>
      </p:sp>
      <p:sp>
        <p:nvSpPr>
          <p:cNvPr id="30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b="0">
                <a:solidFill>
                  <a:schemeClr val="tx1"/>
                </a:solidFill>
              </a:defRPr>
            </a:lvl1pPr>
          </a:lstStyle>
          <a:p>
            <a:endParaRPr lang="it-IT"/>
          </a:p>
        </p:txBody>
      </p:sp>
      <p:sp>
        <p:nvSpPr>
          <p:cNvPr id="307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30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p>
        </p:txBody>
      </p:sp>
      <p:sp>
        <p:nvSpPr>
          <p:cNvPr id="30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b="0">
                <a:solidFill>
                  <a:schemeClr val="tx1"/>
                </a:solidFill>
              </a:defRPr>
            </a:lvl1pPr>
          </a:lstStyle>
          <a:p>
            <a:endParaRPr lang="it-IT"/>
          </a:p>
        </p:txBody>
      </p:sp>
      <p:sp>
        <p:nvSpPr>
          <p:cNvPr id="307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b="0">
                <a:solidFill>
                  <a:schemeClr val="tx1"/>
                </a:solidFill>
              </a:defRPr>
            </a:lvl1pPr>
          </a:lstStyle>
          <a:p>
            <a:fld id="{BF2E79EE-49A7-47EF-B3D7-FDE05C59FA81}" type="slidenum">
              <a:rPr lang="it-IT"/>
              <a:pPr/>
              <a:t>‹N›</a:t>
            </a:fld>
            <a:endParaRPr lang="it-IT"/>
          </a:p>
        </p:txBody>
      </p:sp>
    </p:spTree>
  </p:cSld>
  <p:clrMap bg1="lt1" tx1="dk1" bg2="lt2" tx2="dk2" accent1="accent1" accent2="accent2" accent3="accent3" accent4="accent4" accent5="accent5" accent6="accent6" hlink="hlink" folHlink="folHlink"/>
  <p:hf hdr="0" ftr="0" dt="0"/>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172192A-1BAB-4099-90F6-03A70DFE9184}" type="slidenum">
              <a:rPr lang="it-IT"/>
              <a:pPr/>
              <a:t>0</a:t>
            </a:fld>
            <a:endParaRPr lang="it-IT"/>
          </a:p>
        </p:txBody>
      </p:sp>
      <p:sp>
        <p:nvSpPr>
          <p:cNvPr id="183298" name="Rectangle 2"/>
          <p:cNvSpPr>
            <a:spLocks noGrp="1" noRot="1" noChangeAspect="1" noChangeArrowheads="1" noTextEdit="1"/>
          </p:cNvSpPr>
          <p:nvPr>
            <p:ph type="sldImg"/>
          </p:nvPr>
        </p:nvSpPr>
        <p:spPr>
          <a:ln/>
        </p:spPr>
      </p:sp>
      <p:sp>
        <p:nvSpPr>
          <p:cNvPr id="183299" name="Rectangle 3"/>
          <p:cNvSpPr>
            <a:spLocks noGrp="1" noChangeArrowheads="1"/>
          </p:cNvSpPr>
          <p:nvPr>
            <p:ph type="body" idx="1"/>
          </p:nvPr>
        </p:nvSpPr>
        <p:spPr/>
        <p:txBody>
          <a:bodyPr/>
          <a:lstStyle/>
          <a:p>
            <a:endParaRPr lang="it-IT"/>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r>
              <a:rPr lang="it-IT" b="0" i="0" u="none" dirty="0" smtClean="0"/>
              <a:t>(1) Sermone 37</a:t>
            </a:r>
            <a:endParaRPr lang="it-IT" b="0" i="0" u="none" dirty="0"/>
          </a:p>
        </p:txBody>
      </p:sp>
      <p:sp>
        <p:nvSpPr>
          <p:cNvPr id="4" name="Segnaposto numero diapositiva 3"/>
          <p:cNvSpPr>
            <a:spLocks noGrp="1"/>
          </p:cNvSpPr>
          <p:nvPr>
            <p:ph type="sldNum" sz="quarter" idx="10"/>
          </p:nvPr>
        </p:nvSpPr>
        <p:spPr/>
        <p:txBody>
          <a:bodyPr/>
          <a:lstStyle/>
          <a:p>
            <a:fld id="{BF2E79EE-49A7-47EF-B3D7-FDE05C59FA81}" type="slidenum">
              <a:rPr lang="it-IT" smtClean="0"/>
              <a:pPr/>
              <a:t>12</a:t>
            </a:fld>
            <a:endParaRPr lang="it-IT"/>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r>
              <a:rPr lang="it-IT" dirty="0" smtClean="0"/>
              <a:t>(1) </a:t>
            </a:r>
            <a:r>
              <a:rPr lang="it-IT" dirty="0" smtClean="0"/>
              <a:t>Sermone 19, § 6</a:t>
            </a:r>
            <a:endParaRPr lang="it-IT" dirty="0"/>
          </a:p>
        </p:txBody>
      </p:sp>
      <p:sp>
        <p:nvSpPr>
          <p:cNvPr id="4" name="Segnaposto numero diapositiva 3"/>
          <p:cNvSpPr>
            <a:spLocks noGrp="1"/>
          </p:cNvSpPr>
          <p:nvPr>
            <p:ph type="sldNum" sz="quarter" idx="10"/>
          </p:nvPr>
        </p:nvSpPr>
        <p:spPr/>
        <p:txBody>
          <a:bodyPr/>
          <a:lstStyle/>
          <a:p>
            <a:fld id="{BF2E79EE-49A7-47EF-B3D7-FDE05C59FA81}" type="slidenum">
              <a:rPr lang="it-IT" smtClean="0"/>
              <a:pPr/>
              <a:t>24</a:t>
            </a:fld>
            <a:endParaRPr lang="it-IT"/>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pPr marL="228600" indent="-228600">
              <a:buAutoNum type="arabicParenBoth"/>
            </a:pPr>
            <a:r>
              <a:rPr lang="it-IT" b="0" i="0" u="none" dirty="0" smtClean="0"/>
              <a:t>Sermone 70, § 6</a:t>
            </a:r>
          </a:p>
          <a:p>
            <a:pPr marL="228600" indent="-228600">
              <a:buNone/>
            </a:pPr>
            <a:r>
              <a:rPr lang="it-IT" b="0" i="0" u="none" dirty="0" smtClean="0"/>
              <a:t>(2)</a:t>
            </a:r>
            <a:r>
              <a:rPr lang="it-IT" b="0" i="0" u="none" baseline="0" dirty="0" smtClean="0"/>
              <a:t> </a:t>
            </a:r>
            <a:r>
              <a:rPr lang="it-IT" b="1" i="1" u="sng" dirty="0" smtClean="0"/>
              <a:t>sermone 70,§ 6</a:t>
            </a:r>
            <a:endParaRPr lang="it-IT" b="0" i="0" u="none" dirty="0"/>
          </a:p>
        </p:txBody>
      </p:sp>
      <p:sp>
        <p:nvSpPr>
          <p:cNvPr id="4" name="Segnaposto numero diapositiva 3"/>
          <p:cNvSpPr>
            <a:spLocks noGrp="1"/>
          </p:cNvSpPr>
          <p:nvPr>
            <p:ph type="sldNum" sz="quarter" idx="10"/>
          </p:nvPr>
        </p:nvSpPr>
        <p:spPr/>
        <p:txBody>
          <a:bodyPr/>
          <a:lstStyle/>
          <a:p>
            <a:fld id="{BF2E79EE-49A7-47EF-B3D7-FDE05C59FA81}" type="slidenum">
              <a:rPr lang="it-IT" smtClean="0"/>
              <a:pPr/>
              <a:t>29</a:t>
            </a:fld>
            <a:endParaRPr lang="it-IT"/>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r>
              <a:rPr lang="it-IT" dirty="0" smtClean="0"/>
              <a:t>(1) </a:t>
            </a:r>
            <a:r>
              <a:rPr lang="it-IT" b="1" u="sng" dirty="0" smtClean="0"/>
              <a:t>sermone 52, § 5</a:t>
            </a:r>
            <a:endParaRPr lang="it-IT" dirty="0"/>
          </a:p>
        </p:txBody>
      </p:sp>
      <p:sp>
        <p:nvSpPr>
          <p:cNvPr id="4" name="Segnaposto numero diapositiva 3"/>
          <p:cNvSpPr>
            <a:spLocks noGrp="1"/>
          </p:cNvSpPr>
          <p:nvPr>
            <p:ph type="sldNum" sz="quarter" idx="10"/>
          </p:nvPr>
        </p:nvSpPr>
        <p:spPr/>
        <p:txBody>
          <a:bodyPr/>
          <a:lstStyle/>
          <a:p>
            <a:fld id="{BF2E79EE-49A7-47EF-B3D7-FDE05C59FA81}" type="slidenum">
              <a:rPr lang="it-IT" smtClean="0"/>
              <a:pPr/>
              <a:t>31</a:t>
            </a:fld>
            <a:endParaRPr lang="it-IT"/>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r>
              <a:rPr lang="it-IT" dirty="0" smtClean="0"/>
              <a:t>(1)</a:t>
            </a:r>
            <a:r>
              <a:rPr lang="it-IT" baseline="0" dirty="0" smtClean="0"/>
              <a:t> </a:t>
            </a:r>
            <a:r>
              <a:rPr lang="it-IT" b="1" i="1" u="sng" dirty="0" smtClean="0"/>
              <a:t>sermone 57, § 1</a:t>
            </a:r>
          </a:p>
          <a:p>
            <a:r>
              <a:rPr lang="it-IT" dirty="0" smtClean="0"/>
              <a:t>(2)</a:t>
            </a:r>
            <a:r>
              <a:rPr lang="it-IT" baseline="0" dirty="0" smtClean="0"/>
              <a:t> </a:t>
            </a:r>
            <a:r>
              <a:rPr lang="it-IT" b="1" i="1" u="sng" dirty="0" smtClean="0"/>
              <a:t>sermone 12, § 2</a:t>
            </a:r>
            <a:endParaRPr lang="it-IT" dirty="0"/>
          </a:p>
        </p:txBody>
      </p:sp>
      <p:sp>
        <p:nvSpPr>
          <p:cNvPr id="4" name="Segnaposto numero diapositiva 3"/>
          <p:cNvSpPr>
            <a:spLocks noGrp="1"/>
          </p:cNvSpPr>
          <p:nvPr>
            <p:ph type="sldNum" sz="quarter" idx="10"/>
          </p:nvPr>
        </p:nvSpPr>
        <p:spPr/>
        <p:txBody>
          <a:bodyPr/>
          <a:lstStyle/>
          <a:p>
            <a:fld id="{BF2E79EE-49A7-47EF-B3D7-FDE05C59FA81}" type="slidenum">
              <a:rPr lang="it-IT" smtClean="0"/>
              <a:pPr/>
              <a:t>32</a:t>
            </a:fld>
            <a:endParaRPr lang="it-IT"/>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1700808"/>
            <a:ext cx="7772400" cy="1899643"/>
          </a:xfrm>
        </p:spPr>
        <p:txBody>
          <a:bodyPr/>
          <a:lstStyle>
            <a:lvl1pPr>
              <a:defRPr sz="3200" b="0">
                <a:solidFill>
                  <a:srgbClr val="FF0000"/>
                </a:solidFill>
                <a:latin typeface="Germany" pitchFamily="66" charset="0"/>
              </a:defRPr>
            </a:lvl1pPr>
          </a:lstStyle>
          <a:p>
            <a:r>
              <a:rPr lang="it-IT" smtClean="0"/>
              <a:t>Fare clic per modificare lo stile del titolo</a:t>
            </a:r>
            <a:endParaRPr lang="it-IT" dirty="0"/>
          </a:p>
        </p:txBody>
      </p:sp>
      <p:sp>
        <p:nvSpPr>
          <p:cNvPr id="3" name="Sottotitolo 2"/>
          <p:cNvSpPr>
            <a:spLocks noGrp="1"/>
          </p:cNvSpPr>
          <p:nvPr>
            <p:ph type="subTitle" idx="1"/>
          </p:nvPr>
        </p:nvSpPr>
        <p:spPr>
          <a:xfrm>
            <a:off x="1371600" y="3886200"/>
            <a:ext cx="6400800" cy="1752600"/>
          </a:xfrm>
        </p:spPr>
        <p:txBody>
          <a:bodyPr/>
          <a:lstStyle>
            <a:lvl1pPr marL="0" indent="0" algn="ctr">
              <a:buNone/>
              <a:defRPr sz="2400"/>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it-IT" smtClean="0"/>
              <a:t>Fare clic per modificare lo stile del sottotitolo dello schema</a:t>
            </a:r>
            <a:endParaRPr lang="it-IT"/>
          </a:p>
        </p:txBody>
      </p:sp>
      <p:sp>
        <p:nvSpPr>
          <p:cNvPr id="5" name="Segnaposto piè di pagina 4"/>
          <p:cNvSpPr>
            <a:spLocks noGrp="1"/>
          </p:cNvSpPr>
          <p:nvPr>
            <p:ph type="ftr" sz="quarter" idx="11"/>
          </p:nvPr>
        </p:nvSpPr>
        <p:spPr/>
        <p:txBody>
          <a:bodyPr/>
          <a:lstStyle>
            <a:lvl1pPr>
              <a:defRPr/>
            </a:lvl1pPr>
          </a:lstStyle>
          <a:p>
            <a:r>
              <a:rPr lang="it-IT" smtClean="0"/>
              <a:t>Storia della Filosofia Medievale - A.A. 2010-2011 - Corso di Laurea Triennale</a:t>
            </a:r>
            <a:endParaRPr lang="it-IT"/>
          </a:p>
        </p:txBody>
      </p:sp>
      <p:sp>
        <p:nvSpPr>
          <p:cNvPr id="6" name="Segnaposto numero diapositiva 5"/>
          <p:cNvSpPr>
            <a:spLocks noGrp="1"/>
          </p:cNvSpPr>
          <p:nvPr>
            <p:ph type="sldNum" sz="quarter" idx="12"/>
          </p:nvPr>
        </p:nvSpPr>
        <p:spPr/>
        <p:txBody>
          <a:bodyPr/>
          <a:lstStyle>
            <a:lvl1pPr>
              <a:defRPr/>
            </a:lvl1pPr>
          </a:lstStyle>
          <a:p>
            <a:r>
              <a:rPr lang="it-IT" dirty="0" smtClean="0"/>
              <a:t>Unità didattica </a:t>
            </a:r>
            <a:r>
              <a:rPr lang="it-IT" dirty="0" err="1" smtClean="0">
                <a:solidFill>
                  <a:srgbClr val="FF0000"/>
                </a:solidFill>
              </a:rPr>
              <a:t>n°</a:t>
            </a:r>
            <a:r>
              <a:rPr lang="it-IT" dirty="0" smtClean="0"/>
              <a:t>: </a:t>
            </a:r>
            <a:r>
              <a:rPr lang="it-IT" i="1" dirty="0" smtClean="0">
                <a:solidFill>
                  <a:srgbClr val="FF0000"/>
                </a:solidFill>
              </a:rPr>
              <a:t>Titolo</a:t>
            </a:r>
            <a:r>
              <a:rPr lang="it-IT" dirty="0" smtClean="0"/>
              <a:t> -</a:t>
            </a:r>
            <a:r>
              <a:rPr lang="it-IT" i="1" dirty="0" smtClean="0"/>
              <a:t> </a:t>
            </a:r>
            <a:r>
              <a:rPr lang="it-IT" dirty="0" smtClean="0"/>
              <a:t>Scheda </a:t>
            </a:r>
            <a:fld id="{6CA60C78-0825-4B2B-B453-0FCE1F9B7919}" type="slidenum">
              <a:rPr lang="it-IT" smtClean="0">
                <a:solidFill>
                  <a:srgbClr val="FF0000"/>
                </a:solidFill>
              </a:rPr>
              <a:pPr/>
              <a:t>‹N›</a:t>
            </a:fld>
            <a:endParaRPr lang="it-IT" dirty="0">
              <a:solidFill>
                <a:srgbClr val="FF0000"/>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4" name="Segnaposto piè di pagina 3"/>
          <p:cNvSpPr>
            <a:spLocks noGrp="1"/>
          </p:cNvSpPr>
          <p:nvPr>
            <p:ph type="ftr" sz="quarter" idx="11"/>
          </p:nvPr>
        </p:nvSpPr>
        <p:spPr/>
        <p:txBody>
          <a:bodyPr/>
          <a:lstStyle/>
          <a:p>
            <a:r>
              <a:rPr lang="it-IT" smtClean="0"/>
              <a:t>Storia della Filosofia Medievale - A.A. 2010-2011 - Corso di Laurea Triennale</a:t>
            </a:r>
            <a:endParaRPr lang="it-IT"/>
          </a:p>
        </p:txBody>
      </p:sp>
      <p:sp>
        <p:nvSpPr>
          <p:cNvPr id="5" name="Segnaposto numero diapositiva 4"/>
          <p:cNvSpPr>
            <a:spLocks noGrp="1"/>
          </p:cNvSpPr>
          <p:nvPr>
            <p:ph type="sldNum" sz="quarter" idx="12"/>
          </p:nvPr>
        </p:nvSpPr>
        <p:spPr/>
        <p:txBody>
          <a:bodyPr/>
          <a:lstStyle/>
          <a:p>
            <a:r>
              <a:rPr lang="it-IT" dirty="0" smtClean="0"/>
              <a:t>Unità didattica </a:t>
            </a:r>
            <a:r>
              <a:rPr lang="it-IT" dirty="0" smtClean="0">
                <a:solidFill>
                  <a:srgbClr val="FF0000"/>
                </a:solidFill>
              </a:rPr>
              <a:t>M6</a:t>
            </a:r>
            <a:r>
              <a:rPr lang="it-IT" dirty="0" smtClean="0"/>
              <a:t>: </a:t>
            </a:r>
            <a:r>
              <a:rPr lang="it-IT" i="1" dirty="0" smtClean="0">
                <a:solidFill>
                  <a:srgbClr val="FF0000"/>
                </a:solidFill>
              </a:rPr>
              <a:t>Giovanni </a:t>
            </a:r>
            <a:r>
              <a:rPr lang="it-IT" i="1" dirty="0" err="1" smtClean="0">
                <a:solidFill>
                  <a:srgbClr val="FF0000"/>
                </a:solidFill>
              </a:rPr>
              <a:t>Taulero</a:t>
            </a:r>
            <a:r>
              <a:rPr lang="it-IT" dirty="0" smtClean="0"/>
              <a:t> -</a:t>
            </a:r>
            <a:r>
              <a:rPr lang="it-IT" i="1" dirty="0" smtClean="0"/>
              <a:t> </a:t>
            </a:r>
            <a:r>
              <a:rPr lang="it-IT" dirty="0" smtClean="0"/>
              <a:t>Scheda </a:t>
            </a:r>
            <a:fld id="{6CA60C78-0825-4B2B-B453-0FCE1F9B7919}" type="slidenum">
              <a:rPr lang="it-IT" smtClean="0">
                <a:solidFill>
                  <a:srgbClr val="FF0000"/>
                </a:solidFill>
              </a:rPr>
              <a:pPr/>
              <a:t>‹N›</a:t>
            </a:fld>
            <a:endParaRPr lang="it-IT" dirty="0"/>
          </a:p>
        </p:txBody>
      </p:sp>
      <p:sp>
        <p:nvSpPr>
          <p:cNvPr id="6" name="Segnaposto contenuto 2"/>
          <p:cNvSpPr>
            <a:spLocks noGrp="1"/>
          </p:cNvSpPr>
          <p:nvPr>
            <p:ph idx="1"/>
          </p:nvPr>
        </p:nvSpPr>
        <p:spPr>
          <a:xfrm>
            <a:off x="250825" y="1341438"/>
            <a:ext cx="8642350" cy="5327650"/>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ibliografia">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dirty="0"/>
          </a:p>
        </p:txBody>
      </p:sp>
      <p:sp>
        <p:nvSpPr>
          <p:cNvPr id="5" name="Segnaposto piè di pagina 4"/>
          <p:cNvSpPr>
            <a:spLocks noGrp="1"/>
          </p:cNvSpPr>
          <p:nvPr>
            <p:ph type="ftr" sz="quarter" idx="11"/>
          </p:nvPr>
        </p:nvSpPr>
        <p:spPr/>
        <p:txBody>
          <a:bodyPr/>
          <a:lstStyle>
            <a:lvl1pPr>
              <a:defRPr/>
            </a:lvl1pPr>
          </a:lstStyle>
          <a:p>
            <a:r>
              <a:rPr lang="it-IT" smtClean="0"/>
              <a:t>Storia della Filosofia Medievale - A.A. 2010-2011 - Corso di Laurea Triennale</a:t>
            </a:r>
            <a:endParaRPr lang="it-IT"/>
          </a:p>
        </p:txBody>
      </p:sp>
      <p:sp>
        <p:nvSpPr>
          <p:cNvPr id="6" name="Segnaposto numero diapositiva 5"/>
          <p:cNvSpPr>
            <a:spLocks noGrp="1"/>
          </p:cNvSpPr>
          <p:nvPr>
            <p:ph type="sldNum" sz="quarter" idx="12"/>
          </p:nvPr>
        </p:nvSpPr>
        <p:spPr>
          <a:xfrm>
            <a:off x="250825" y="404813"/>
            <a:ext cx="8642350" cy="791939"/>
          </a:xfrm>
        </p:spPr>
        <p:txBody>
          <a:bodyPr/>
          <a:lstStyle>
            <a:lvl1pPr>
              <a:defRPr/>
            </a:lvl1pPr>
          </a:lstStyle>
          <a:p>
            <a:r>
              <a:rPr lang="it-IT" dirty="0" smtClean="0"/>
              <a:t>Unità didattica </a:t>
            </a:r>
            <a:r>
              <a:rPr lang="it-IT" dirty="0" err="1" smtClean="0">
                <a:solidFill>
                  <a:srgbClr val="FF0000"/>
                </a:solidFill>
              </a:rPr>
              <a:t>n°</a:t>
            </a:r>
            <a:r>
              <a:rPr lang="it-IT" dirty="0" smtClean="0"/>
              <a:t>: </a:t>
            </a:r>
            <a:r>
              <a:rPr lang="it-IT" i="1" dirty="0" smtClean="0">
                <a:solidFill>
                  <a:srgbClr val="FF0000"/>
                </a:solidFill>
              </a:rPr>
              <a:t>Titolo</a:t>
            </a:r>
            <a:r>
              <a:rPr lang="it-IT" dirty="0" smtClean="0"/>
              <a:t> </a:t>
            </a:r>
          </a:p>
          <a:p>
            <a:r>
              <a:rPr lang="it-IT" sz="3200" dirty="0" smtClean="0">
                <a:solidFill>
                  <a:srgbClr val="FF0000"/>
                </a:solidFill>
              </a:rPr>
              <a:t>Bibliografia</a:t>
            </a:r>
            <a:endParaRPr lang="it-IT" sz="3200" dirty="0">
              <a:solidFill>
                <a:srgbClr val="FF0000"/>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jpe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5" cstate="print"/>
          <a:srcRect/>
          <a:stretch>
            <a:fillRect/>
          </a:stretch>
        </a:blipFill>
        <a:effectLst/>
      </p:bgPr>
    </p:bg>
    <p:spTree>
      <p:nvGrpSpPr>
        <p:cNvPr id="1" name=""/>
        <p:cNvGrpSpPr/>
        <p:nvPr/>
      </p:nvGrpSpPr>
      <p:grpSpPr>
        <a:xfrm>
          <a:off x="0" y="0"/>
          <a:ext cx="0" cy="0"/>
          <a:chOff x="0" y="0"/>
          <a:chExt cx="0" cy="0"/>
        </a:xfrm>
      </p:grpSpPr>
      <p:sp>
        <p:nvSpPr>
          <p:cNvPr id="215051" name="Rectangle 11"/>
          <p:cNvSpPr>
            <a:spLocks noGrp="1" noChangeArrowheads="1"/>
          </p:cNvSpPr>
          <p:nvPr>
            <p:ph type="body" idx="1"/>
          </p:nvPr>
        </p:nvSpPr>
        <p:spPr bwMode="auto">
          <a:xfrm>
            <a:off x="250825" y="1341438"/>
            <a:ext cx="8642350" cy="53276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p>
        </p:txBody>
      </p:sp>
      <p:sp>
        <p:nvSpPr>
          <p:cNvPr id="215052" name="Rectangle 12"/>
          <p:cNvSpPr>
            <a:spLocks noGrp="1" noChangeArrowheads="1"/>
          </p:cNvSpPr>
          <p:nvPr>
            <p:ph type="ftr" sz="quarter" idx="3"/>
          </p:nvPr>
        </p:nvSpPr>
        <p:spPr bwMode="auto">
          <a:xfrm>
            <a:off x="250825" y="115888"/>
            <a:ext cx="8640763" cy="26828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solidFill>
                  <a:schemeClr val="tx1"/>
                </a:solidFill>
              </a:defRPr>
            </a:lvl1pPr>
          </a:lstStyle>
          <a:p>
            <a:r>
              <a:rPr lang="it-IT" smtClean="0"/>
              <a:t>Storia della Filosofia Medievale - A.A. 2010-2011 - Corso di Laurea Triennale</a:t>
            </a:r>
            <a:endParaRPr lang="it-IT"/>
          </a:p>
        </p:txBody>
      </p:sp>
      <p:sp>
        <p:nvSpPr>
          <p:cNvPr id="215053" name="Rectangle 13"/>
          <p:cNvSpPr>
            <a:spLocks noGrp="1" noChangeArrowheads="1"/>
          </p:cNvSpPr>
          <p:nvPr>
            <p:ph type="sldNum" sz="quarter" idx="4"/>
          </p:nvPr>
        </p:nvSpPr>
        <p:spPr bwMode="auto">
          <a:xfrm>
            <a:off x="250825" y="404813"/>
            <a:ext cx="8642350" cy="287337"/>
          </a:xfrm>
          <a:prstGeom prst="rect">
            <a:avLst/>
          </a:prstGeom>
          <a:noFill/>
          <a:ln w="12700">
            <a:noFill/>
            <a:miter lim="800000"/>
            <a:headEnd/>
            <a:tailEnd/>
          </a:ln>
          <a:effectLst/>
        </p:spPr>
        <p:txBody>
          <a:bodyPr vert="horz" wrap="square" lIns="91440" tIns="45720" rIns="91440" bIns="45720" numCol="1" anchor="t" anchorCtr="0" compatLnSpc="1">
            <a:prstTxWarp prst="textNoShape">
              <a:avLst/>
            </a:prstTxWarp>
          </a:bodyPr>
          <a:lstStyle>
            <a:lvl1pPr>
              <a:defRPr sz="1600">
                <a:solidFill>
                  <a:schemeClr val="tx1"/>
                </a:solidFill>
              </a:defRPr>
            </a:lvl1pPr>
          </a:lstStyle>
          <a:p>
            <a:r>
              <a:rPr lang="it-IT" dirty="0" smtClean="0"/>
              <a:t>Unità didattica </a:t>
            </a:r>
            <a:r>
              <a:rPr lang="it-IT" dirty="0" err="1" smtClean="0">
                <a:solidFill>
                  <a:srgbClr val="FF0000"/>
                </a:solidFill>
              </a:rPr>
              <a:t>n°</a:t>
            </a:r>
            <a:r>
              <a:rPr lang="it-IT" dirty="0" smtClean="0"/>
              <a:t>: </a:t>
            </a:r>
            <a:r>
              <a:rPr lang="it-IT" i="1" dirty="0" smtClean="0">
                <a:solidFill>
                  <a:srgbClr val="FF0000"/>
                </a:solidFill>
              </a:rPr>
              <a:t>Titolo</a:t>
            </a:r>
            <a:r>
              <a:rPr lang="it-IT" dirty="0" smtClean="0"/>
              <a:t> -</a:t>
            </a:r>
            <a:r>
              <a:rPr lang="it-IT" i="1" dirty="0" smtClean="0"/>
              <a:t> </a:t>
            </a:r>
            <a:r>
              <a:rPr lang="it-IT" dirty="0" smtClean="0"/>
              <a:t>Scheda </a:t>
            </a:r>
            <a:fld id="{6CA60C78-0825-4B2B-B453-0FCE1F9B7919}" type="slidenum">
              <a:rPr lang="it-IT" smtClean="0">
                <a:solidFill>
                  <a:srgbClr val="FF0000"/>
                </a:solidFill>
              </a:rPr>
              <a:pPr/>
              <a:t>‹N›</a:t>
            </a:fld>
            <a:endParaRPr lang="it-IT" dirty="0"/>
          </a:p>
        </p:txBody>
      </p:sp>
      <p:sp>
        <p:nvSpPr>
          <p:cNvPr id="215057" name="Rectangle 17"/>
          <p:cNvSpPr>
            <a:spLocks noGrp="1" noChangeArrowheads="1"/>
          </p:cNvSpPr>
          <p:nvPr>
            <p:ph type="title"/>
          </p:nvPr>
        </p:nvSpPr>
        <p:spPr bwMode="auto">
          <a:xfrm>
            <a:off x="250825" y="836613"/>
            <a:ext cx="8642350" cy="423862"/>
          </a:xfrm>
          <a:prstGeom prst="rect">
            <a:avLst/>
          </a:prstGeom>
          <a:noFill/>
          <a:ln w="38100" cmpd="dbl">
            <a:solidFill>
              <a:schemeClr val="tx1"/>
            </a:solidFill>
            <a:miter lim="800000"/>
            <a:headEnd/>
            <a:tailEnd/>
          </a:ln>
          <a:effectLst/>
        </p:spPr>
        <p:txBody>
          <a:bodyPr vert="horz" wrap="square" lIns="91440" tIns="45720" rIns="91440" bIns="45720" numCol="1" anchor="ctr" anchorCtr="0" compatLnSpc="1">
            <a:prstTxWarp prst="textNoShape">
              <a:avLst/>
            </a:prstTxWarp>
          </a:bodyPr>
          <a:lstStyle/>
          <a:p>
            <a:pPr lvl="0"/>
            <a:r>
              <a:rPr lang="it-IT" dirty="0" smtClean="0"/>
              <a:t>Fare clic per modificare lo stile del titolo</a:t>
            </a:r>
          </a:p>
        </p:txBody>
      </p:sp>
    </p:spTree>
  </p:cSld>
  <p:clrMap bg1="lt1" tx1="dk1" bg2="lt2" tx2="dk2" accent1="accent1" accent2="accent2" accent3="accent3" accent4="accent4" accent5="accent5" accent6="accent6" hlink="hlink" folHlink="folHlink"/>
  <p:sldLayoutIdLst>
    <p:sldLayoutId id="2147483650" r:id="rId1"/>
    <p:sldLayoutId id="2147483656" r:id="rId2"/>
    <p:sldLayoutId id="2147483651" r:id="rId3"/>
  </p:sldLayoutIdLst>
  <p:hf hdr="0" dt="0"/>
  <p:txStyles>
    <p:titleStyle>
      <a:lvl1pPr algn="ctr" rtl="0" eaLnBrk="1" fontAlgn="base" hangingPunct="1">
        <a:spcBef>
          <a:spcPct val="0"/>
        </a:spcBef>
        <a:spcAft>
          <a:spcPct val="0"/>
        </a:spcAft>
        <a:defRPr sz="2200" b="1">
          <a:solidFill>
            <a:srgbClr val="FF0000"/>
          </a:solidFill>
          <a:latin typeface="+mj-lt"/>
          <a:ea typeface="+mj-ea"/>
          <a:cs typeface="+mj-cs"/>
        </a:defRPr>
      </a:lvl1pPr>
      <a:lvl2pPr algn="ctr" rtl="0" eaLnBrk="1" fontAlgn="base" hangingPunct="1">
        <a:spcBef>
          <a:spcPct val="0"/>
        </a:spcBef>
        <a:spcAft>
          <a:spcPct val="0"/>
        </a:spcAft>
        <a:defRPr sz="2200" b="1">
          <a:solidFill>
            <a:srgbClr val="FF0000"/>
          </a:solidFill>
          <a:latin typeface="Arial" charset="0"/>
        </a:defRPr>
      </a:lvl2pPr>
      <a:lvl3pPr algn="ctr" rtl="0" eaLnBrk="1" fontAlgn="base" hangingPunct="1">
        <a:spcBef>
          <a:spcPct val="0"/>
        </a:spcBef>
        <a:spcAft>
          <a:spcPct val="0"/>
        </a:spcAft>
        <a:defRPr sz="2200" b="1">
          <a:solidFill>
            <a:srgbClr val="FF0000"/>
          </a:solidFill>
          <a:latin typeface="Arial" charset="0"/>
        </a:defRPr>
      </a:lvl3pPr>
      <a:lvl4pPr algn="ctr" rtl="0" eaLnBrk="1" fontAlgn="base" hangingPunct="1">
        <a:spcBef>
          <a:spcPct val="0"/>
        </a:spcBef>
        <a:spcAft>
          <a:spcPct val="0"/>
        </a:spcAft>
        <a:defRPr sz="2200" b="1">
          <a:solidFill>
            <a:srgbClr val="FF0000"/>
          </a:solidFill>
          <a:latin typeface="Arial" charset="0"/>
        </a:defRPr>
      </a:lvl4pPr>
      <a:lvl5pPr algn="ctr" rtl="0" eaLnBrk="1" fontAlgn="base" hangingPunct="1">
        <a:spcBef>
          <a:spcPct val="0"/>
        </a:spcBef>
        <a:spcAft>
          <a:spcPct val="0"/>
        </a:spcAft>
        <a:defRPr sz="2200" b="1">
          <a:solidFill>
            <a:srgbClr val="FF0000"/>
          </a:solidFill>
          <a:latin typeface="Arial" charset="0"/>
        </a:defRPr>
      </a:lvl5pPr>
      <a:lvl6pPr marL="457200" algn="ctr" rtl="0" eaLnBrk="1" fontAlgn="base" hangingPunct="1">
        <a:spcBef>
          <a:spcPct val="0"/>
        </a:spcBef>
        <a:spcAft>
          <a:spcPct val="0"/>
        </a:spcAft>
        <a:defRPr sz="2200" b="1">
          <a:solidFill>
            <a:srgbClr val="FF0000"/>
          </a:solidFill>
          <a:latin typeface="Arial" charset="0"/>
        </a:defRPr>
      </a:lvl6pPr>
      <a:lvl7pPr marL="914400" algn="ctr" rtl="0" eaLnBrk="1" fontAlgn="base" hangingPunct="1">
        <a:spcBef>
          <a:spcPct val="0"/>
        </a:spcBef>
        <a:spcAft>
          <a:spcPct val="0"/>
        </a:spcAft>
        <a:defRPr sz="2200" b="1">
          <a:solidFill>
            <a:srgbClr val="FF0000"/>
          </a:solidFill>
          <a:latin typeface="Arial" charset="0"/>
        </a:defRPr>
      </a:lvl7pPr>
      <a:lvl8pPr marL="1371600" algn="ctr" rtl="0" eaLnBrk="1" fontAlgn="base" hangingPunct="1">
        <a:spcBef>
          <a:spcPct val="0"/>
        </a:spcBef>
        <a:spcAft>
          <a:spcPct val="0"/>
        </a:spcAft>
        <a:defRPr sz="2200" b="1">
          <a:solidFill>
            <a:srgbClr val="FF0000"/>
          </a:solidFill>
          <a:latin typeface="Arial" charset="0"/>
        </a:defRPr>
      </a:lvl8pPr>
      <a:lvl9pPr marL="1828800" algn="ctr" rtl="0" eaLnBrk="1" fontAlgn="base" hangingPunct="1">
        <a:spcBef>
          <a:spcPct val="0"/>
        </a:spcBef>
        <a:spcAft>
          <a:spcPct val="0"/>
        </a:spcAft>
        <a:defRPr sz="2200" b="1">
          <a:solidFill>
            <a:srgbClr val="FF0000"/>
          </a:solidFill>
          <a:latin typeface="Arial" charset="0"/>
        </a:defRPr>
      </a:lvl9pPr>
    </p:titleStyle>
    <p:bodyStyle>
      <a:lvl1pPr marL="342900" indent="-342900" algn="l" rtl="0" eaLnBrk="1" fontAlgn="base" hangingPunct="1">
        <a:spcBef>
          <a:spcPct val="20000"/>
        </a:spcBef>
        <a:spcAft>
          <a:spcPct val="0"/>
        </a:spcAft>
        <a:buChar char="•"/>
        <a:defRPr sz="2000">
          <a:solidFill>
            <a:schemeClr val="tx1"/>
          </a:solidFill>
          <a:latin typeface="+mn-lt"/>
          <a:ea typeface="+mn-ea"/>
          <a:cs typeface="+mn-cs"/>
        </a:defRPr>
      </a:lvl1pPr>
      <a:lvl2pPr marL="742950" indent="-285750" algn="l" rtl="0" eaLnBrk="1" fontAlgn="base" hangingPunct="1">
        <a:spcBef>
          <a:spcPct val="20000"/>
        </a:spcBef>
        <a:spcAft>
          <a:spcPct val="0"/>
        </a:spcAft>
        <a:buChar char="–"/>
        <a:defRPr>
          <a:solidFill>
            <a:schemeClr val="tx1"/>
          </a:solidFill>
          <a:latin typeface="+mn-lt"/>
        </a:defRPr>
      </a:lvl2pPr>
      <a:lvl3pPr marL="1143000" indent="-228600" algn="l" rtl="0" eaLnBrk="1" fontAlgn="base" hangingPunct="1">
        <a:spcBef>
          <a:spcPct val="20000"/>
        </a:spcBef>
        <a:spcAft>
          <a:spcPct val="0"/>
        </a:spcAft>
        <a:buChar char="•"/>
        <a:defRPr sz="1600">
          <a:solidFill>
            <a:schemeClr val="tx1"/>
          </a:solidFill>
          <a:latin typeface="+mn-lt"/>
        </a:defRPr>
      </a:lvl3pPr>
      <a:lvl4pPr marL="1600200" indent="-228600" algn="l" rtl="0" eaLnBrk="1" fontAlgn="base" hangingPunct="1">
        <a:spcBef>
          <a:spcPct val="20000"/>
        </a:spcBef>
        <a:spcAft>
          <a:spcPct val="0"/>
        </a:spcAft>
        <a:buChar char="–"/>
        <a:defRPr sz="1400">
          <a:solidFill>
            <a:schemeClr val="tx1"/>
          </a:solidFill>
          <a:latin typeface="+mn-lt"/>
        </a:defRPr>
      </a:lvl4pPr>
      <a:lvl5pPr marL="2057400" indent="-228600" algn="l" rtl="0" eaLnBrk="1" fontAlgn="base" hangingPunct="1">
        <a:spcBef>
          <a:spcPct val="20000"/>
        </a:spcBef>
        <a:spcAft>
          <a:spcPct val="0"/>
        </a:spcAft>
        <a:buChar char="»"/>
        <a:defRPr sz="1200">
          <a:solidFill>
            <a:schemeClr val="tx1"/>
          </a:solidFill>
          <a:latin typeface="+mn-lt"/>
        </a:defRPr>
      </a:lvl5pPr>
      <a:lvl6pPr marL="2514600" indent="-228600" algn="l" rtl="0" eaLnBrk="1" fontAlgn="base" hangingPunct="1">
        <a:spcBef>
          <a:spcPct val="20000"/>
        </a:spcBef>
        <a:spcAft>
          <a:spcPct val="0"/>
        </a:spcAft>
        <a:buChar char="»"/>
        <a:defRPr sz="1200">
          <a:solidFill>
            <a:schemeClr val="tx1"/>
          </a:solidFill>
          <a:latin typeface="+mn-lt"/>
        </a:defRPr>
      </a:lvl6pPr>
      <a:lvl7pPr marL="2971800" indent="-228600" algn="l" rtl="0" eaLnBrk="1" fontAlgn="base" hangingPunct="1">
        <a:spcBef>
          <a:spcPct val="20000"/>
        </a:spcBef>
        <a:spcAft>
          <a:spcPct val="0"/>
        </a:spcAft>
        <a:buChar char="»"/>
        <a:defRPr sz="1200">
          <a:solidFill>
            <a:schemeClr val="tx1"/>
          </a:solidFill>
          <a:latin typeface="+mn-lt"/>
        </a:defRPr>
      </a:lvl7pPr>
      <a:lvl8pPr marL="3429000" indent="-228600" algn="l" rtl="0" eaLnBrk="1" fontAlgn="base" hangingPunct="1">
        <a:spcBef>
          <a:spcPct val="20000"/>
        </a:spcBef>
        <a:spcAft>
          <a:spcPct val="0"/>
        </a:spcAft>
        <a:buChar char="»"/>
        <a:defRPr sz="1200">
          <a:solidFill>
            <a:schemeClr val="tx1"/>
          </a:solidFill>
          <a:latin typeface="+mn-lt"/>
        </a:defRPr>
      </a:lvl8pPr>
      <a:lvl9pPr marL="3886200" indent="-228600" algn="l" rtl="0" eaLnBrk="1" fontAlgn="base" hangingPunct="1">
        <a:spcBef>
          <a:spcPct val="20000"/>
        </a:spcBef>
        <a:spcAft>
          <a:spcPct val="0"/>
        </a:spcAft>
        <a:buChar char="»"/>
        <a:defRPr sz="1200">
          <a:solidFill>
            <a:schemeClr val="tx1"/>
          </a:solidFill>
          <a:latin typeface="+mn-lt"/>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182274" name="Rectangle 2"/>
          <p:cNvSpPr>
            <a:spLocks noGrp="1" noChangeArrowheads="1"/>
          </p:cNvSpPr>
          <p:nvPr>
            <p:ph type="ctrTitle"/>
          </p:nvPr>
        </p:nvSpPr>
        <p:spPr>
          <a:xfrm>
            <a:off x="685800" y="1556792"/>
            <a:ext cx="7772400" cy="2043659"/>
          </a:xfrm>
          <a:ln/>
        </p:spPr>
        <p:txBody>
          <a:bodyPr/>
          <a:lstStyle/>
          <a:p>
            <a:r>
              <a:rPr lang="it-IT" dirty="0" smtClean="0"/>
              <a:t>Unità didattica </a:t>
            </a:r>
            <a:r>
              <a:rPr lang="it-IT" dirty="0" smtClean="0"/>
              <a:t>M6 </a:t>
            </a:r>
            <a:br>
              <a:rPr lang="it-IT" dirty="0" smtClean="0"/>
            </a:br>
            <a:r>
              <a:rPr lang="it-IT" dirty="0" smtClean="0"/>
              <a:t/>
            </a:r>
            <a:br>
              <a:rPr lang="it-IT" dirty="0" smtClean="0"/>
            </a:br>
            <a:r>
              <a:rPr lang="it-IT" sz="3200" b="0" dirty="0" smtClean="0">
                <a:latin typeface="Germany" pitchFamily="66" charset="0"/>
              </a:rPr>
              <a:t>Giovanni </a:t>
            </a:r>
            <a:r>
              <a:rPr lang="it-IT" sz="3200" b="0" dirty="0" err="1" smtClean="0">
                <a:latin typeface="Germany" pitchFamily="66" charset="0"/>
              </a:rPr>
              <a:t>Taulero</a:t>
            </a:r>
            <a:r>
              <a:rPr lang="it-IT" sz="3200" b="0" dirty="0" smtClean="0">
                <a:latin typeface="Germany" pitchFamily="66" charset="0"/>
              </a:rPr>
              <a:t/>
            </a:r>
            <a:br>
              <a:rPr lang="it-IT" sz="3200" b="0" dirty="0" smtClean="0">
                <a:latin typeface="Germany" pitchFamily="66" charset="0"/>
              </a:rPr>
            </a:br>
            <a:r>
              <a:rPr lang="it-IT" sz="3200" b="0" dirty="0" smtClean="0">
                <a:latin typeface="Germany" pitchFamily="66" charset="0"/>
              </a:rPr>
              <a:t>Trasmissione, diffusione, volgarizzazione di </a:t>
            </a:r>
            <a:r>
              <a:rPr lang="it-IT" sz="3200" b="0" dirty="0" err="1" smtClean="0">
                <a:latin typeface="Germany" pitchFamily="66" charset="0"/>
              </a:rPr>
              <a:t>Eckhart</a:t>
            </a:r>
            <a:endParaRPr lang="it-IT" sz="3200" b="0" dirty="0">
              <a:latin typeface="Germany" pitchFamily="66" charset="0"/>
            </a:endParaRPr>
          </a:p>
        </p:txBody>
      </p:sp>
      <p:sp>
        <p:nvSpPr>
          <p:cNvPr id="182275" name="Rectangle 3"/>
          <p:cNvSpPr>
            <a:spLocks noGrp="1" noChangeArrowheads="1"/>
          </p:cNvSpPr>
          <p:nvPr>
            <p:ph type="subTitle" idx="1"/>
          </p:nvPr>
        </p:nvSpPr>
        <p:spPr>
          <a:xfrm>
            <a:off x="900113" y="3886200"/>
            <a:ext cx="7272337" cy="1630363"/>
          </a:xfrm>
        </p:spPr>
        <p:txBody>
          <a:bodyPr/>
          <a:lstStyle/>
          <a:p>
            <a:endParaRPr lang="it-IT" dirty="0" smtClean="0">
              <a:solidFill>
                <a:srgbClr val="FF0000"/>
              </a:solidFill>
            </a:endParaRPr>
          </a:p>
          <a:p>
            <a:endParaRPr lang="it-IT" dirty="0">
              <a:solidFill>
                <a:srgbClr val="FF000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i="1" dirty="0" err="1" smtClean="0"/>
              <a:t>Gemuete</a:t>
            </a:r>
            <a:r>
              <a:rPr lang="it-IT" i="1" dirty="0" smtClean="0"/>
              <a:t> </a:t>
            </a:r>
            <a:r>
              <a:rPr lang="it-IT" dirty="0" smtClean="0"/>
              <a:t>(II)</a:t>
            </a:r>
            <a:endParaRPr lang="it-IT" i="1" dirty="0"/>
          </a:p>
        </p:txBody>
      </p:sp>
      <p:sp>
        <p:nvSpPr>
          <p:cNvPr id="3" name="Segnaposto piè di pagina 2"/>
          <p:cNvSpPr>
            <a:spLocks noGrp="1"/>
          </p:cNvSpPr>
          <p:nvPr>
            <p:ph type="ftr" sz="quarter" idx="11"/>
          </p:nvPr>
        </p:nvSpPr>
        <p:spPr/>
        <p:txBody>
          <a:bodyPr/>
          <a:lstStyle/>
          <a:p>
            <a:r>
              <a:rPr lang="it-IT" smtClean="0"/>
              <a:t>Storia della Filosofia Medievale - A.A. 2010-2011 - Corso di Laurea Triennale</a:t>
            </a:r>
            <a:endParaRPr lang="it-IT"/>
          </a:p>
        </p:txBody>
      </p:sp>
      <p:sp>
        <p:nvSpPr>
          <p:cNvPr id="4" name="Segnaposto numero diapositiva 3"/>
          <p:cNvSpPr>
            <a:spLocks noGrp="1"/>
          </p:cNvSpPr>
          <p:nvPr>
            <p:ph type="sldNum" sz="quarter" idx="12"/>
          </p:nvPr>
        </p:nvSpPr>
        <p:spPr/>
        <p:txBody>
          <a:bodyPr/>
          <a:lstStyle/>
          <a:p>
            <a:r>
              <a:rPr lang="it-IT" smtClean="0"/>
              <a:t>Unità didattica </a:t>
            </a:r>
            <a:r>
              <a:rPr lang="it-IT" smtClean="0">
                <a:solidFill>
                  <a:srgbClr val="FF0000"/>
                </a:solidFill>
              </a:rPr>
              <a:t>M6</a:t>
            </a:r>
            <a:r>
              <a:rPr lang="it-IT" smtClean="0"/>
              <a:t>: </a:t>
            </a:r>
            <a:r>
              <a:rPr lang="it-IT" i="1" smtClean="0">
                <a:solidFill>
                  <a:srgbClr val="FF0000"/>
                </a:solidFill>
              </a:rPr>
              <a:t>Giovanni Taulero</a:t>
            </a:r>
            <a:r>
              <a:rPr lang="it-IT" smtClean="0"/>
              <a:t> -</a:t>
            </a:r>
            <a:r>
              <a:rPr lang="it-IT" i="1" smtClean="0"/>
              <a:t> </a:t>
            </a:r>
            <a:r>
              <a:rPr lang="it-IT" smtClean="0"/>
              <a:t>Scheda </a:t>
            </a:r>
            <a:fld id="{6CA60C78-0825-4B2B-B453-0FCE1F9B7919}" type="slidenum">
              <a:rPr lang="it-IT" smtClean="0">
                <a:solidFill>
                  <a:srgbClr val="FF0000"/>
                </a:solidFill>
              </a:rPr>
              <a:pPr/>
              <a:t>9</a:t>
            </a:fld>
            <a:endParaRPr lang="it-IT" dirty="0"/>
          </a:p>
        </p:txBody>
      </p:sp>
      <p:sp>
        <p:nvSpPr>
          <p:cNvPr id="5" name="Segnaposto contenuto 4"/>
          <p:cNvSpPr>
            <a:spLocks noGrp="1"/>
          </p:cNvSpPr>
          <p:nvPr>
            <p:ph idx="1"/>
          </p:nvPr>
        </p:nvSpPr>
        <p:spPr/>
        <p:txBody>
          <a:bodyPr/>
          <a:lstStyle/>
          <a:p>
            <a:r>
              <a:rPr lang="it-IT" dirty="0" smtClean="0"/>
              <a:t>Il </a:t>
            </a:r>
            <a:r>
              <a:rPr lang="it-IT" b="1" i="1" dirty="0" err="1" smtClean="0"/>
              <a:t>gemuete</a:t>
            </a:r>
            <a:r>
              <a:rPr lang="it-IT" b="1" i="1" dirty="0" smtClean="0"/>
              <a:t> </a:t>
            </a:r>
            <a:r>
              <a:rPr lang="it-IT" dirty="0" smtClean="0"/>
              <a:t>orienta tutta la vita interiore dell'uomo; gli conferisce «una </a:t>
            </a:r>
            <a:r>
              <a:rPr lang="it-IT" b="1" dirty="0" smtClean="0"/>
              <a:t>tendenza eterna, innata, a ritornare alla sua origine</a:t>
            </a:r>
            <a:r>
              <a:rPr lang="it-IT" dirty="0" smtClean="0"/>
              <a:t>», tendenza che persiste anche nei dannati, perché è </a:t>
            </a:r>
            <a:r>
              <a:rPr lang="it-IT" b="1" dirty="0" smtClean="0"/>
              <a:t>legata all'essenza stessa </a:t>
            </a:r>
            <a:r>
              <a:rPr lang="it-IT" b="1" dirty="0" smtClean="0"/>
              <a:t>dell'anima</a:t>
            </a:r>
            <a:endParaRPr lang="it-IT" dirty="0" smtClean="0"/>
          </a:p>
          <a:p>
            <a:pPr lvl="1"/>
            <a:r>
              <a:rPr lang="it-IT" dirty="0" smtClean="0"/>
              <a:t>È </a:t>
            </a:r>
            <a:r>
              <a:rPr lang="it-IT" dirty="0" smtClean="0"/>
              <a:t>ciò che permette di </a:t>
            </a:r>
            <a:r>
              <a:rPr lang="it-IT" dirty="0" smtClean="0"/>
              <a:t>tradurre il </a:t>
            </a:r>
            <a:r>
              <a:rPr lang="it-IT" dirty="0" smtClean="0"/>
              <a:t>termine </a:t>
            </a:r>
            <a:r>
              <a:rPr lang="it-IT" dirty="0" smtClean="0"/>
              <a:t>con </a:t>
            </a:r>
            <a:r>
              <a:rPr lang="it-IT" dirty="0" smtClean="0"/>
              <a:t>«istinto profondo</a:t>
            </a:r>
            <a:r>
              <a:rPr lang="it-IT" dirty="0" smtClean="0"/>
              <a:t>»:</a:t>
            </a:r>
            <a:endParaRPr lang="it-IT" dirty="0" smtClean="0"/>
          </a:p>
          <a:p>
            <a:r>
              <a:rPr lang="it-IT" i="1" dirty="0" smtClean="0"/>
              <a:t>Dobbiamo ora considerare cosa sia questo istinto profondo. Esso è molto più elevato e interiore delle facoltà, perché le facoltà ricevono da esso tutto il loro potere, sono in esso e da esso promanano. Perciò esso è senza misura al di sopra di tutte. Questo istinto profondo è semplice, essenziale e formale. Un maestro, come molti altri, ne parla ancora di più. I maestri dicono che questo istinto profondo dell'anima è così nobile da essere sempre attivo, sia che l'uomo dorma o che vegli, ne sia consapevole o inconsapevole. Esso ha un'aspirazione deiforme, ineffabile, eterna, a ritornare a Dio. Altri maestri dicono che esso contempla sempre Dio, lo ama e ne gioisce senza intermissione. Cosa sia, lasciamolo stare per il momento; ma questo istinto profondo si riconosce come Dio in Dio e tuttavia è creato.</a:t>
            </a:r>
          </a:p>
          <a:p>
            <a:endParaRPr lang="it-IT"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Dinamicità e </a:t>
            </a:r>
            <a:r>
              <a:rPr lang="it-IT" dirty="0" smtClean="0"/>
              <a:t>fecondità </a:t>
            </a:r>
            <a:r>
              <a:rPr lang="it-IT" dirty="0" smtClean="0"/>
              <a:t>del </a:t>
            </a:r>
            <a:r>
              <a:rPr lang="it-IT" i="1" dirty="0" err="1" smtClean="0"/>
              <a:t>gemuete</a:t>
            </a:r>
            <a:endParaRPr lang="it-IT" i="1" dirty="0"/>
          </a:p>
        </p:txBody>
      </p:sp>
      <p:sp>
        <p:nvSpPr>
          <p:cNvPr id="3" name="Segnaposto piè di pagina 2"/>
          <p:cNvSpPr>
            <a:spLocks noGrp="1"/>
          </p:cNvSpPr>
          <p:nvPr>
            <p:ph type="ftr" sz="quarter" idx="11"/>
          </p:nvPr>
        </p:nvSpPr>
        <p:spPr/>
        <p:txBody>
          <a:bodyPr/>
          <a:lstStyle/>
          <a:p>
            <a:r>
              <a:rPr lang="it-IT" smtClean="0"/>
              <a:t>Storia della Filosofia Medievale - A.A. 2010-2011 - Corso di Laurea Triennale</a:t>
            </a:r>
            <a:endParaRPr lang="it-IT"/>
          </a:p>
        </p:txBody>
      </p:sp>
      <p:sp>
        <p:nvSpPr>
          <p:cNvPr id="4" name="Segnaposto numero diapositiva 3"/>
          <p:cNvSpPr>
            <a:spLocks noGrp="1"/>
          </p:cNvSpPr>
          <p:nvPr>
            <p:ph type="sldNum" sz="quarter" idx="12"/>
          </p:nvPr>
        </p:nvSpPr>
        <p:spPr/>
        <p:txBody>
          <a:bodyPr/>
          <a:lstStyle/>
          <a:p>
            <a:r>
              <a:rPr lang="it-IT" smtClean="0"/>
              <a:t>Unità didattica </a:t>
            </a:r>
            <a:r>
              <a:rPr lang="it-IT" smtClean="0">
                <a:solidFill>
                  <a:srgbClr val="FF0000"/>
                </a:solidFill>
              </a:rPr>
              <a:t>M6</a:t>
            </a:r>
            <a:r>
              <a:rPr lang="it-IT" smtClean="0"/>
              <a:t>: </a:t>
            </a:r>
            <a:r>
              <a:rPr lang="it-IT" i="1" smtClean="0">
                <a:solidFill>
                  <a:srgbClr val="FF0000"/>
                </a:solidFill>
              </a:rPr>
              <a:t>Giovanni Taulero</a:t>
            </a:r>
            <a:r>
              <a:rPr lang="it-IT" smtClean="0"/>
              <a:t> -</a:t>
            </a:r>
            <a:r>
              <a:rPr lang="it-IT" i="1" smtClean="0"/>
              <a:t> </a:t>
            </a:r>
            <a:r>
              <a:rPr lang="it-IT" smtClean="0"/>
              <a:t>Scheda </a:t>
            </a:r>
            <a:fld id="{6CA60C78-0825-4B2B-B453-0FCE1F9B7919}" type="slidenum">
              <a:rPr lang="it-IT" smtClean="0">
                <a:solidFill>
                  <a:srgbClr val="FF0000"/>
                </a:solidFill>
              </a:rPr>
              <a:pPr/>
              <a:t>10</a:t>
            </a:fld>
            <a:endParaRPr lang="it-IT" dirty="0"/>
          </a:p>
        </p:txBody>
      </p:sp>
      <p:sp>
        <p:nvSpPr>
          <p:cNvPr id="5" name="Segnaposto contenuto 4"/>
          <p:cNvSpPr>
            <a:spLocks noGrp="1"/>
          </p:cNvSpPr>
          <p:nvPr>
            <p:ph idx="1"/>
          </p:nvPr>
        </p:nvSpPr>
        <p:spPr/>
        <p:txBody>
          <a:bodyPr/>
          <a:lstStyle/>
          <a:p>
            <a:r>
              <a:rPr lang="it-IT" dirty="0" smtClean="0"/>
              <a:t>Essendo una facoltà, per quanto alta, il </a:t>
            </a:r>
            <a:r>
              <a:rPr lang="it-IT" i="1" dirty="0" err="1" smtClean="0"/>
              <a:t>gemuete</a:t>
            </a:r>
            <a:r>
              <a:rPr lang="it-IT" i="1" dirty="0" smtClean="0"/>
              <a:t> </a:t>
            </a:r>
            <a:r>
              <a:rPr lang="it-IT" b="1" dirty="0" smtClean="0"/>
              <a:t>è </a:t>
            </a:r>
            <a:r>
              <a:rPr lang="it-IT" dirty="0" smtClean="0"/>
              <a:t>quindi</a:t>
            </a:r>
            <a:r>
              <a:rPr lang="it-IT" b="1" dirty="0" smtClean="0"/>
              <a:t> </a:t>
            </a:r>
            <a:r>
              <a:rPr lang="it-IT" b="1" dirty="0" smtClean="0"/>
              <a:t>un elemento creato</a:t>
            </a:r>
            <a:r>
              <a:rPr lang="it-IT" dirty="0" smtClean="0"/>
              <a:t>. </a:t>
            </a:r>
            <a:endParaRPr lang="it-IT" dirty="0" smtClean="0"/>
          </a:p>
          <a:p>
            <a:r>
              <a:rPr lang="it-IT" dirty="0" smtClean="0"/>
              <a:t>Inevitabilmente </a:t>
            </a:r>
            <a:r>
              <a:rPr lang="it-IT" dirty="0" smtClean="0"/>
              <a:t>orientato verso </a:t>
            </a:r>
            <a:r>
              <a:rPr lang="it-IT" dirty="0" smtClean="0"/>
              <a:t>Dio esso simultaneamente </a:t>
            </a:r>
            <a:r>
              <a:rPr lang="it-IT" b="1" dirty="0" smtClean="0"/>
              <a:t>permette la nascita alle </a:t>
            </a:r>
            <a:r>
              <a:rPr lang="it-IT" b="1" dirty="0" smtClean="0"/>
              <a:t>altre facoltà dell'anima</a:t>
            </a:r>
            <a:r>
              <a:rPr lang="it-IT" dirty="0" smtClean="0"/>
              <a:t>, delle quali è la fonte, e </a:t>
            </a:r>
            <a:r>
              <a:rPr lang="it-IT" b="1" dirty="0" smtClean="0"/>
              <a:t>ne governa </a:t>
            </a:r>
            <a:r>
              <a:rPr lang="it-IT" b="1" dirty="0" smtClean="0"/>
              <a:t>e determina la loro azione</a:t>
            </a:r>
            <a:r>
              <a:rPr lang="it-IT" dirty="0" smtClean="0"/>
              <a:t>. </a:t>
            </a:r>
            <a:endParaRPr lang="it-IT" dirty="0" smtClean="0"/>
          </a:p>
          <a:p>
            <a:r>
              <a:rPr lang="it-IT" dirty="0" err="1" smtClean="0"/>
              <a:t>Taulero</a:t>
            </a:r>
            <a:r>
              <a:rPr lang="it-IT" dirty="0" smtClean="0"/>
              <a:t> </a:t>
            </a:r>
            <a:r>
              <a:rPr lang="it-IT" dirty="0" smtClean="0"/>
              <a:t>dice che </a:t>
            </a:r>
            <a:endParaRPr lang="it-IT" dirty="0" smtClean="0"/>
          </a:p>
          <a:p>
            <a:pPr>
              <a:buNone/>
            </a:pPr>
            <a:r>
              <a:rPr lang="it-IT" i="1" dirty="0" smtClean="0"/>
              <a:t>	dà </a:t>
            </a:r>
            <a:r>
              <a:rPr lang="it-IT" i="1" dirty="0" smtClean="0"/>
              <a:t>la sua misura a tutto il resto e può essere considerato come un habitus </a:t>
            </a:r>
            <a:r>
              <a:rPr lang="it-IT" i="1" dirty="0" smtClean="0"/>
              <a:t>mentis</a:t>
            </a:r>
            <a:r>
              <a:rPr lang="it-IT" dirty="0" smtClean="0"/>
              <a:t> </a:t>
            </a:r>
          </a:p>
          <a:p>
            <a:pPr lvl="1"/>
            <a:r>
              <a:rPr lang="it-IT" dirty="0" smtClean="0"/>
              <a:t>L'impiego </a:t>
            </a:r>
            <a:r>
              <a:rPr lang="it-IT" dirty="0" smtClean="0"/>
              <a:t>del termine scolastico </a:t>
            </a:r>
            <a:r>
              <a:rPr lang="it-IT" b="1" i="1" dirty="0" smtClean="0"/>
              <a:t>habitus</a:t>
            </a:r>
            <a:r>
              <a:rPr lang="it-IT" b="1" dirty="0" smtClean="0"/>
              <a:t> </a:t>
            </a:r>
            <a:r>
              <a:rPr lang="it-IT" dirty="0" smtClean="0"/>
              <a:t>traduce </a:t>
            </a:r>
            <a:r>
              <a:rPr lang="it-IT" dirty="0" smtClean="0"/>
              <a:t>il </a:t>
            </a:r>
            <a:r>
              <a:rPr lang="it-IT" b="1" dirty="0" smtClean="0"/>
              <a:t>ruolo di orientamento generale della vita interiore da parte di questo istinto </a:t>
            </a:r>
            <a:r>
              <a:rPr lang="it-IT" b="1" dirty="0" smtClean="0"/>
              <a:t>profondo</a:t>
            </a:r>
            <a:r>
              <a:rPr lang="it-IT" dirty="0" smtClean="0"/>
              <a:t> </a:t>
            </a:r>
          </a:p>
          <a:p>
            <a:r>
              <a:rPr lang="it-IT" dirty="0" err="1" smtClean="0"/>
              <a:t>Taulero</a:t>
            </a:r>
            <a:r>
              <a:rPr lang="it-IT" dirty="0" smtClean="0"/>
              <a:t> comunque ammette </a:t>
            </a:r>
            <a:r>
              <a:rPr lang="it-IT" dirty="0" smtClean="0"/>
              <a:t>che il </a:t>
            </a:r>
            <a:r>
              <a:rPr lang="it-IT" b="1" i="1" dirty="0" err="1" smtClean="0"/>
              <a:t>gemuete</a:t>
            </a:r>
            <a:r>
              <a:rPr lang="it-IT" dirty="0" smtClean="0"/>
              <a:t>, senza perdere la sua fondamentale direzione verso Dio, </a:t>
            </a:r>
            <a:r>
              <a:rPr lang="it-IT" dirty="0" smtClean="0"/>
              <a:t>legata </a:t>
            </a:r>
            <a:r>
              <a:rPr lang="it-IT" dirty="0" smtClean="0"/>
              <a:t>al suo stesso essere, </a:t>
            </a:r>
            <a:r>
              <a:rPr lang="it-IT" b="1" dirty="0" smtClean="0"/>
              <a:t>possa pervertirsi, lasciandosi attirare dalle creature</a:t>
            </a:r>
            <a:r>
              <a:rPr lang="it-IT" dirty="0" smtClean="0"/>
              <a:t>, che lo distolgono dal suo fine principale e lo deviano verso fini illusori. </a:t>
            </a:r>
            <a:endParaRPr lang="it-IT"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«Elasticità» del </a:t>
            </a:r>
            <a:r>
              <a:rPr lang="it-IT" i="1" dirty="0" err="1" smtClean="0"/>
              <a:t>gemuete</a:t>
            </a:r>
            <a:endParaRPr lang="it-IT" dirty="0"/>
          </a:p>
        </p:txBody>
      </p:sp>
      <p:sp>
        <p:nvSpPr>
          <p:cNvPr id="3" name="Segnaposto piè di pagina 2"/>
          <p:cNvSpPr>
            <a:spLocks noGrp="1"/>
          </p:cNvSpPr>
          <p:nvPr>
            <p:ph type="ftr" sz="quarter" idx="11"/>
          </p:nvPr>
        </p:nvSpPr>
        <p:spPr/>
        <p:txBody>
          <a:bodyPr/>
          <a:lstStyle/>
          <a:p>
            <a:r>
              <a:rPr lang="it-IT" smtClean="0"/>
              <a:t>Storia della Filosofia Medievale - A.A. 2010-2011 - Corso di Laurea Triennale</a:t>
            </a:r>
            <a:endParaRPr lang="it-IT"/>
          </a:p>
        </p:txBody>
      </p:sp>
      <p:sp>
        <p:nvSpPr>
          <p:cNvPr id="4" name="Segnaposto numero diapositiva 3"/>
          <p:cNvSpPr>
            <a:spLocks noGrp="1"/>
          </p:cNvSpPr>
          <p:nvPr>
            <p:ph type="sldNum" sz="quarter" idx="12"/>
          </p:nvPr>
        </p:nvSpPr>
        <p:spPr/>
        <p:txBody>
          <a:bodyPr/>
          <a:lstStyle/>
          <a:p>
            <a:r>
              <a:rPr lang="it-IT" smtClean="0"/>
              <a:t>Unità didattica </a:t>
            </a:r>
            <a:r>
              <a:rPr lang="it-IT" smtClean="0">
                <a:solidFill>
                  <a:srgbClr val="FF0000"/>
                </a:solidFill>
              </a:rPr>
              <a:t>M6</a:t>
            </a:r>
            <a:r>
              <a:rPr lang="it-IT" smtClean="0"/>
              <a:t>: </a:t>
            </a:r>
            <a:r>
              <a:rPr lang="it-IT" i="1" smtClean="0">
                <a:solidFill>
                  <a:srgbClr val="FF0000"/>
                </a:solidFill>
              </a:rPr>
              <a:t>Giovanni Taulero</a:t>
            </a:r>
            <a:r>
              <a:rPr lang="it-IT" smtClean="0"/>
              <a:t> -</a:t>
            </a:r>
            <a:r>
              <a:rPr lang="it-IT" i="1" smtClean="0"/>
              <a:t> </a:t>
            </a:r>
            <a:r>
              <a:rPr lang="it-IT" smtClean="0"/>
              <a:t>Scheda </a:t>
            </a:r>
            <a:fld id="{6CA60C78-0825-4B2B-B453-0FCE1F9B7919}" type="slidenum">
              <a:rPr lang="it-IT" smtClean="0">
                <a:solidFill>
                  <a:srgbClr val="FF0000"/>
                </a:solidFill>
              </a:rPr>
              <a:pPr/>
              <a:t>11</a:t>
            </a:fld>
            <a:endParaRPr lang="it-IT" dirty="0"/>
          </a:p>
        </p:txBody>
      </p:sp>
      <p:sp>
        <p:nvSpPr>
          <p:cNvPr id="5" name="Segnaposto contenuto 4"/>
          <p:cNvSpPr>
            <a:spLocks noGrp="1"/>
          </p:cNvSpPr>
          <p:nvPr>
            <p:ph idx="1"/>
          </p:nvPr>
        </p:nvSpPr>
        <p:spPr/>
        <p:txBody>
          <a:bodyPr/>
          <a:lstStyle/>
          <a:p>
            <a:r>
              <a:rPr lang="it-IT" i="1" dirty="0" smtClean="0"/>
              <a:t>Lo spirito dell'uomo ha molti nomi, secondo le sue operazioni e le prospettive delle sue relazioni. A volte lo spirito si chiama anima; ciò è detto in quanto dà la vita al corpo, e cosi è in ciascun membro e gli dà moto e vita. A volte poi l'anima è chiamata spirito, e questo si dice in quanto ha una stretta relazione con Dio, al di là di ogni misura. Infatti Dio è spirito e l'anima è spirito, e di conseguenza ha una perpetua inclinazione e lo sguardo rivolto sempre verso il fondo dove si trova la sua origine. Per la somiglianza nell'essere spirituale, lo spirito propende ed inclina verso il ritorno alla sua origine, che è questa somiglianza. Tale tendenza non scompare mai, neanche nei dannati. L'anima si chiama anche istinto profondo, e questa è una cosa del più alto valore. In esso tutte le potenze dell'anima, intelligenza e volontà, trovano la loro unità, ma esso è al di sopra di quelle, e possiede più di loro. Al di sopra dell'attività delle potenze, v'è qualcosa di più profondo ed essenziale; e quando questo istinto profondo è ordinato e orientato verso Dio, allora tutto il resto va bene; ma quando l'istinto profondo si distoglie da Dio, allora ne è distolto tutto il resto, che l'uomo se ne accorga o no.</a:t>
            </a:r>
          </a:p>
          <a:p>
            <a:endParaRPr lang="it-IT" i="1"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Fondo dell’anima e nascita del Verbo</a:t>
            </a:r>
            <a:endParaRPr lang="it-IT" dirty="0"/>
          </a:p>
        </p:txBody>
      </p:sp>
      <p:sp>
        <p:nvSpPr>
          <p:cNvPr id="3" name="Segnaposto piè di pagina 2"/>
          <p:cNvSpPr>
            <a:spLocks noGrp="1"/>
          </p:cNvSpPr>
          <p:nvPr>
            <p:ph type="ftr" sz="quarter" idx="11"/>
          </p:nvPr>
        </p:nvSpPr>
        <p:spPr/>
        <p:txBody>
          <a:bodyPr/>
          <a:lstStyle/>
          <a:p>
            <a:r>
              <a:rPr lang="it-IT" smtClean="0"/>
              <a:t>Storia della Filosofia Medievale - A.A. 2010-2011 - Corso di Laurea Triennale</a:t>
            </a:r>
            <a:endParaRPr lang="it-IT"/>
          </a:p>
        </p:txBody>
      </p:sp>
      <p:sp>
        <p:nvSpPr>
          <p:cNvPr id="4" name="Segnaposto numero diapositiva 3"/>
          <p:cNvSpPr>
            <a:spLocks noGrp="1"/>
          </p:cNvSpPr>
          <p:nvPr>
            <p:ph type="sldNum" sz="quarter" idx="12"/>
          </p:nvPr>
        </p:nvSpPr>
        <p:spPr/>
        <p:txBody>
          <a:bodyPr/>
          <a:lstStyle/>
          <a:p>
            <a:r>
              <a:rPr lang="it-IT" smtClean="0"/>
              <a:t>Unità didattica </a:t>
            </a:r>
            <a:r>
              <a:rPr lang="it-IT" smtClean="0">
                <a:solidFill>
                  <a:srgbClr val="FF0000"/>
                </a:solidFill>
              </a:rPr>
              <a:t>M6</a:t>
            </a:r>
            <a:r>
              <a:rPr lang="it-IT" smtClean="0"/>
              <a:t>: </a:t>
            </a:r>
            <a:r>
              <a:rPr lang="it-IT" i="1" smtClean="0">
                <a:solidFill>
                  <a:srgbClr val="FF0000"/>
                </a:solidFill>
              </a:rPr>
              <a:t>Giovanni Taulero</a:t>
            </a:r>
            <a:r>
              <a:rPr lang="it-IT" smtClean="0"/>
              <a:t> -</a:t>
            </a:r>
            <a:r>
              <a:rPr lang="it-IT" i="1" smtClean="0"/>
              <a:t> </a:t>
            </a:r>
            <a:r>
              <a:rPr lang="it-IT" smtClean="0"/>
              <a:t>Scheda </a:t>
            </a:r>
            <a:fld id="{6CA60C78-0825-4B2B-B453-0FCE1F9B7919}" type="slidenum">
              <a:rPr lang="it-IT" smtClean="0">
                <a:solidFill>
                  <a:srgbClr val="FF0000"/>
                </a:solidFill>
              </a:rPr>
              <a:pPr/>
              <a:t>12</a:t>
            </a:fld>
            <a:endParaRPr lang="it-IT" dirty="0"/>
          </a:p>
        </p:txBody>
      </p:sp>
      <p:sp>
        <p:nvSpPr>
          <p:cNvPr id="5" name="Segnaposto contenuto 4"/>
          <p:cNvSpPr>
            <a:spLocks noGrp="1"/>
          </p:cNvSpPr>
          <p:nvPr>
            <p:ph idx="1"/>
          </p:nvPr>
        </p:nvSpPr>
        <p:spPr/>
        <p:txBody>
          <a:bodyPr/>
          <a:lstStyle/>
          <a:p>
            <a:r>
              <a:rPr lang="it-IT" dirty="0" smtClean="0"/>
              <a:t>Il </a:t>
            </a:r>
            <a:r>
              <a:rPr lang="it-IT" b="1" dirty="0" smtClean="0"/>
              <a:t>tema principale della predicazione di </a:t>
            </a:r>
            <a:r>
              <a:rPr lang="it-IT" b="1" dirty="0" err="1" smtClean="0"/>
              <a:t>Taulero</a:t>
            </a:r>
            <a:r>
              <a:rPr lang="it-IT" b="1" dirty="0" smtClean="0"/>
              <a:t> è quello della nascita del Figlio, o Verbo di Dio, nell'anima del credente</a:t>
            </a:r>
            <a:r>
              <a:rPr lang="it-IT" dirty="0" smtClean="0"/>
              <a:t>. </a:t>
            </a:r>
            <a:endParaRPr lang="it-IT" dirty="0" smtClean="0"/>
          </a:p>
          <a:p>
            <a:pPr lvl="1"/>
            <a:r>
              <a:rPr lang="it-IT" dirty="0" smtClean="0"/>
              <a:t>Nel </a:t>
            </a:r>
            <a:r>
              <a:rPr lang="it-IT" dirty="0" smtClean="0"/>
              <a:t>suo </a:t>
            </a:r>
            <a:r>
              <a:rPr lang="it-IT" i="1" dirty="0" smtClean="0"/>
              <a:t>Sermone </a:t>
            </a:r>
            <a:r>
              <a:rPr lang="it-IT" dirty="0" smtClean="0"/>
              <a:t>1, lo </a:t>
            </a:r>
            <a:r>
              <a:rPr lang="it-IT" dirty="0" err="1" smtClean="0"/>
              <a:t>strasburghese</a:t>
            </a:r>
            <a:r>
              <a:rPr lang="it-IT" dirty="0" smtClean="0"/>
              <a:t> spiega che «Dio nasce spiritualmente attraverso la grazia e l'amore ad ogni istante e incessantemente in noi». </a:t>
            </a:r>
            <a:endParaRPr lang="it-IT" dirty="0" smtClean="0"/>
          </a:p>
          <a:p>
            <a:r>
              <a:rPr lang="it-IT" dirty="0" smtClean="0"/>
              <a:t>L'idea </a:t>
            </a:r>
            <a:r>
              <a:rPr lang="it-IT" dirty="0" smtClean="0"/>
              <a:t>della </a:t>
            </a:r>
            <a:r>
              <a:rPr lang="it-IT" b="1" dirty="0" smtClean="0"/>
              <a:t>venuta dello Spirito nell'uomo</a:t>
            </a:r>
            <a:r>
              <a:rPr lang="it-IT" dirty="0" smtClean="0"/>
              <a:t>, che prepara la nascita e l'</a:t>
            </a:r>
            <a:r>
              <a:rPr lang="it-IT" dirty="0" err="1" smtClean="0"/>
              <a:t>inabitazione</a:t>
            </a:r>
            <a:r>
              <a:rPr lang="it-IT" dirty="0" smtClean="0"/>
              <a:t> del Verbo, è un'eco </a:t>
            </a:r>
            <a:r>
              <a:rPr lang="it-IT" dirty="0" smtClean="0"/>
              <a:t>dell'insegnamento </a:t>
            </a:r>
            <a:r>
              <a:rPr lang="it-IT" dirty="0" smtClean="0"/>
              <a:t>di </a:t>
            </a:r>
            <a:r>
              <a:rPr lang="it-IT" dirty="0" err="1" smtClean="0"/>
              <a:t>Eckhart</a:t>
            </a:r>
            <a:r>
              <a:rPr lang="it-IT" dirty="0" smtClean="0"/>
              <a:t>, e dà luogo allo stesso tipo di affermazione sulla </a:t>
            </a:r>
            <a:r>
              <a:rPr lang="it-IT" b="1" dirty="0" smtClean="0"/>
              <a:t>condizione dell'anima in tal modo «divinizzata»</a:t>
            </a:r>
            <a:r>
              <a:rPr lang="it-IT" dirty="0" smtClean="0"/>
              <a:t>: in essa, «Dio si ama, si conosce e gode di sé</a:t>
            </a:r>
            <a:r>
              <a:rPr lang="it-IT" dirty="0" smtClean="0"/>
              <a:t>».</a:t>
            </a:r>
          </a:p>
          <a:p>
            <a:pPr>
              <a:buNone/>
            </a:pPr>
            <a:r>
              <a:rPr lang="it-IT" dirty="0" smtClean="0"/>
              <a:t>	</a:t>
            </a:r>
            <a:r>
              <a:rPr lang="it-IT" dirty="0" smtClean="0">
                <a:sym typeface="Wingdings" pitchFamily="2" charset="2"/>
              </a:rPr>
              <a:t> </a:t>
            </a:r>
            <a:r>
              <a:rPr lang="it-IT" dirty="0" smtClean="0"/>
              <a:t>L'anima </a:t>
            </a:r>
            <a:r>
              <a:rPr lang="it-IT" dirty="0" smtClean="0"/>
              <a:t>stessa è «pienamente simile a Dio, pari a Dio, divina». </a:t>
            </a:r>
            <a:endParaRPr lang="it-IT" dirty="0" smtClean="0"/>
          </a:p>
          <a:p>
            <a:pPr>
              <a:buNone/>
            </a:pPr>
            <a:r>
              <a:rPr lang="it-IT" dirty="0" smtClean="0"/>
              <a:t>	</a:t>
            </a:r>
            <a:r>
              <a:rPr lang="it-IT" dirty="0" smtClean="0">
                <a:sym typeface="Wingdings" pitchFamily="2" charset="2"/>
              </a:rPr>
              <a:t> </a:t>
            </a:r>
            <a:r>
              <a:rPr lang="it-IT" dirty="0" smtClean="0"/>
              <a:t>Essa </a:t>
            </a:r>
            <a:r>
              <a:rPr lang="it-IT" dirty="0" smtClean="0"/>
              <a:t>«</a:t>
            </a:r>
            <a:r>
              <a:rPr lang="it-IT" b="1" dirty="0" smtClean="0"/>
              <a:t>diventa per grazia ciò che Dio è per natura</a:t>
            </a:r>
            <a:r>
              <a:rPr lang="it-IT" dirty="0" smtClean="0"/>
              <a:t>», «elevata in Dio al di sopra di se stessa». </a:t>
            </a:r>
            <a:endParaRPr lang="it-IT" dirty="0" smtClean="0"/>
          </a:p>
          <a:p>
            <a:pPr>
              <a:buNone/>
            </a:pPr>
            <a:r>
              <a:rPr lang="it-IT" dirty="0" smtClean="0"/>
              <a:t>	</a:t>
            </a:r>
            <a:r>
              <a:rPr lang="it-IT" dirty="0" smtClean="0">
                <a:sym typeface="Wingdings" pitchFamily="2" charset="2"/>
              </a:rPr>
              <a:t></a:t>
            </a:r>
            <a:r>
              <a:rPr lang="it-IT" dirty="0" smtClean="0"/>
              <a:t> «</a:t>
            </a:r>
            <a:r>
              <a:rPr lang="it-IT" dirty="0" smtClean="0"/>
              <a:t>essa ha così bene l'apparenza di Dio che, se si vedesse, si prenderebbe per Dio stesso» </a:t>
            </a:r>
            <a:r>
              <a:rPr lang="it-IT" dirty="0" smtClean="0"/>
              <a:t>(1). </a:t>
            </a:r>
            <a:endParaRPr lang="it-IT"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i="1" dirty="0" err="1" smtClean="0"/>
              <a:t>Gemuete</a:t>
            </a:r>
            <a:r>
              <a:rPr lang="it-IT" i="1" dirty="0" smtClean="0"/>
              <a:t> </a:t>
            </a:r>
            <a:r>
              <a:rPr lang="it-IT" dirty="0" smtClean="0"/>
              <a:t>e fondo </a:t>
            </a:r>
            <a:r>
              <a:rPr lang="it-IT" dirty="0" smtClean="0"/>
              <a:t>dell’anima (I)</a:t>
            </a:r>
            <a:endParaRPr lang="it-IT" i="1" dirty="0"/>
          </a:p>
        </p:txBody>
      </p:sp>
      <p:sp>
        <p:nvSpPr>
          <p:cNvPr id="3" name="Segnaposto piè di pagina 2"/>
          <p:cNvSpPr>
            <a:spLocks noGrp="1"/>
          </p:cNvSpPr>
          <p:nvPr>
            <p:ph type="ftr" sz="quarter" idx="11"/>
          </p:nvPr>
        </p:nvSpPr>
        <p:spPr/>
        <p:txBody>
          <a:bodyPr/>
          <a:lstStyle/>
          <a:p>
            <a:r>
              <a:rPr lang="it-IT" smtClean="0"/>
              <a:t>Storia della Filosofia Medievale - A.A. 2010-2011 - Corso di Laurea Triennale</a:t>
            </a:r>
            <a:endParaRPr lang="it-IT"/>
          </a:p>
        </p:txBody>
      </p:sp>
      <p:sp>
        <p:nvSpPr>
          <p:cNvPr id="4" name="Segnaposto numero diapositiva 3"/>
          <p:cNvSpPr>
            <a:spLocks noGrp="1"/>
          </p:cNvSpPr>
          <p:nvPr>
            <p:ph type="sldNum" sz="quarter" idx="12"/>
          </p:nvPr>
        </p:nvSpPr>
        <p:spPr/>
        <p:txBody>
          <a:bodyPr/>
          <a:lstStyle/>
          <a:p>
            <a:r>
              <a:rPr lang="it-IT" smtClean="0"/>
              <a:t>Unità didattica </a:t>
            </a:r>
            <a:r>
              <a:rPr lang="it-IT" smtClean="0">
                <a:solidFill>
                  <a:srgbClr val="FF0000"/>
                </a:solidFill>
              </a:rPr>
              <a:t>M6</a:t>
            </a:r>
            <a:r>
              <a:rPr lang="it-IT" smtClean="0"/>
              <a:t>: </a:t>
            </a:r>
            <a:r>
              <a:rPr lang="it-IT" i="1" smtClean="0">
                <a:solidFill>
                  <a:srgbClr val="FF0000"/>
                </a:solidFill>
              </a:rPr>
              <a:t>Giovanni Taulero</a:t>
            </a:r>
            <a:r>
              <a:rPr lang="it-IT" smtClean="0"/>
              <a:t> -</a:t>
            </a:r>
            <a:r>
              <a:rPr lang="it-IT" i="1" smtClean="0"/>
              <a:t> </a:t>
            </a:r>
            <a:r>
              <a:rPr lang="it-IT" smtClean="0"/>
              <a:t>Scheda </a:t>
            </a:r>
            <a:fld id="{6CA60C78-0825-4B2B-B453-0FCE1F9B7919}" type="slidenum">
              <a:rPr lang="it-IT" smtClean="0">
                <a:solidFill>
                  <a:srgbClr val="FF0000"/>
                </a:solidFill>
              </a:rPr>
              <a:pPr/>
              <a:t>13</a:t>
            </a:fld>
            <a:endParaRPr lang="it-IT" dirty="0"/>
          </a:p>
        </p:txBody>
      </p:sp>
      <p:sp>
        <p:nvSpPr>
          <p:cNvPr id="5" name="Segnaposto contenuto 4"/>
          <p:cNvSpPr>
            <a:spLocks noGrp="1"/>
          </p:cNvSpPr>
          <p:nvPr>
            <p:ph idx="1"/>
          </p:nvPr>
        </p:nvSpPr>
        <p:spPr/>
        <p:txBody>
          <a:bodyPr/>
          <a:lstStyle/>
          <a:p>
            <a:r>
              <a:rPr lang="it-IT" b="1" dirty="0" smtClean="0"/>
              <a:t>L'istinto profondo è, nell'antropologia di </a:t>
            </a:r>
            <a:r>
              <a:rPr lang="it-IT" b="1" dirty="0" err="1" smtClean="0"/>
              <a:t>Taulero</a:t>
            </a:r>
            <a:r>
              <a:rPr lang="it-IT" b="1" dirty="0" smtClean="0"/>
              <a:t>, strettamente associato al fondo dell'anima, o </a:t>
            </a:r>
            <a:r>
              <a:rPr lang="it-IT" b="1" i="1" dirty="0" err="1" smtClean="0"/>
              <a:t>grunt</a:t>
            </a:r>
            <a:r>
              <a:rPr lang="it-IT" dirty="0" smtClean="0"/>
              <a:t>. </a:t>
            </a:r>
          </a:p>
          <a:p>
            <a:pPr lvl="1"/>
            <a:r>
              <a:rPr lang="it-IT" dirty="0" smtClean="0"/>
              <a:t>Il legame tra i due elementi è, per </a:t>
            </a:r>
            <a:r>
              <a:rPr lang="it-IT" dirty="0" err="1" smtClean="0"/>
              <a:t>Taulero</a:t>
            </a:r>
            <a:r>
              <a:rPr lang="it-IT" dirty="0" smtClean="0"/>
              <a:t>, così intimo, che a volte si può scambiare l'uno per l'altro senza inconvenienti, ed anch'egli usa entrambe le formule</a:t>
            </a:r>
          </a:p>
          <a:p>
            <a:pPr lvl="1"/>
            <a:r>
              <a:rPr lang="it-IT" dirty="0" smtClean="0"/>
              <a:t>Il </a:t>
            </a:r>
            <a:r>
              <a:rPr lang="it-IT" i="1" dirty="0" err="1" smtClean="0"/>
              <a:t>gemuete</a:t>
            </a:r>
            <a:r>
              <a:rPr lang="it-IT" i="1" dirty="0" smtClean="0"/>
              <a:t> </a:t>
            </a:r>
            <a:r>
              <a:rPr lang="it-IT" dirty="0" smtClean="0"/>
              <a:t>tende verso il fondo con lo stesso movimento con cui tende verso Dio: </a:t>
            </a:r>
            <a:r>
              <a:rPr lang="it-IT" dirty="0" err="1" smtClean="0"/>
              <a:t>Taulero</a:t>
            </a:r>
            <a:r>
              <a:rPr lang="it-IT" dirty="0" smtClean="0"/>
              <a:t> dice che esso è «inclinato a ripiegarsi verso il fondo». </a:t>
            </a:r>
            <a:endParaRPr lang="it-IT" b="1" dirty="0" smtClean="0"/>
          </a:p>
          <a:p>
            <a:r>
              <a:rPr lang="it-IT" b="1" dirty="0" smtClean="0"/>
              <a:t>L'istinto profondo è un elemento dinamico, mentre il fondo è innanzitutto passivo, statico e recettivo</a:t>
            </a:r>
            <a:r>
              <a:rPr lang="it-IT" dirty="0" smtClean="0"/>
              <a:t>. </a:t>
            </a:r>
            <a:r>
              <a:rPr lang="it-IT" dirty="0" err="1" smtClean="0"/>
              <a:t>Taulero</a:t>
            </a:r>
            <a:r>
              <a:rPr lang="it-IT" dirty="0" smtClean="0"/>
              <a:t> </a:t>
            </a:r>
            <a:r>
              <a:rPr lang="it-IT" b="1" dirty="0" smtClean="0"/>
              <a:t>lo accosta alla scintilla dell'anima</a:t>
            </a:r>
            <a:r>
              <a:rPr lang="it-IT" dirty="0" smtClean="0"/>
              <a:t>, come la pensava </a:t>
            </a:r>
            <a:r>
              <a:rPr lang="it-IT" dirty="0" err="1" smtClean="0"/>
              <a:t>Eckhart</a:t>
            </a:r>
            <a:r>
              <a:rPr lang="it-IT" dirty="0" smtClean="0"/>
              <a:t>:</a:t>
            </a:r>
          </a:p>
          <a:p>
            <a:pPr>
              <a:buNone/>
            </a:pPr>
            <a:r>
              <a:rPr lang="it-IT" i="1" dirty="0" smtClean="0"/>
              <a:t>	</a:t>
            </a:r>
            <a:r>
              <a:rPr lang="it-IT" sz="1800" i="1" dirty="0" smtClean="0"/>
              <a:t>Di </a:t>
            </a:r>
            <a:r>
              <a:rPr lang="it-IT" sz="1800" i="1" dirty="0" smtClean="0"/>
              <a:t>questa nobiltà nascosta nel fondo dell'anima hanno parlato diversi maestri, antichi e recenti: il vescovo Alberto (</a:t>
            </a:r>
            <a:r>
              <a:rPr lang="it-IT" sz="1800" i="1" dirty="0" err="1" smtClean="0"/>
              <a:t>Alberto</a:t>
            </a:r>
            <a:r>
              <a:rPr lang="it-IT" sz="1800" i="1" dirty="0" smtClean="0"/>
              <a:t> Magno), Maestro Dietrich (Teodorico di </a:t>
            </a:r>
            <a:r>
              <a:rPr lang="it-IT" sz="1800" i="1" dirty="0" err="1" smtClean="0"/>
              <a:t>Freiberg</a:t>
            </a:r>
            <a:r>
              <a:rPr lang="it-IT" sz="1800" i="1" dirty="0" smtClean="0"/>
              <a:t>), Maestro </a:t>
            </a:r>
            <a:r>
              <a:rPr lang="it-IT" sz="1800" i="1" dirty="0" err="1" smtClean="0"/>
              <a:t>Eckhart</a:t>
            </a:r>
            <a:r>
              <a:rPr lang="it-IT" sz="1800" i="1" dirty="0" smtClean="0"/>
              <a:t>. L'uno la chiama scintilla dell'anima, l'altro parla di un fondo o di una cima, l'altro ancora di un principio, e il vescovo Alberto di un'immagine in cui la santa Trinità si lascia vedere, e dove abita. Questa scintilla, quando è giustamente disposta, vola così in alto che la conoscenza non può seguirla, giacché non si arresta finché non è tornata in quel fondo divino da cui è uscita e in cui dimorava nella sua condizione increata.</a:t>
            </a:r>
          </a:p>
          <a:p>
            <a:endParaRPr lang="it-IT" dirty="0" smtClean="0"/>
          </a:p>
          <a:p>
            <a:endParaRPr lang="it-IT"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i="1" dirty="0" err="1" smtClean="0"/>
              <a:t>Gemuete</a:t>
            </a:r>
            <a:r>
              <a:rPr lang="it-IT" i="1" dirty="0" smtClean="0"/>
              <a:t> </a:t>
            </a:r>
            <a:r>
              <a:rPr lang="it-IT" dirty="0" smtClean="0"/>
              <a:t>e fondo </a:t>
            </a:r>
            <a:r>
              <a:rPr lang="it-IT" dirty="0" smtClean="0"/>
              <a:t>dell’anima (II)</a:t>
            </a:r>
            <a:endParaRPr lang="it-IT" dirty="0"/>
          </a:p>
        </p:txBody>
      </p:sp>
      <p:sp>
        <p:nvSpPr>
          <p:cNvPr id="3" name="Segnaposto piè di pagina 2"/>
          <p:cNvSpPr>
            <a:spLocks noGrp="1"/>
          </p:cNvSpPr>
          <p:nvPr>
            <p:ph type="ftr" sz="quarter" idx="11"/>
          </p:nvPr>
        </p:nvSpPr>
        <p:spPr/>
        <p:txBody>
          <a:bodyPr/>
          <a:lstStyle/>
          <a:p>
            <a:r>
              <a:rPr lang="it-IT" smtClean="0"/>
              <a:t>Storia della Filosofia Medievale - A.A. 2010-2011 - Corso di Laurea Triennale</a:t>
            </a:r>
            <a:endParaRPr lang="it-IT"/>
          </a:p>
        </p:txBody>
      </p:sp>
      <p:sp>
        <p:nvSpPr>
          <p:cNvPr id="4" name="Segnaposto numero diapositiva 3"/>
          <p:cNvSpPr>
            <a:spLocks noGrp="1"/>
          </p:cNvSpPr>
          <p:nvPr>
            <p:ph type="sldNum" sz="quarter" idx="12"/>
          </p:nvPr>
        </p:nvSpPr>
        <p:spPr/>
        <p:txBody>
          <a:bodyPr/>
          <a:lstStyle/>
          <a:p>
            <a:r>
              <a:rPr lang="it-IT" smtClean="0"/>
              <a:t>Unità didattica </a:t>
            </a:r>
            <a:r>
              <a:rPr lang="it-IT" smtClean="0">
                <a:solidFill>
                  <a:srgbClr val="FF0000"/>
                </a:solidFill>
              </a:rPr>
              <a:t>M6</a:t>
            </a:r>
            <a:r>
              <a:rPr lang="it-IT" smtClean="0"/>
              <a:t>: </a:t>
            </a:r>
            <a:r>
              <a:rPr lang="it-IT" i="1" smtClean="0">
                <a:solidFill>
                  <a:srgbClr val="FF0000"/>
                </a:solidFill>
              </a:rPr>
              <a:t>Giovanni Taulero</a:t>
            </a:r>
            <a:r>
              <a:rPr lang="it-IT" smtClean="0"/>
              <a:t> -</a:t>
            </a:r>
            <a:r>
              <a:rPr lang="it-IT" i="1" smtClean="0"/>
              <a:t> </a:t>
            </a:r>
            <a:r>
              <a:rPr lang="it-IT" smtClean="0"/>
              <a:t>Scheda </a:t>
            </a:r>
            <a:fld id="{6CA60C78-0825-4B2B-B453-0FCE1F9B7919}" type="slidenum">
              <a:rPr lang="it-IT" smtClean="0">
                <a:solidFill>
                  <a:srgbClr val="FF0000"/>
                </a:solidFill>
              </a:rPr>
              <a:pPr/>
              <a:t>14</a:t>
            </a:fld>
            <a:endParaRPr lang="it-IT" dirty="0"/>
          </a:p>
        </p:txBody>
      </p:sp>
      <p:sp>
        <p:nvSpPr>
          <p:cNvPr id="5" name="Segnaposto contenuto 4"/>
          <p:cNvSpPr>
            <a:spLocks noGrp="1"/>
          </p:cNvSpPr>
          <p:nvPr>
            <p:ph idx="1"/>
          </p:nvPr>
        </p:nvSpPr>
        <p:spPr/>
        <p:txBody>
          <a:bodyPr/>
          <a:lstStyle/>
          <a:p>
            <a:r>
              <a:rPr lang="it-IT" dirty="0" smtClean="0"/>
              <a:t>Come si è visto, il fondo dell’anima è </a:t>
            </a:r>
            <a:r>
              <a:rPr lang="it-IT" dirty="0" smtClean="0"/>
              <a:t>legato ai livelli inferiori dell'uomo tramite l'intermediario del </a:t>
            </a:r>
            <a:r>
              <a:rPr lang="it-IT" i="1" dirty="0" err="1" smtClean="0"/>
              <a:t>gemuete</a:t>
            </a:r>
            <a:endParaRPr lang="it-IT" dirty="0" smtClean="0"/>
          </a:p>
          <a:p>
            <a:r>
              <a:rPr lang="it-IT" dirty="0" err="1" smtClean="0"/>
              <a:t>Ciònondimeno</a:t>
            </a:r>
            <a:r>
              <a:rPr lang="it-IT" dirty="0" smtClean="0"/>
              <a:t> </a:t>
            </a:r>
            <a:r>
              <a:rPr lang="it-IT" dirty="0" smtClean="0"/>
              <a:t>è </a:t>
            </a:r>
            <a:r>
              <a:rPr lang="it-IT" b="1" dirty="0" smtClean="0"/>
              <a:t>inattingibile da tutto quel che può venire dall'uomo sensibile o </a:t>
            </a:r>
            <a:r>
              <a:rPr lang="it-IT" b="1" dirty="0" smtClean="0"/>
              <a:t>razionale</a:t>
            </a:r>
            <a:r>
              <a:rPr lang="it-IT" dirty="0" smtClean="0"/>
              <a:t>, </a:t>
            </a:r>
            <a:r>
              <a:rPr lang="it-IT" dirty="0" smtClean="0"/>
              <a:t>e </a:t>
            </a:r>
            <a:r>
              <a:rPr lang="it-IT" dirty="0" smtClean="0"/>
              <a:t>niente di creato </a:t>
            </a:r>
            <a:r>
              <a:rPr lang="it-IT" dirty="0" smtClean="0"/>
              <a:t>può penetrarvi</a:t>
            </a:r>
            <a:r>
              <a:rPr lang="it-IT" dirty="0" smtClean="0"/>
              <a:t>. </a:t>
            </a:r>
            <a:endParaRPr lang="it-IT" dirty="0" smtClean="0"/>
          </a:p>
          <a:p>
            <a:r>
              <a:rPr lang="it-IT" dirty="0" err="1" smtClean="0"/>
              <a:t>Taulero</a:t>
            </a:r>
            <a:r>
              <a:rPr lang="it-IT" dirty="0" smtClean="0"/>
              <a:t> lo dice </a:t>
            </a:r>
            <a:r>
              <a:rPr lang="it-IT" dirty="0" smtClean="0"/>
              <a:t>chiaramente un brano di un sermone:</a:t>
            </a:r>
          </a:p>
          <a:p>
            <a:pPr>
              <a:buNone/>
            </a:pPr>
            <a:r>
              <a:rPr lang="it-IT" i="1" dirty="0" smtClean="0"/>
              <a:t>	Chi </a:t>
            </a:r>
            <a:r>
              <a:rPr lang="it-IT" i="1" dirty="0" smtClean="0"/>
              <a:t>potesse giungere là troverebbe davvero Dio e si troverebbe egli stesso uno con Dio, giacché Dio non potrebbe più distaccarsi da lui; Dio gli sarebbe realmente presente e là troverebbe e gusterebbe l'eternità; là, dove non c'è prima né poi. In questo fondo non può penetrare né risplendere nessuna luce creata, perché v'è la dimora e il luogo di Dio soltanto. Nessuna creatura può riempire questo fondo, perché la creatura non può attingere il fondo dell'anima; non possono bastargli né soddisfarlo; nessuno lo può, se non Dio solo, con la sua immensità. A questo fondo corrisponde soltanto il fondo divino: </a:t>
            </a:r>
            <a:r>
              <a:rPr lang="it-IT" i="1" dirty="0" err="1" smtClean="0"/>
              <a:t>abyssus</a:t>
            </a:r>
            <a:r>
              <a:rPr lang="it-IT" i="1" dirty="0" smtClean="0"/>
              <a:t> </a:t>
            </a:r>
            <a:r>
              <a:rPr lang="it-IT" i="1" dirty="0" err="1" smtClean="0"/>
              <a:t>abyssum</a:t>
            </a:r>
            <a:r>
              <a:rPr lang="it-IT" i="1" dirty="0" smtClean="0"/>
              <a:t> </a:t>
            </a:r>
            <a:r>
              <a:rPr lang="it-IT" i="1" dirty="0" err="1" smtClean="0"/>
              <a:t>invocat</a:t>
            </a:r>
            <a:r>
              <a:rPr lang="it-IT" i="1" dirty="0" smtClean="0"/>
              <a:t>.</a:t>
            </a:r>
            <a:endParaRPr lang="it-IT" i="1"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Attenuazione della radicalità antropologica </a:t>
            </a:r>
            <a:r>
              <a:rPr lang="it-IT" dirty="0" err="1" smtClean="0"/>
              <a:t>eckhartiana</a:t>
            </a:r>
            <a:endParaRPr lang="it-IT" dirty="0"/>
          </a:p>
        </p:txBody>
      </p:sp>
      <p:sp>
        <p:nvSpPr>
          <p:cNvPr id="3" name="Segnaposto piè di pagina 2"/>
          <p:cNvSpPr>
            <a:spLocks noGrp="1"/>
          </p:cNvSpPr>
          <p:nvPr>
            <p:ph type="ftr" sz="quarter" idx="11"/>
          </p:nvPr>
        </p:nvSpPr>
        <p:spPr/>
        <p:txBody>
          <a:bodyPr/>
          <a:lstStyle/>
          <a:p>
            <a:r>
              <a:rPr lang="it-IT" smtClean="0"/>
              <a:t>Storia della Filosofia Medievale - A.A. 2010-2011 - Corso di Laurea Triennale</a:t>
            </a:r>
            <a:endParaRPr lang="it-IT"/>
          </a:p>
        </p:txBody>
      </p:sp>
      <p:sp>
        <p:nvSpPr>
          <p:cNvPr id="4" name="Segnaposto numero diapositiva 3"/>
          <p:cNvSpPr>
            <a:spLocks noGrp="1"/>
          </p:cNvSpPr>
          <p:nvPr>
            <p:ph type="sldNum" sz="quarter" idx="12"/>
          </p:nvPr>
        </p:nvSpPr>
        <p:spPr/>
        <p:txBody>
          <a:bodyPr/>
          <a:lstStyle/>
          <a:p>
            <a:r>
              <a:rPr lang="it-IT" smtClean="0"/>
              <a:t>Unità didattica </a:t>
            </a:r>
            <a:r>
              <a:rPr lang="it-IT" smtClean="0">
                <a:solidFill>
                  <a:srgbClr val="FF0000"/>
                </a:solidFill>
              </a:rPr>
              <a:t>M6</a:t>
            </a:r>
            <a:r>
              <a:rPr lang="it-IT" smtClean="0"/>
              <a:t>: </a:t>
            </a:r>
            <a:r>
              <a:rPr lang="it-IT" i="1" smtClean="0">
                <a:solidFill>
                  <a:srgbClr val="FF0000"/>
                </a:solidFill>
              </a:rPr>
              <a:t>Giovanni Taulero</a:t>
            </a:r>
            <a:r>
              <a:rPr lang="it-IT" smtClean="0"/>
              <a:t> -</a:t>
            </a:r>
            <a:r>
              <a:rPr lang="it-IT" i="1" smtClean="0"/>
              <a:t> </a:t>
            </a:r>
            <a:r>
              <a:rPr lang="it-IT" smtClean="0"/>
              <a:t>Scheda </a:t>
            </a:r>
            <a:fld id="{6CA60C78-0825-4B2B-B453-0FCE1F9B7919}" type="slidenum">
              <a:rPr lang="it-IT" smtClean="0">
                <a:solidFill>
                  <a:srgbClr val="FF0000"/>
                </a:solidFill>
              </a:rPr>
              <a:pPr/>
              <a:t>15</a:t>
            </a:fld>
            <a:endParaRPr lang="it-IT" dirty="0"/>
          </a:p>
        </p:txBody>
      </p:sp>
      <p:sp>
        <p:nvSpPr>
          <p:cNvPr id="5" name="Segnaposto contenuto 4"/>
          <p:cNvSpPr>
            <a:spLocks noGrp="1"/>
          </p:cNvSpPr>
          <p:nvPr>
            <p:ph idx="1"/>
          </p:nvPr>
        </p:nvSpPr>
        <p:spPr/>
        <p:txBody>
          <a:bodyPr/>
          <a:lstStyle/>
          <a:p>
            <a:r>
              <a:rPr lang="it-IT" dirty="0" smtClean="0"/>
              <a:t>L'espressione di questo rapporto tra l'anima e Dio rimane dunque molto più moderata che in </a:t>
            </a:r>
            <a:r>
              <a:rPr lang="it-IT" dirty="0" err="1" smtClean="0"/>
              <a:t>Eckhart</a:t>
            </a:r>
            <a:r>
              <a:rPr lang="it-IT" dirty="0" smtClean="0"/>
              <a:t>, e </a:t>
            </a:r>
            <a:r>
              <a:rPr lang="it-IT" b="1" dirty="0" err="1" smtClean="0"/>
              <a:t>Taulero</a:t>
            </a:r>
            <a:r>
              <a:rPr lang="it-IT" b="1" dirty="0" smtClean="0"/>
              <a:t> evita accuratamente ogni formula paradossale</a:t>
            </a:r>
            <a:r>
              <a:rPr lang="it-IT" dirty="0" smtClean="0"/>
              <a:t>, che potrebbe sollevare difficoltà</a:t>
            </a:r>
          </a:p>
          <a:p>
            <a:pPr>
              <a:buNone/>
            </a:pPr>
            <a:r>
              <a:rPr lang="it-IT" i="1" dirty="0" smtClean="0"/>
              <a:t>	Quando il Verbo eterno è proferito nel fondo dell'anima, e il fondo manifesta la preparazione e la capacità ricettiva necessarie per ricevere il Verbo nella sua totalità e per modo di generazione, allora il fondo diviene uno con il Verbo nella sua essenza; e tuttavia il fondo, in questa unione, mantiene nella sua essenza la sua qualità di creatura</a:t>
            </a:r>
            <a:r>
              <a:rPr lang="it-IT" i="1" dirty="0" smtClean="0"/>
              <a:t>.</a:t>
            </a:r>
          </a:p>
          <a:p>
            <a:pPr>
              <a:buNone/>
            </a:pPr>
            <a:r>
              <a:rPr lang="it-IT" dirty="0" smtClean="0"/>
              <a:t>	</a:t>
            </a:r>
          </a:p>
          <a:p>
            <a:pPr>
              <a:buNone/>
            </a:pPr>
            <a:r>
              <a:rPr lang="it-IT" dirty="0" smtClean="0"/>
              <a:t>	</a:t>
            </a:r>
            <a:r>
              <a:rPr lang="it-IT" dirty="0" smtClean="0">
                <a:sym typeface="Wingdings" pitchFamily="2" charset="2"/>
              </a:rPr>
              <a:t> </a:t>
            </a:r>
            <a:r>
              <a:rPr lang="it-IT" dirty="0" err="1" smtClean="0"/>
              <a:t>Taulero</a:t>
            </a:r>
            <a:r>
              <a:rPr lang="it-IT" dirty="0" smtClean="0"/>
              <a:t> </a:t>
            </a:r>
            <a:r>
              <a:rPr lang="it-IT" dirty="0" smtClean="0"/>
              <a:t>si mostra </a:t>
            </a:r>
            <a:r>
              <a:rPr lang="it-IT" dirty="0" smtClean="0"/>
              <a:t>quindi prudente </a:t>
            </a:r>
            <a:r>
              <a:rPr lang="it-IT" dirty="0" smtClean="0"/>
              <a:t>nella sua trascrizione dei temi </a:t>
            </a:r>
            <a:r>
              <a:rPr lang="it-IT" dirty="0" err="1" smtClean="0"/>
              <a:t>eckhartiani</a:t>
            </a:r>
            <a:r>
              <a:rPr lang="it-IT" dirty="0" smtClean="0"/>
              <a:t>, e </a:t>
            </a:r>
            <a:r>
              <a:rPr lang="it-IT" b="1" dirty="0" smtClean="0"/>
              <a:t>non riprende l'idea del suo precursore, che audacemente identifica il fondo dell'anima con il suo archetipo nel Verbo divino</a:t>
            </a:r>
            <a:r>
              <a:rPr lang="it-IT" dirty="0" smtClean="0"/>
              <a:t>. </a:t>
            </a:r>
            <a:endParaRPr lang="it-IT" dirty="0" smtClean="0"/>
          </a:p>
          <a:p>
            <a:pPr>
              <a:buNone/>
            </a:pPr>
            <a:r>
              <a:rPr lang="it-IT" dirty="0" smtClean="0"/>
              <a:t>	</a:t>
            </a:r>
            <a:r>
              <a:rPr lang="it-IT" dirty="0" smtClean="0">
                <a:sym typeface="Wingdings" pitchFamily="2" charset="2"/>
              </a:rPr>
              <a:t> </a:t>
            </a:r>
            <a:r>
              <a:rPr lang="it-IT" dirty="0" smtClean="0"/>
              <a:t>Se </a:t>
            </a:r>
            <a:r>
              <a:rPr lang="it-IT" dirty="0" smtClean="0"/>
              <a:t>ammette </a:t>
            </a:r>
            <a:r>
              <a:rPr lang="it-IT" dirty="0" smtClean="0"/>
              <a:t>infatti che </a:t>
            </a:r>
            <a:r>
              <a:rPr lang="it-IT" dirty="0" smtClean="0"/>
              <a:t>l'anima ha avuto una preesistenza in una condizione increata, </a:t>
            </a:r>
            <a:r>
              <a:rPr lang="it-IT" b="1" dirty="0" err="1" smtClean="0"/>
              <a:t>Taulero</a:t>
            </a:r>
            <a:r>
              <a:rPr lang="it-IT" b="1" dirty="0" smtClean="0"/>
              <a:t> non si preoccupa però di stabilire una relazione netta tra il fondo dell'anima e il suo </a:t>
            </a:r>
            <a:r>
              <a:rPr lang="it-IT" b="1" dirty="0" smtClean="0"/>
              <a:t>archetipo divino</a:t>
            </a:r>
            <a:endParaRPr lang="it-IT" b="1" dirty="0" smtClean="0"/>
          </a:p>
          <a:p>
            <a:pPr>
              <a:buNone/>
            </a:pPr>
            <a:endParaRPr lang="it-IT" i="1" dirty="0" smtClean="0"/>
          </a:p>
          <a:p>
            <a:endParaRPr lang="it-IT"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i="1" dirty="0" err="1" smtClean="0"/>
              <a:t>Grunt</a:t>
            </a:r>
            <a:r>
              <a:rPr lang="it-IT" i="1" dirty="0" smtClean="0"/>
              <a:t> </a:t>
            </a:r>
            <a:r>
              <a:rPr lang="it-IT" dirty="0" smtClean="0"/>
              <a:t>e </a:t>
            </a:r>
            <a:r>
              <a:rPr lang="it-IT" i="1" dirty="0" err="1" smtClean="0"/>
              <a:t>Gemuete</a:t>
            </a:r>
            <a:endParaRPr lang="it-IT" i="1" dirty="0"/>
          </a:p>
        </p:txBody>
      </p:sp>
      <p:sp>
        <p:nvSpPr>
          <p:cNvPr id="3" name="Segnaposto piè di pagina 2"/>
          <p:cNvSpPr>
            <a:spLocks noGrp="1"/>
          </p:cNvSpPr>
          <p:nvPr>
            <p:ph type="ftr" sz="quarter" idx="11"/>
          </p:nvPr>
        </p:nvSpPr>
        <p:spPr/>
        <p:txBody>
          <a:bodyPr/>
          <a:lstStyle/>
          <a:p>
            <a:r>
              <a:rPr lang="it-IT" smtClean="0"/>
              <a:t>Storia della Filosofia Medievale - A.A. 2010-2011 - Corso di Laurea Triennale</a:t>
            </a:r>
            <a:endParaRPr lang="it-IT"/>
          </a:p>
        </p:txBody>
      </p:sp>
      <p:sp>
        <p:nvSpPr>
          <p:cNvPr id="4" name="Segnaposto numero diapositiva 3"/>
          <p:cNvSpPr>
            <a:spLocks noGrp="1"/>
          </p:cNvSpPr>
          <p:nvPr>
            <p:ph type="sldNum" sz="quarter" idx="12"/>
          </p:nvPr>
        </p:nvSpPr>
        <p:spPr/>
        <p:txBody>
          <a:bodyPr/>
          <a:lstStyle/>
          <a:p>
            <a:r>
              <a:rPr lang="it-IT" smtClean="0"/>
              <a:t>Unità didattica </a:t>
            </a:r>
            <a:r>
              <a:rPr lang="it-IT" smtClean="0">
                <a:solidFill>
                  <a:srgbClr val="FF0000"/>
                </a:solidFill>
              </a:rPr>
              <a:t>M6</a:t>
            </a:r>
            <a:r>
              <a:rPr lang="it-IT" smtClean="0"/>
              <a:t>: </a:t>
            </a:r>
            <a:r>
              <a:rPr lang="it-IT" i="1" smtClean="0">
                <a:solidFill>
                  <a:srgbClr val="FF0000"/>
                </a:solidFill>
              </a:rPr>
              <a:t>Giovanni Taulero</a:t>
            </a:r>
            <a:r>
              <a:rPr lang="it-IT" smtClean="0"/>
              <a:t> -</a:t>
            </a:r>
            <a:r>
              <a:rPr lang="it-IT" i="1" smtClean="0"/>
              <a:t> </a:t>
            </a:r>
            <a:r>
              <a:rPr lang="it-IT" smtClean="0"/>
              <a:t>Scheda </a:t>
            </a:r>
            <a:fld id="{6CA60C78-0825-4B2B-B453-0FCE1F9B7919}" type="slidenum">
              <a:rPr lang="it-IT" smtClean="0">
                <a:solidFill>
                  <a:srgbClr val="FF0000"/>
                </a:solidFill>
              </a:rPr>
              <a:pPr/>
              <a:t>16</a:t>
            </a:fld>
            <a:endParaRPr lang="it-IT" dirty="0"/>
          </a:p>
        </p:txBody>
      </p:sp>
      <p:sp>
        <p:nvSpPr>
          <p:cNvPr id="5" name="Segnaposto contenuto 4"/>
          <p:cNvSpPr>
            <a:spLocks noGrp="1"/>
          </p:cNvSpPr>
          <p:nvPr>
            <p:ph idx="1"/>
          </p:nvPr>
        </p:nvSpPr>
        <p:spPr/>
        <p:txBody>
          <a:bodyPr/>
          <a:lstStyle/>
          <a:p>
            <a:r>
              <a:rPr lang="it-IT" dirty="0" smtClean="0"/>
              <a:t>Mentre </a:t>
            </a:r>
            <a:r>
              <a:rPr lang="it-IT" dirty="0" err="1" smtClean="0"/>
              <a:t>Eckhart</a:t>
            </a:r>
            <a:r>
              <a:rPr lang="it-IT" dirty="0" smtClean="0"/>
              <a:t> non esitava a mettere in evidenza l'aspetto increato di questo fondo dell'anima, </a:t>
            </a:r>
            <a:r>
              <a:rPr lang="it-IT" b="1" dirty="0" err="1" smtClean="0"/>
              <a:t>Taulero</a:t>
            </a:r>
            <a:r>
              <a:rPr lang="it-IT" b="1" dirty="0" smtClean="0"/>
              <a:t> si mostra </a:t>
            </a:r>
            <a:r>
              <a:rPr lang="it-IT" b="1" dirty="0" smtClean="0"/>
              <a:t>sia più </a:t>
            </a:r>
            <a:r>
              <a:rPr lang="it-IT" b="1" dirty="0" smtClean="0"/>
              <a:t>prudente </a:t>
            </a:r>
            <a:r>
              <a:rPr lang="it-IT" b="1" dirty="0" smtClean="0"/>
              <a:t>sia </a:t>
            </a:r>
            <a:r>
              <a:rPr lang="it-IT" b="1" dirty="0" smtClean="0"/>
              <a:t>più </a:t>
            </a:r>
            <a:r>
              <a:rPr lang="it-IT" b="1" dirty="0" smtClean="0"/>
              <a:t>preciso</a:t>
            </a:r>
            <a:r>
              <a:rPr lang="it-IT" dirty="0" smtClean="0"/>
              <a:t>. </a:t>
            </a:r>
            <a:r>
              <a:rPr lang="it-IT" dirty="0" smtClean="0"/>
              <a:t>È quindi nel </a:t>
            </a:r>
            <a:r>
              <a:rPr lang="it-IT" dirty="0" smtClean="0"/>
              <a:t>fondo divino e non nel proprio fondo che l'anima ritrova questo stato increato. </a:t>
            </a:r>
          </a:p>
          <a:p>
            <a:pPr>
              <a:buNone/>
            </a:pPr>
            <a:r>
              <a:rPr lang="it-IT" dirty="0" smtClean="0">
                <a:sym typeface="Wingdings" pitchFamily="2" charset="2"/>
              </a:rPr>
              <a:t>	</a:t>
            </a:r>
            <a:r>
              <a:rPr lang="it-IT" dirty="0" smtClean="0"/>
              <a:t> </a:t>
            </a:r>
            <a:r>
              <a:rPr lang="it-IT" b="1" dirty="0" smtClean="0"/>
              <a:t>il termine </a:t>
            </a:r>
            <a:r>
              <a:rPr lang="it-IT" b="1" dirty="0" err="1" smtClean="0"/>
              <a:t>grunt</a:t>
            </a:r>
            <a:r>
              <a:rPr lang="it-IT" b="1" dirty="0" smtClean="0"/>
              <a:t> è spesso attribuito a Dio, quello di </a:t>
            </a:r>
            <a:r>
              <a:rPr lang="it-IT" b="1" i="1" dirty="0" err="1" smtClean="0"/>
              <a:t>gemuete</a:t>
            </a:r>
            <a:r>
              <a:rPr lang="it-IT" b="1" i="1" dirty="0" smtClean="0"/>
              <a:t> </a:t>
            </a:r>
            <a:r>
              <a:rPr lang="it-IT" b="1" dirty="0" smtClean="0"/>
              <a:t>non lo è </a:t>
            </a:r>
            <a:r>
              <a:rPr lang="it-IT" b="1" dirty="0" smtClean="0"/>
              <a:t>mai</a:t>
            </a:r>
            <a:endParaRPr lang="it-IT" dirty="0" smtClean="0"/>
          </a:p>
          <a:p>
            <a:r>
              <a:rPr lang="it-IT" dirty="0" smtClean="0"/>
              <a:t>Soltanto </a:t>
            </a:r>
            <a:r>
              <a:rPr lang="it-IT" dirty="0" smtClean="0"/>
              <a:t>una volta, di passaggio, nel </a:t>
            </a:r>
            <a:r>
              <a:rPr lang="it-IT" i="1" dirty="0" smtClean="0"/>
              <a:t>Sermone </a:t>
            </a:r>
            <a:r>
              <a:rPr lang="it-IT" dirty="0" smtClean="0"/>
              <a:t>70, indica, che il </a:t>
            </a:r>
            <a:r>
              <a:rPr lang="it-IT" i="1" dirty="0" err="1" smtClean="0"/>
              <a:t>nomen</a:t>
            </a:r>
            <a:r>
              <a:rPr lang="it-IT" dirty="0" smtClean="0"/>
              <a:t> innominabile che conviene a Dio conviene anche all'anima:</a:t>
            </a:r>
          </a:p>
          <a:p>
            <a:pPr>
              <a:buNone/>
            </a:pPr>
            <a:r>
              <a:rPr lang="it-IT" dirty="0" smtClean="0"/>
              <a:t>	</a:t>
            </a:r>
            <a:r>
              <a:rPr lang="it-IT" i="1" dirty="0" smtClean="0"/>
              <a:t>Questo, care sorelle, è il fondo nel quale è nascosta la vera immagine della santa Trinità. Questo fondo è tanto nobile che non si può dargli alcun nome che gli convenga. A volte lo si chiama fondo, a volte cima dell'anima. Ma non si può dargli un nome, più di quanto si possa darne a Dio. Chi vedesse come Dio abita in questo fondo, sarebbe reso beato da questa visione. La vicinanza e l'unione con Dio che vi sono in questo fondo sono così inesprimibili che non si osa parlarne molto, e comunque non è possibile.</a:t>
            </a:r>
            <a:endParaRPr lang="it-IT" i="1"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La Trinità nell’anima</a:t>
            </a:r>
            <a:endParaRPr lang="it-IT" dirty="0"/>
          </a:p>
        </p:txBody>
      </p:sp>
      <p:sp>
        <p:nvSpPr>
          <p:cNvPr id="3" name="Segnaposto piè di pagina 2"/>
          <p:cNvSpPr>
            <a:spLocks noGrp="1"/>
          </p:cNvSpPr>
          <p:nvPr>
            <p:ph type="ftr" sz="quarter" idx="11"/>
          </p:nvPr>
        </p:nvSpPr>
        <p:spPr/>
        <p:txBody>
          <a:bodyPr/>
          <a:lstStyle/>
          <a:p>
            <a:r>
              <a:rPr lang="it-IT" smtClean="0"/>
              <a:t>Storia della Filosofia Medievale - A.A. 2010-2011 - Corso di Laurea Triennale</a:t>
            </a:r>
            <a:endParaRPr lang="it-IT"/>
          </a:p>
        </p:txBody>
      </p:sp>
      <p:sp>
        <p:nvSpPr>
          <p:cNvPr id="4" name="Segnaposto numero diapositiva 3"/>
          <p:cNvSpPr>
            <a:spLocks noGrp="1"/>
          </p:cNvSpPr>
          <p:nvPr>
            <p:ph type="sldNum" sz="quarter" idx="12"/>
          </p:nvPr>
        </p:nvSpPr>
        <p:spPr/>
        <p:txBody>
          <a:bodyPr/>
          <a:lstStyle/>
          <a:p>
            <a:r>
              <a:rPr lang="it-IT" smtClean="0"/>
              <a:t>Unità didattica </a:t>
            </a:r>
            <a:r>
              <a:rPr lang="it-IT" smtClean="0">
                <a:solidFill>
                  <a:srgbClr val="FF0000"/>
                </a:solidFill>
              </a:rPr>
              <a:t>M6</a:t>
            </a:r>
            <a:r>
              <a:rPr lang="it-IT" smtClean="0"/>
              <a:t>: </a:t>
            </a:r>
            <a:r>
              <a:rPr lang="it-IT" i="1" smtClean="0">
                <a:solidFill>
                  <a:srgbClr val="FF0000"/>
                </a:solidFill>
              </a:rPr>
              <a:t>Giovanni Taulero</a:t>
            </a:r>
            <a:r>
              <a:rPr lang="it-IT" smtClean="0"/>
              <a:t> -</a:t>
            </a:r>
            <a:r>
              <a:rPr lang="it-IT" i="1" smtClean="0"/>
              <a:t> </a:t>
            </a:r>
            <a:r>
              <a:rPr lang="it-IT" smtClean="0"/>
              <a:t>Scheda </a:t>
            </a:r>
            <a:fld id="{6CA60C78-0825-4B2B-B453-0FCE1F9B7919}" type="slidenum">
              <a:rPr lang="it-IT" smtClean="0">
                <a:solidFill>
                  <a:srgbClr val="FF0000"/>
                </a:solidFill>
              </a:rPr>
              <a:pPr/>
              <a:t>17</a:t>
            </a:fld>
            <a:endParaRPr lang="it-IT" dirty="0"/>
          </a:p>
        </p:txBody>
      </p:sp>
      <p:sp>
        <p:nvSpPr>
          <p:cNvPr id="5" name="Segnaposto contenuto 4"/>
          <p:cNvSpPr>
            <a:spLocks noGrp="1"/>
          </p:cNvSpPr>
          <p:nvPr>
            <p:ph idx="1"/>
          </p:nvPr>
        </p:nvSpPr>
        <p:spPr/>
        <p:txBody>
          <a:bodyPr/>
          <a:lstStyle/>
          <a:p>
            <a:r>
              <a:rPr lang="it-IT" dirty="0" err="1" smtClean="0"/>
              <a:t>Taulero</a:t>
            </a:r>
            <a:r>
              <a:rPr lang="it-IT" dirty="0" smtClean="0"/>
              <a:t> </a:t>
            </a:r>
            <a:r>
              <a:rPr lang="it-IT" dirty="0" smtClean="0"/>
              <a:t>quindi, più che preoccuparsi di </a:t>
            </a:r>
            <a:r>
              <a:rPr lang="it-IT" dirty="0" smtClean="0"/>
              <a:t>stabilire una relazione </a:t>
            </a:r>
            <a:r>
              <a:rPr lang="it-IT" dirty="0" smtClean="0"/>
              <a:t>ontologica tra fondo dell’anima e abisso divino, preferisce sviluppare il tema - </a:t>
            </a:r>
            <a:r>
              <a:rPr lang="it-IT" dirty="0" smtClean="0"/>
              <a:t>dalle ben note ascendenze </a:t>
            </a:r>
            <a:r>
              <a:rPr lang="it-IT" dirty="0" smtClean="0"/>
              <a:t>agostiniane - dell'</a:t>
            </a:r>
            <a:r>
              <a:rPr lang="it-IT" b="1" dirty="0" smtClean="0"/>
              <a:t>immagine </a:t>
            </a:r>
            <a:r>
              <a:rPr lang="it-IT" b="1" dirty="0" smtClean="0"/>
              <a:t>naturale della Trinità impressa </a:t>
            </a:r>
            <a:r>
              <a:rPr lang="it-IT" b="1" dirty="0" smtClean="0"/>
              <a:t>nell'anima</a:t>
            </a:r>
            <a:r>
              <a:rPr lang="it-IT" dirty="0" smtClean="0"/>
              <a:t>:</a:t>
            </a:r>
            <a:endParaRPr lang="it-IT" dirty="0" smtClean="0"/>
          </a:p>
          <a:p>
            <a:pPr>
              <a:buNone/>
            </a:pPr>
            <a:r>
              <a:rPr lang="it-IT" i="1" dirty="0" smtClean="0"/>
              <a:t>	Ma </a:t>
            </a:r>
            <a:r>
              <a:rPr lang="it-IT" i="1" dirty="0" smtClean="0"/>
              <a:t>voi badate che la santa Trinità nasca in voi, nel vostro fondo, non secondo il modo della conoscenza, ma in modo essenziale, in verità, non in parole ma in essere. Noi dobbiamo considerare questa Trinità in noi e vedere come siamo fatti a sua immagine; perché questa immagine divina l'uomo la trova naturalmente in sé, vera e pura, nell'essere naturale della sua anima, ma tuttavia non così nobilmente come essa è in se stessa. Vogliamo dire inoltre che dobbiamo portare la nostra attenzione, più che su tutte le altre cose, su questa amabile immagine, che è in noi in modo così dolce e proprio. Della nobiltà di questa immagine nessuno può parlare in modo conveniente, perché Dio è in questa immagine, ed è egli stesso questa immagine, in modo che supera tutto quel che possiamo concepire.</a:t>
            </a:r>
          </a:p>
          <a:p>
            <a:endParaRPr lang="it-IT"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Il cammino spirituale</a:t>
            </a:r>
            <a:endParaRPr lang="it-IT" dirty="0"/>
          </a:p>
        </p:txBody>
      </p:sp>
      <p:sp>
        <p:nvSpPr>
          <p:cNvPr id="3" name="Segnaposto piè di pagina 2"/>
          <p:cNvSpPr>
            <a:spLocks noGrp="1"/>
          </p:cNvSpPr>
          <p:nvPr>
            <p:ph type="ftr" sz="quarter" idx="11"/>
          </p:nvPr>
        </p:nvSpPr>
        <p:spPr/>
        <p:txBody>
          <a:bodyPr/>
          <a:lstStyle/>
          <a:p>
            <a:r>
              <a:rPr lang="it-IT" smtClean="0"/>
              <a:t>Storia della Filosofia Medievale - A.A. 2010-2011 - Corso di Laurea Triennale</a:t>
            </a:r>
            <a:endParaRPr lang="it-IT"/>
          </a:p>
        </p:txBody>
      </p:sp>
      <p:sp>
        <p:nvSpPr>
          <p:cNvPr id="4" name="Segnaposto numero diapositiva 3"/>
          <p:cNvSpPr>
            <a:spLocks noGrp="1"/>
          </p:cNvSpPr>
          <p:nvPr>
            <p:ph type="sldNum" sz="quarter" idx="12"/>
          </p:nvPr>
        </p:nvSpPr>
        <p:spPr/>
        <p:txBody>
          <a:bodyPr/>
          <a:lstStyle/>
          <a:p>
            <a:r>
              <a:rPr lang="it-IT" smtClean="0"/>
              <a:t>Unità didattica </a:t>
            </a:r>
            <a:r>
              <a:rPr lang="it-IT" smtClean="0">
                <a:solidFill>
                  <a:srgbClr val="FF0000"/>
                </a:solidFill>
              </a:rPr>
              <a:t>M6</a:t>
            </a:r>
            <a:r>
              <a:rPr lang="it-IT" smtClean="0"/>
              <a:t>: </a:t>
            </a:r>
            <a:r>
              <a:rPr lang="it-IT" i="1" smtClean="0">
                <a:solidFill>
                  <a:srgbClr val="FF0000"/>
                </a:solidFill>
              </a:rPr>
              <a:t>Giovanni Taulero</a:t>
            </a:r>
            <a:r>
              <a:rPr lang="it-IT" smtClean="0"/>
              <a:t> -</a:t>
            </a:r>
            <a:r>
              <a:rPr lang="it-IT" i="1" smtClean="0"/>
              <a:t> </a:t>
            </a:r>
            <a:r>
              <a:rPr lang="it-IT" smtClean="0"/>
              <a:t>Scheda </a:t>
            </a:r>
            <a:fld id="{6CA60C78-0825-4B2B-B453-0FCE1F9B7919}" type="slidenum">
              <a:rPr lang="it-IT" smtClean="0">
                <a:solidFill>
                  <a:srgbClr val="FF0000"/>
                </a:solidFill>
              </a:rPr>
              <a:pPr/>
              <a:t>18</a:t>
            </a:fld>
            <a:endParaRPr lang="it-IT" dirty="0"/>
          </a:p>
        </p:txBody>
      </p:sp>
      <p:sp>
        <p:nvSpPr>
          <p:cNvPr id="5" name="Segnaposto contenuto 4"/>
          <p:cNvSpPr>
            <a:spLocks noGrp="1"/>
          </p:cNvSpPr>
          <p:nvPr>
            <p:ph idx="1"/>
          </p:nvPr>
        </p:nvSpPr>
        <p:spPr/>
        <p:txBody>
          <a:bodyPr/>
          <a:lstStyle/>
          <a:p>
            <a:r>
              <a:rPr lang="it-IT" b="1" dirty="0" smtClean="0"/>
              <a:t>È </a:t>
            </a:r>
            <a:r>
              <a:rPr lang="it-IT" b="1" dirty="0" smtClean="0"/>
              <a:t>il carattere altamente contemplativo </a:t>
            </a:r>
            <a:r>
              <a:rPr lang="it-IT" b="1" dirty="0" smtClean="0"/>
              <a:t>della </a:t>
            </a:r>
            <a:r>
              <a:rPr lang="it-IT" b="1" dirty="0" smtClean="0"/>
              <a:t>vita </a:t>
            </a:r>
            <a:r>
              <a:rPr lang="it-IT" b="1" dirty="0" smtClean="0"/>
              <a:t>cristiana che costituisce </a:t>
            </a:r>
            <a:r>
              <a:rPr lang="it-IT" b="1" dirty="0" smtClean="0"/>
              <a:t>il tratto più </a:t>
            </a:r>
            <a:r>
              <a:rPr lang="it-IT" b="1" dirty="0" smtClean="0"/>
              <a:t>significativo della dottrina di </a:t>
            </a:r>
            <a:r>
              <a:rPr lang="it-IT" b="1" dirty="0" err="1" smtClean="0"/>
              <a:t>Taulero</a:t>
            </a:r>
            <a:endParaRPr lang="it-IT" dirty="0" smtClean="0"/>
          </a:p>
          <a:p>
            <a:pPr lvl="1"/>
            <a:r>
              <a:rPr lang="it-IT" dirty="0" smtClean="0"/>
              <a:t>Il </a:t>
            </a:r>
            <a:r>
              <a:rPr lang="it-IT" b="1" dirty="0" smtClean="0"/>
              <a:t>cammino della perfezione passa necessariamente per la contemplazione mistica.</a:t>
            </a:r>
            <a:r>
              <a:rPr lang="it-IT" dirty="0" smtClean="0"/>
              <a:t> </a:t>
            </a:r>
          </a:p>
          <a:p>
            <a:r>
              <a:rPr lang="it-IT" b="1" dirty="0" smtClean="0"/>
              <a:t>Ricollegandosi alla </a:t>
            </a:r>
            <a:r>
              <a:rPr lang="it-IT" b="1" dirty="0" smtClean="0"/>
              <a:t>metafisica platonica di </a:t>
            </a:r>
            <a:r>
              <a:rPr lang="it-IT" b="1" dirty="0" err="1" smtClean="0"/>
              <a:t>Eckhart</a:t>
            </a:r>
            <a:r>
              <a:rPr lang="it-IT" dirty="0" smtClean="0"/>
              <a:t>,</a:t>
            </a:r>
            <a:r>
              <a:rPr lang="it-IT" b="1" dirty="0" smtClean="0"/>
              <a:t> </a:t>
            </a:r>
            <a:r>
              <a:rPr lang="it-IT" dirty="0" smtClean="0"/>
              <a:t>egli </a:t>
            </a:r>
            <a:r>
              <a:rPr lang="it-IT" dirty="0" smtClean="0"/>
              <a:t>ha </a:t>
            </a:r>
            <a:r>
              <a:rPr lang="it-IT" dirty="0" smtClean="0"/>
              <a:t>a proposito una </a:t>
            </a:r>
            <a:r>
              <a:rPr lang="it-IT" b="1" dirty="0" smtClean="0"/>
              <a:t>concezione </a:t>
            </a:r>
            <a:r>
              <a:rPr lang="it-IT" b="1" dirty="0" smtClean="0"/>
              <a:t>ciclica dell'itinerario </a:t>
            </a:r>
            <a:r>
              <a:rPr lang="it-IT" b="1" dirty="0" smtClean="0"/>
              <a:t>spirituale</a:t>
            </a:r>
            <a:r>
              <a:rPr lang="it-IT" dirty="0" smtClean="0"/>
              <a:t>: </a:t>
            </a:r>
            <a:r>
              <a:rPr lang="it-IT" b="1" dirty="0" smtClean="0"/>
              <a:t>l'uomo parte dall'unità nel fondo divino e deve ritornarvi</a:t>
            </a:r>
            <a:r>
              <a:rPr lang="it-IT" dirty="0" smtClean="0"/>
              <a:t>. </a:t>
            </a:r>
            <a:endParaRPr lang="it-IT" dirty="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Vita (I)</a:t>
            </a:r>
            <a:endParaRPr lang="it-IT" dirty="0"/>
          </a:p>
        </p:txBody>
      </p:sp>
      <p:sp>
        <p:nvSpPr>
          <p:cNvPr id="3" name="Segnaposto piè di pagina 2"/>
          <p:cNvSpPr>
            <a:spLocks noGrp="1"/>
          </p:cNvSpPr>
          <p:nvPr>
            <p:ph type="ftr" sz="quarter" idx="11"/>
          </p:nvPr>
        </p:nvSpPr>
        <p:spPr/>
        <p:txBody>
          <a:bodyPr/>
          <a:lstStyle/>
          <a:p>
            <a:r>
              <a:rPr lang="it-IT" smtClean="0"/>
              <a:t>Storia della Filosofia Medievale - A.A. 2010-2011 - Corso di Laurea Triennale</a:t>
            </a:r>
            <a:endParaRPr lang="it-IT"/>
          </a:p>
        </p:txBody>
      </p:sp>
      <p:sp>
        <p:nvSpPr>
          <p:cNvPr id="4" name="Segnaposto numero diapositiva 3"/>
          <p:cNvSpPr>
            <a:spLocks noGrp="1"/>
          </p:cNvSpPr>
          <p:nvPr>
            <p:ph type="sldNum" sz="quarter" idx="12"/>
          </p:nvPr>
        </p:nvSpPr>
        <p:spPr/>
        <p:txBody>
          <a:bodyPr/>
          <a:lstStyle/>
          <a:p>
            <a:r>
              <a:rPr lang="it-IT" smtClean="0"/>
              <a:t>Unità didattica </a:t>
            </a:r>
            <a:r>
              <a:rPr lang="it-IT" smtClean="0">
                <a:solidFill>
                  <a:srgbClr val="FF0000"/>
                </a:solidFill>
              </a:rPr>
              <a:t>M6</a:t>
            </a:r>
            <a:r>
              <a:rPr lang="it-IT" smtClean="0"/>
              <a:t>: </a:t>
            </a:r>
            <a:r>
              <a:rPr lang="it-IT" i="1" smtClean="0">
                <a:solidFill>
                  <a:srgbClr val="FF0000"/>
                </a:solidFill>
              </a:rPr>
              <a:t>Giovanni Taulero</a:t>
            </a:r>
            <a:r>
              <a:rPr lang="it-IT" smtClean="0"/>
              <a:t> -</a:t>
            </a:r>
            <a:r>
              <a:rPr lang="it-IT" i="1" smtClean="0"/>
              <a:t> </a:t>
            </a:r>
            <a:r>
              <a:rPr lang="it-IT" smtClean="0"/>
              <a:t>Scheda </a:t>
            </a:r>
            <a:fld id="{6CA60C78-0825-4B2B-B453-0FCE1F9B7919}" type="slidenum">
              <a:rPr lang="it-IT" smtClean="0">
                <a:solidFill>
                  <a:srgbClr val="FF0000"/>
                </a:solidFill>
              </a:rPr>
              <a:pPr/>
              <a:t>1</a:t>
            </a:fld>
            <a:endParaRPr lang="it-IT" dirty="0"/>
          </a:p>
        </p:txBody>
      </p:sp>
      <p:sp>
        <p:nvSpPr>
          <p:cNvPr id="5" name="Segnaposto contenuto 4"/>
          <p:cNvSpPr>
            <a:spLocks noGrp="1"/>
          </p:cNvSpPr>
          <p:nvPr>
            <p:ph idx="1"/>
          </p:nvPr>
        </p:nvSpPr>
        <p:spPr/>
        <p:txBody>
          <a:bodyPr/>
          <a:lstStyle/>
          <a:p>
            <a:r>
              <a:rPr lang="it-IT" dirty="0" smtClean="0"/>
              <a:t>Giovanni </a:t>
            </a:r>
            <a:r>
              <a:rPr lang="it-IT" dirty="0" err="1" smtClean="0"/>
              <a:t>Taulero</a:t>
            </a:r>
            <a:r>
              <a:rPr lang="it-IT" dirty="0" smtClean="0"/>
              <a:t> nasce a Strasburgo nel primi anni del secolo XIV, figlio di una famiglia </a:t>
            </a:r>
            <a:r>
              <a:rPr lang="it-IT" dirty="0" smtClean="0"/>
              <a:t>borghese</a:t>
            </a:r>
            <a:endParaRPr lang="it-IT" dirty="0" smtClean="0"/>
          </a:p>
          <a:p>
            <a:r>
              <a:rPr lang="it-IT" dirty="0" smtClean="0"/>
              <a:t>Entrato nell'ordine dei predicatori verso il 1315, segue, dopo l'anno di noviziato, lo stesso corso di Enrico </a:t>
            </a:r>
            <a:r>
              <a:rPr lang="it-IT" dirty="0" err="1" smtClean="0"/>
              <a:t>Suso</a:t>
            </a:r>
            <a:r>
              <a:rPr lang="it-IT" dirty="0" smtClean="0"/>
              <a:t>: cinque anni di </a:t>
            </a:r>
            <a:r>
              <a:rPr lang="it-IT" b="1" dirty="0" smtClean="0"/>
              <a:t>logica </a:t>
            </a:r>
            <a:r>
              <a:rPr lang="it-IT" dirty="0" smtClean="0"/>
              <a:t>(</a:t>
            </a:r>
            <a:r>
              <a:rPr lang="it-IT" i="1" dirty="0" err="1" smtClean="0"/>
              <a:t>philosophia</a:t>
            </a:r>
            <a:r>
              <a:rPr lang="it-IT" i="1" dirty="0" smtClean="0"/>
              <a:t> </a:t>
            </a:r>
            <a:r>
              <a:rPr lang="it-IT" i="1" dirty="0" err="1" smtClean="0"/>
              <a:t>rationalis</a:t>
            </a:r>
            <a:r>
              <a:rPr lang="it-IT" dirty="0" smtClean="0"/>
              <a:t>) e di </a:t>
            </a:r>
            <a:r>
              <a:rPr lang="it-IT" b="1" dirty="0" smtClean="0"/>
              <a:t>filosofia </a:t>
            </a:r>
            <a:r>
              <a:rPr lang="it-IT" dirty="0" smtClean="0"/>
              <a:t>(</a:t>
            </a:r>
            <a:r>
              <a:rPr lang="it-IT" dirty="0" smtClean="0"/>
              <a:t>metafisica, filosofia della natura), a cui segue </a:t>
            </a:r>
            <a:r>
              <a:rPr lang="it-IT" b="1" dirty="0" smtClean="0"/>
              <a:t>un anno di </a:t>
            </a:r>
            <a:r>
              <a:rPr lang="it-IT" b="1" dirty="0" smtClean="0"/>
              <a:t>teologia</a:t>
            </a:r>
            <a:r>
              <a:rPr lang="it-IT" dirty="0" smtClean="0"/>
              <a:t> </a:t>
            </a:r>
            <a:endParaRPr lang="it-IT" dirty="0" smtClean="0"/>
          </a:p>
          <a:p>
            <a:r>
              <a:rPr lang="it-IT" dirty="0" smtClean="0"/>
              <a:t>Conobbe sicuramente </a:t>
            </a:r>
            <a:r>
              <a:rPr lang="it-IT" dirty="0" err="1" smtClean="0"/>
              <a:t>Eckhart</a:t>
            </a:r>
            <a:r>
              <a:rPr lang="it-IT" dirty="0" smtClean="0"/>
              <a:t>, quando il </a:t>
            </a:r>
            <a:r>
              <a:rPr lang="it-IT" dirty="0" err="1" smtClean="0"/>
              <a:t>Turingio</a:t>
            </a:r>
            <a:r>
              <a:rPr lang="it-IT" dirty="0" smtClean="0"/>
              <a:t>, dal 1313 al 1323-1324, insegnò nel locale </a:t>
            </a:r>
            <a:r>
              <a:rPr lang="it-IT" i="1" dirty="0" err="1" smtClean="0"/>
              <a:t>Studium</a:t>
            </a:r>
            <a:r>
              <a:rPr lang="it-IT" dirty="0" smtClean="0"/>
              <a:t> provinciale, anno dopo il quale egli si recò a Colonia</a:t>
            </a:r>
          </a:p>
          <a:p>
            <a:pPr lvl="1"/>
            <a:r>
              <a:rPr lang="it-IT" dirty="0" smtClean="0"/>
              <a:t>Qui egli ha avuto in mano una copia dell'</a:t>
            </a:r>
            <a:r>
              <a:rPr lang="it-IT" i="1" dirty="0" err="1" smtClean="0"/>
              <a:t>Horologium</a:t>
            </a:r>
            <a:r>
              <a:rPr lang="it-IT" i="1" dirty="0" smtClean="0"/>
              <a:t> </a:t>
            </a:r>
            <a:r>
              <a:rPr lang="it-IT" i="1" dirty="0" err="1" smtClean="0"/>
              <a:t>Sapientiae</a:t>
            </a:r>
            <a:r>
              <a:rPr lang="it-IT" i="1" dirty="0" smtClean="0"/>
              <a:t> </a:t>
            </a:r>
            <a:r>
              <a:rPr lang="it-IT" dirty="0" smtClean="0"/>
              <a:t>di </a:t>
            </a:r>
            <a:r>
              <a:rPr lang="it-IT" dirty="0" err="1" smtClean="0"/>
              <a:t>Suso</a:t>
            </a:r>
            <a:r>
              <a:rPr lang="it-IT" dirty="0" smtClean="0"/>
              <a:t>, che ha comunicato ad altre persone </a:t>
            </a:r>
            <a:r>
              <a:rPr lang="it-IT" dirty="0" smtClean="0"/>
              <a:t>spirituali</a:t>
            </a:r>
            <a:endParaRPr lang="it-IT" dirty="0" smtClean="0"/>
          </a:p>
          <a:p>
            <a:r>
              <a:rPr lang="it-IT" dirty="0" smtClean="0"/>
              <a:t>Quando, nel 1339, Benedetto XII colpisce di interdetto la città di Strasburgo, i domenicani ne vengono scacciati</a:t>
            </a:r>
          </a:p>
          <a:p>
            <a:pPr lvl="1"/>
            <a:r>
              <a:rPr lang="it-IT" dirty="0" err="1" smtClean="0"/>
              <a:t>Taulero</a:t>
            </a:r>
            <a:r>
              <a:rPr lang="it-IT" dirty="0" smtClean="0"/>
              <a:t> dimora per qualche mese a Colonia e poi per quattro anni a Basilea</a:t>
            </a:r>
          </a:p>
          <a:p>
            <a:pPr lvl="1"/>
            <a:r>
              <a:rPr lang="it-IT" dirty="0" smtClean="0"/>
              <a:t>Si incontra con Enrico di </a:t>
            </a:r>
            <a:r>
              <a:rPr lang="it-IT" dirty="0" err="1" smtClean="0"/>
              <a:t>Nördlingen</a:t>
            </a:r>
            <a:r>
              <a:rPr lang="it-IT" dirty="0" smtClean="0"/>
              <a:t> e con la mistica </a:t>
            </a:r>
            <a:r>
              <a:rPr lang="it-IT" dirty="0" err="1" smtClean="0"/>
              <a:t>Margaretha</a:t>
            </a:r>
            <a:r>
              <a:rPr lang="it-IT" dirty="0" smtClean="0"/>
              <a:t> </a:t>
            </a:r>
            <a:r>
              <a:rPr lang="it-IT" dirty="0" err="1" smtClean="0"/>
              <a:t>Ebner</a:t>
            </a:r>
            <a:endParaRPr lang="it-IT" dirty="0" smtClean="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 tre uomini come tappe del cammino spirituale</a:t>
            </a:r>
            <a:endParaRPr lang="it-IT" dirty="0"/>
          </a:p>
        </p:txBody>
      </p:sp>
      <p:sp>
        <p:nvSpPr>
          <p:cNvPr id="3" name="Segnaposto piè di pagina 2"/>
          <p:cNvSpPr>
            <a:spLocks noGrp="1"/>
          </p:cNvSpPr>
          <p:nvPr>
            <p:ph type="ftr" sz="quarter" idx="11"/>
          </p:nvPr>
        </p:nvSpPr>
        <p:spPr/>
        <p:txBody>
          <a:bodyPr/>
          <a:lstStyle/>
          <a:p>
            <a:r>
              <a:rPr lang="it-IT" smtClean="0"/>
              <a:t>Storia della Filosofia Medievale - A.A. 2010-2011 - Corso di Laurea Triennale</a:t>
            </a:r>
            <a:endParaRPr lang="it-IT"/>
          </a:p>
        </p:txBody>
      </p:sp>
      <p:sp>
        <p:nvSpPr>
          <p:cNvPr id="4" name="Segnaposto numero diapositiva 3"/>
          <p:cNvSpPr>
            <a:spLocks noGrp="1"/>
          </p:cNvSpPr>
          <p:nvPr>
            <p:ph type="sldNum" sz="quarter" idx="12"/>
          </p:nvPr>
        </p:nvSpPr>
        <p:spPr/>
        <p:txBody>
          <a:bodyPr/>
          <a:lstStyle/>
          <a:p>
            <a:r>
              <a:rPr lang="it-IT" smtClean="0"/>
              <a:t>Unità didattica </a:t>
            </a:r>
            <a:r>
              <a:rPr lang="it-IT" smtClean="0">
                <a:solidFill>
                  <a:srgbClr val="FF0000"/>
                </a:solidFill>
              </a:rPr>
              <a:t>M6</a:t>
            </a:r>
            <a:r>
              <a:rPr lang="it-IT" smtClean="0"/>
              <a:t>: </a:t>
            </a:r>
            <a:r>
              <a:rPr lang="it-IT" i="1" smtClean="0">
                <a:solidFill>
                  <a:srgbClr val="FF0000"/>
                </a:solidFill>
              </a:rPr>
              <a:t>Giovanni Taulero</a:t>
            </a:r>
            <a:r>
              <a:rPr lang="it-IT" smtClean="0"/>
              <a:t> -</a:t>
            </a:r>
            <a:r>
              <a:rPr lang="it-IT" i="1" smtClean="0"/>
              <a:t> </a:t>
            </a:r>
            <a:r>
              <a:rPr lang="it-IT" smtClean="0"/>
              <a:t>Scheda </a:t>
            </a:r>
            <a:fld id="{6CA60C78-0825-4B2B-B453-0FCE1F9B7919}" type="slidenum">
              <a:rPr lang="it-IT" smtClean="0">
                <a:solidFill>
                  <a:srgbClr val="FF0000"/>
                </a:solidFill>
              </a:rPr>
              <a:pPr/>
              <a:t>19</a:t>
            </a:fld>
            <a:endParaRPr lang="it-IT" dirty="0"/>
          </a:p>
        </p:txBody>
      </p:sp>
      <p:sp>
        <p:nvSpPr>
          <p:cNvPr id="5" name="Segnaposto contenuto 4"/>
          <p:cNvSpPr>
            <a:spLocks noGrp="1"/>
          </p:cNvSpPr>
          <p:nvPr>
            <p:ph idx="1"/>
          </p:nvPr>
        </p:nvSpPr>
        <p:spPr/>
        <p:txBody>
          <a:bodyPr/>
          <a:lstStyle/>
          <a:p>
            <a:r>
              <a:rPr lang="it-IT" dirty="0" smtClean="0"/>
              <a:t>Egli dimostra una certa originalità quando tenta di spiegare tale dottrina ricorrendo al tema dei tre uomini, precedentemente visto:</a:t>
            </a:r>
          </a:p>
          <a:p>
            <a:pPr>
              <a:buNone/>
            </a:pPr>
            <a:r>
              <a:rPr lang="it-IT" i="1" dirty="0" smtClean="0"/>
              <a:t>	L'uomo </a:t>
            </a:r>
            <a:r>
              <a:rPr lang="it-IT" i="1" dirty="0" smtClean="0"/>
              <a:t>è come formato da tre uomini. L'uomo esteriore bisogna forzarlo tanto quanto si può all'abbandono, e tirarlo nel secondo uomo, che è interiore. Questo è l'uomo di ragione. Ciò significa che l'uomo esteriore non deve agire né correre al di fuori se non dietro indicazione dell'uomo di ragione e non seguendo l'animalità. Quando il secondo uomo, quello di ragione, sta in un vero e passivo abbandono e non si attribuisce nulla, allora è nel suo puro nulla, lascia essere padrone Dio e si sottomette a </a:t>
            </a:r>
            <a:r>
              <a:rPr lang="it-IT" i="1" dirty="0" smtClean="0"/>
              <a:t>lui.</a:t>
            </a:r>
            <a:r>
              <a:rPr lang="it-IT" dirty="0" smtClean="0"/>
              <a:t> </a:t>
            </a:r>
            <a:r>
              <a:rPr lang="it-IT" i="1" dirty="0" smtClean="0"/>
              <a:t>Allora </a:t>
            </a:r>
            <a:r>
              <a:rPr lang="it-IT" i="1" dirty="0" smtClean="0"/>
              <a:t>il terzo uomo si solleva completamente, non è ostacolato e può volgersi alla sua origine e al suo stato increato, dove dimorava dall'eternità, e vi si tiene senza immagini né forme, in vera passività.</a:t>
            </a:r>
          </a:p>
          <a:p>
            <a:endParaRPr lang="it-IT"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Il distacco</a:t>
            </a:r>
            <a:endParaRPr lang="it-IT" dirty="0"/>
          </a:p>
        </p:txBody>
      </p:sp>
      <p:sp>
        <p:nvSpPr>
          <p:cNvPr id="3" name="Segnaposto piè di pagina 2"/>
          <p:cNvSpPr>
            <a:spLocks noGrp="1"/>
          </p:cNvSpPr>
          <p:nvPr>
            <p:ph type="ftr" sz="quarter" idx="11"/>
          </p:nvPr>
        </p:nvSpPr>
        <p:spPr/>
        <p:txBody>
          <a:bodyPr/>
          <a:lstStyle/>
          <a:p>
            <a:r>
              <a:rPr lang="it-IT" smtClean="0"/>
              <a:t>Storia della Filosofia Medievale - A.A. 2010-2011 - Corso di Laurea Triennale</a:t>
            </a:r>
            <a:endParaRPr lang="it-IT"/>
          </a:p>
        </p:txBody>
      </p:sp>
      <p:sp>
        <p:nvSpPr>
          <p:cNvPr id="4" name="Segnaposto numero diapositiva 3"/>
          <p:cNvSpPr>
            <a:spLocks noGrp="1"/>
          </p:cNvSpPr>
          <p:nvPr>
            <p:ph type="sldNum" sz="quarter" idx="12"/>
          </p:nvPr>
        </p:nvSpPr>
        <p:spPr/>
        <p:txBody>
          <a:bodyPr/>
          <a:lstStyle/>
          <a:p>
            <a:r>
              <a:rPr lang="it-IT" smtClean="0"/>
              <a:t>Unità didattica </a:t>
            </a:r>
            <a:r>
              <a:rPr lang="it-IT" smtClean="0">
                <a:solidFill>
                  <a:srgbClr val="FF0000"/>
                </a:solidFill>
              </a:rPr>
              <a:t>M6</a:t>
            </a:r>
            <a:r>
              <a:rPr lang="it-IT" smtClean="0"/>
              <a:t>: </a:t>
            </a:r>
            <a:r>
              <a:rPr lang="it-IT" i="1" smtClean="0">
                <a:solidFill>
                  <a:srgbClr val="FF0000"/>
                </a:solidFill>
              </a:rPr>
              <a:t>Giovanni Taulero</a:t>
            </a:r>
            <a:r>
              <a:rPr lang="it-IT" smtClean="0"/>
              <a:t> -</a:t>
            </a:r>
            <a:r>
              <a:rPr lang="it-IT" i="1" smtClean="0"/>
              <a:t> </a:t>
            </a:r>
            <a:r>
              <a:rPr lang="it-IT" smtClean="0"/>
              <a:t>Scheda </a:t>
            </a:r>
            <a:fld id="{6CA60C78-0825-4B2B-B453-0FCE1F9B7919}" type="slidenum">
              <a:rPr lang="it-IT" smtClean="0">
                <a:solidFill>
                  <a:srgbClr val="FF0000"/>
                </a:solidFill>
              </a:rPr>
              <a:pPr/>
              <a:t>20</a:t>
            </a:fld>
            <a:endParaRPr lang="it-IT" dirty="0"/>
          </a:p>
        </p:txBody>
      </p:sp>
      <p:sp>
        <p:nvSpPr>
          <p:cNvPr id="5" name="Segnaposto contenuto 4"/>
          <p:cNvSpPr>
            <a:spLocks noGrp="1"/>
          </p:cNvSpPr>
          <p:nvPr>
            <p:ph idx="1"/>
          </p:nvPr>
        </p:nvSpPr>
        <p:spPr/>
        <p:txBody>
          <a:bodyPr/>
          <a:lstStyle/>
          <a:p>
            <a:r>
              <a:rPr lang="it-IT" b="1" dirty="0" err="1" smtClean="0"/>
              <a:t>Taulero</a:t>
            </a:r>
            <a:r>
              <a:rPr lang="it-IT" b="1" dirty="0" smtClean="0"/>
              <a:t> assimila questo fondo divino, in cui l'uomo deve tornare, al suo luogo </a:t>
            </a:r>
            <a:r>
              <a:rPr lang="it-IT" b="1" dirty="0" smtClean="0"/>
              <a:t>naturale</a:t>
            </a:r>
            <a:endParaRPr lang="it-IT" dirty="0" smtClean="0"/>
          </a:p>
          <a:p>
            <a:pPr lvl="1"/>
            <a:r>
              <a:rPr lang="it-IT" b="1" dirty="0" smtClean="0"/>
              <a:t>Questo </a:t>
            </a:r>
            <a:r>
              <a:rPr lang="it-IT" b="1" dirty="0" smtClean="0"/>
              <a:t>ritorno dell'uomo al suo principio presuppone</a:t>
            </a:r>
            <a:r>
              <a:rPr lang="it-IT" dirty="0" smtClean="0"/>
              <a:t>, da parte sua, </a:t>
            </a:r>
            <a:r>
              <a:rPr lang="it-IT" b="1" dirty="0" smtClean="0"/>
              <a:t>una purificazione assoluta dei sensi e delle </a:t>
            </a:r>
            <a:r>
              <a:rPr lang="it-IT" b="1" dirty="0" smtClean="0"/>
              <a:t>potenze</a:t>
            </a:r>
          </a:p>
          <a:p>
            <a:r>
              <a:rPr lang="it-IT" dirty="0" err="1" smtClean="0"/>
              <a:t>Taulero</a:t>
            </a:r>
            <a:r>
              <a:rPr lang="it-IT" dirty="0" smtClean="0"/>
              <a:t> esprime quindi una </a:t>
            </a:r>
            <a:r>
              <a:rPr lang="it-IT" b="1" dirty="0" smtClean="0"/>
              <a:t>teoria del distacco </a:t>
            </a:r>
            <a:r>
              <a:rPr lang="it-IT" dirty="0" smtClean="0"/>
              <a:t>quale </a:t>
            </a:r>
            <a:r>
              <a:rPr lang="it-IT" b="1" dirty="0" smtClean="0"/>
              <a:t>rinuncia </a:t>
            </a:r>
            <a:r>
              <a:rPr lang="it-IT" b="1" dirty="0" smtClean="0"/>
              <a:t>radicale alle conoscenze sensibili e intellettuali</a:t>
            </a:r>
            <a:r>
              <a:rPr lang="it-IT" dirty="0" smtClean="0"/>
              <a:t>, </a:t>
            </a:r>
            <a:r>
              <a:rPr lang="it-IT" dirty="0" smtClean="0"/>
              <a:t>che </a:t>
            </a:r>
            <a:r>
              <a:rPr lang="it-IT" b="1" dirty="0" smtClean="0"/>
              <a:t>corrisponde perfettamente a quella di </a:t>
            </a:r>
            <a:r>
              <a:rPr lang="it-IT" b="1" dirty="0" err="1" smtClean="0"/>
              <a:t>Eckhart</a:t>
            </a:r>
            <a:r>
              <a:rPr lang="it-IT" b="1" dirty="0" smtClean="0"/>
              <a:t> e che si ritroverà la teoria delle «notti» di san Giovanni della Croce</a:t>
            </a:r>
            <a:r>
              <a:rPr lang="it-IT" dirty="0" smtClean="0"/>
              <a:t>. </a:t>
            </a:r>
          </a:p>
          <a:p>
            <a:pPr>
              <a:buNone/>
            </a:pPr>
            <a:r>
              <a:rPr lang="it-IT" dirty="0" smtClean="0">
                <a:sym typeface="Wingdings"/>
              </a:rPr>
              <a:t>	</a:t>
            </a:r>
            <a:r>
              <a:rPr lang="it-IT" b="1" dirty="0" smtClean="0">
                <a:sym typeface="Wingdings" pitchFamily="2" charset="2"/>
              </a:rPr>
              <a:t> </a:t>
            </a:r>
            <a:r>
              <a:rPr lang="it-IT" dirty="0" smtClean="0"/>
              <a:t>L'abisso </a:t>
            </a:r>
            <a:r>
              <a:rPr lang="it-IT" dirty="0" smtClean="0"/>
              <a:t>che separa il creato da Dio è tale che </a:t>
            </a:r>
            <a:r>
              <a:rPr lang="it-IT" b="1" dirty="0" smtClean="0"/>
              <a:t>nessun elemento creato, qualunque sia, materiale o spirituale, può unire a </a:t>
            </a:r>
            <a:r>
              <a:rPr lang="it-IT" b="1" dirty="0" smtClean="0"/>
              <a:t>Dio</a:t>
            </a:r>
          </a:p>
          <a:p>
            <a:pPr lvl="1"/>
            <a:r>
              <a:rPr lang="it-IT" b="1" dirty="0" smtClean="0"/>
              <a:t>Il </a:t>
            </a:r>
            <a:r>
              <a:rPr lang="it-IT" b="1" dirty="0" smtClean="0"/>
              <a:t>minimo legame alla creatura impedisce </a:t>
            </a:r>
            <a:r>
              <a:rPr lang="it-IT" b="1" dirty="0" smtClean="0"/>
              <a:t>infatti di </a:t>
            </a:r>
            <a:r>
              <a:rPr lang="it-IT" b="1" dirty="0" smtClean="0"/>
              <a:t>accostarsi a </a:t>
            </a:r>
            <a:r>
              <a:rPr lang="it-IT" b="1" dirty="0" smtClean="0"/>
              <a:t>lui</a:t>
            </a:r>
            <a:endParaRPr lang="it-IT" dirty="0" smtClean="0"/>
          </a:p>
          <a:p>
            <a:pPr>
              <a:buNone/>
            </a:pPr>
            <a:r>
              <a:rPr lang="it-IT" dirty="0" smtClean="0">
                <a:sym typeface="Wingdings"/>
              </a:rPr>
              <a:t>	</a:t>
            </a:r>
            <a:r>
              <a:rPr lang="it-IT" dirty="0" smtClean="0"/>
              <a:t> </a:t>
            </a:r>
            <a:r>
              <a:rPr lang="it-IT" b="1" dirty="0" smtClean="0"/>
              <a:t>La creatura deve essere respinta </a:t>
            </a:r>
            <a:r>
              <a:rPr lang="it-IT" dirty="0" smtClean="0"/>
              <a:t>non tanto perché segnata dal peccato, ma in quanto creatura</a:t>
            </a:r>
            <a:r>
              <a:rPr lang="it-IT" b="1" dirty="0" smtClean="0"/>
              <a:t>. </a:t>
            </a:r>
          </a:p>
          <a:p>
            <a:pPr>
              <a:buNone/>
            </a:pPr>
            <a:r>
              <a:rPr lang="it-IT" b="1" dirty="0" smtClean="0"/>
              <a:t>	</a:t>
            </a:r>
            <a:endParaRPr lang="it-IT" dirty="0" smtClean="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Distacco come purificazione</a:t>
            </a:r>
            <a:endParaRPr lang="it-IT" dirty="0"/>
          </a:p>
        </p:txBody>
      </p:sp>
      <p:sp>
        <p:nvSpPr>
          <p:cNvPr id="3" name="Segnaposto piè di pagina 2"/>
          <p:cNvSpPr>
            <a:spLocks noGrp="1"/>
          </p:cNvSpPr>
          <p:nvPr>
            <p:ph type="ftr" sz="quarter" idx="11"/>
          </p:nvPr>
        </p:nvSpPr>
        <p:spPr/>
        <p:txBody>
          <a:bodyPr/>
          <a:lstStyle/>
          <a:p>
            <a:r>
              <a:rPr lang="it-IT" smtClean="0"/>
              <a:t>Storia della Filosofia Medievale - A.A. 2010-2011 - Corso di Laurea Triennale</a:t>
            </a:r>
            <a:endParaRPr lang="it-IT"/>
          </a:p>
        </p:txBody>
      </p:sp>
      <p:sp>
        <p:nvSpPr>
          <p:cNvPr id="4" name="Segnaposto numero diapositiva 3"/>
          <p:cNvSpPr>
            <a:spLocks noGrp="1"/>
          </p:cNvSpPr>
          <p:nvPr>
            <p:ph type="sldNum" sz="quarter" idx="12"/>
          </p:nvPr>
        </p:nvSpPr>
        <p:spPr/>
        <p:txBody>
          <a:bodyPr/>
          <a:lstStyle/>
          <a:p>
            <a:r>
              <a:rPr lang="it-IT" smtClean="0"/>
              <a:t>Unità didattica </a:t>
            </a:r>
            <a:r>
              <a:rPr lang="it-IT" smtClean="0">
                <a:solidFill>
                  <a:srgbClr val="FF0000"/>
                </a:solidFill>
              </a:rPr>
              <a:t>M6</a:t>
            </a:r>
            <a:r>
              <a:rPr lang="it-IT" smtClean="0"/>
              <a:t>: </a:t>
            </a:r>
            <a:r>
              <a:rPr lang="it-IT" i="1" smtClean="0">
                <a:solidFill>
                  <a:srgbClr val="FF0000"/>
                </a:solidFill>
              </a:rPr>
              <a:t>Giovanni Taulero</a:t>
            </a:r>
            <a:r>
              <a:rPr lang="it-IT" smtClean="0"/>
              <a:t> -</a:t>
            </a:r>
            <a:r>
              <a:rPr lang="it-IT" i="1" smtClean="0"/>
              <a:t> </a:t>
            </a:r>
            <a:r>
              <a:rPr lang="it-IT" smtClean="0"/>
              <a:t>Scheda </a:t>
            </a:r>
            <a:fld id="{6CA60C78-0825-4B2B-B453-0FCE1F9B7919}" type="slidenum">
              <a:rPr lang="it-IT" smtClean="0">
                <a:solidFill>
                  <a:srgbClr val="FF0000"/>
                </a:solidFill>
              </a:rPr>
              <a:pPr/>
              <a:t>21</a:t>
            </a:fld>
            <a:endParaRPr lang="it-IT" dirty="0"/>
          </a:p>
        </p:txBody>
      </p:sp>
      <p:sp>
        <p:nvSpPr>
          <p:cNvPr id="5" name="Segnaposto contenuto 4"/>
          <p:cNvSpPr>
            <a:spLocks noGrp="1"/>
          </p:cNvSpPr>
          <p:nvPr>
            <p:ph idx="1"/>
          </p:nvPr>
        </p:nvSpPr>
        <p:spPr/>
        <p:txBody>
          <a:bodyPr/>
          <a:lstStyle/>
          <a:p>
            <a:r>
              <a:rPr lang="it-IT" i="1" dirty="0" smtClean="0"/>
              <a:t>Ciò stesso che l'uomo è ora nel suo stato di creatura, egli è stato eternamente in Dio, nel suo stato increato, un essere sussistente in se stesso insieme a lui. E così finché l'uomo non giunge alla purezza in cui è uscito dall'origine, nella sua creazione dallo stato increato, non tornerà giammai in Dio. Se non sono completamente eliminati ogni inclinazione, ogni attaccamento, ogni compiacenza di sé e tutto ciò che ha macchiato il fondo in qualunque forma di possesso; e se non è totalmente estirpato, come quando egli uscì da Dio, tutto ciò che l'uomo ha mai volontariamente posseduto con piacere nello spirito e nella natura, tutto ciò che mai gli è accaduto di disordine ed ha accettato coscientemente e volontariamente, egli non rientrerà mai nella sua origine.</a:t>
            </a:r>
          </a:p>
          <a:p>
            <a:r>
              <a:rPr lang="it-IT" b="1" dirty="0" err="1" smtClean="0"/>
              <a:t>Taulero</a:t>
            </a:r>
            <a:r>
              <a:rPr lang="it-IT" b="1" dirty="0" smtClean="0"/>
              <a:t> insiste in modo particolare sulla purificazione della parte intellettuale</a:t>
            </a:r>
            <a:r>
              <a:rPr lang="it-IT" dirty="0" smtClean="0"/>
              <a:t>: le immagini che provengono dal mondo creato, per quanto astratte ed elaborate siano, </a:t>
            </a:r>
            <a:r>
              <a:rPr lang="it-IT" dirty="0" smtClean="0"/>
              <a:t>sono un </a:t>
            </a:r>
            <a:r>
              <a:rPr lang="it-IT" dirty="0" smtClean="0"/>
              <a:t>ostacolo all'unione </a:t>
            </a:r>
            <a:r>
              <a:rPr lang="it-IT" dirty="0" smtClean="0"/>
              <a:t>divina:</a:t>
            </a:r>
            <a:endParaRPr lang="it-IT" dirty="0" smtClean="0"/>
          </a:p>
          <a:p>
            <a:pPr>
              <a:buNone/>
            </a:pPr>
            <a:r>
              <a:rPr lang="it-IT" i="1" dirty="0" smtClean="0"/>
              <a:t>	Per </a:t>
            </a:r>
            <a:r>
              <a:rPr lang="it-IT" i="1" dirty="0" smtClean="0"/>
              <a:t>quanto nobili e pure siano le immagini terrestri, sono tutte un ostacolo per quella immagine senza forma che è Dio. </a:t>
            </a:r>
          </a:p>
          <a:p>
            <a:endParaRPr lang="it-IT" dirty="0" smtClean="0"/>
          </a:p>
          <a:p>
            <a:endParaRPr lang="it-IT"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Purificazione assoluta</a:t>
            </a:r>
            <a:endParaRPr lang="it-IT" dirty="0"/>
          </a:p>
        </p:txBody>
      </p:sp>
      <p:sp>
        <p:nvSpPr>
          <p:cNvPr id="3" name="Segnaposto piè di pagina 2"/>
          <p:cNvSpPr>
            <a:spLocks noGrp="1"/>
          </p:cNvSpPr>
          <p:nvPr>
            <p:ph type="ftr" sz="quarter" idx="11"/>
          </p:nvPr>
        </p:nvSpPr>
        <p:spPr/>
        <p:txBody>
          <a:bodyPr/>
          <a:lstStyle/>
          <a:p>
            <a:r>
              <a:rPr lang="it-IT" smtClean="0"/>
              <a:t>Storia della Filosofia Medievale - A.A. 2010-2011 - Corso di Laurea Triennale</a:t>
            </a:r>
            <a:endParaRPr lang="it-IT"/>
          </a:p>
        </p:txBody>
      </p:sp>
      <p:sp>
        <p:nvSpPr>
          <p:cNvPr id="4" name="Segnaposto numero diapositiva 3"/>
          <p:cNvSpPr>
            <a:spLocks noGrp="1"/>
          </p:cNvSpPr>
          <p:nvPr>
            <p:ph type="sldNum" sz="quarter" idx="12"/>
          </p:nvPr>
        </p:nvSpPr>
        <p:spPr/>
        <p:txBody>
          <a:bodyPr/>
          <a:lstStyle/>
          <a:p>
            <a:r>
              <a:rPr lang="it-IT" smtClean="0"/>
              <a:t>Unità didattica </a:t>
            </a:r>
            <a:r>
              <a:rPr lang="it-IT" smtClean="0">
                <a:solidFill>
                  <a:srgbClr val="FF0000"/>
                </a:solidFill>
              </a:rPr>
              <a:t>M6</a:t>
            </a:r>
            <a:r>
              <a:rPr lang="it-IT" smtClean="0"/>
              <a:t>: </a:t>
            </a:r>
            <a:r>
              <a:rPr lang="it-IT" i="1" smtClean="0">
                <a:solidFill>
                  <a:srgbClr val="FF0000"/>
                </a:solidFill>
              </a:rPr>
              <a:t>Giovanni Taulero</a:t>
            </a:r>
            <a:r>
              <a:rPr lang="it-IT" smtClean="0"/>
              <a:t> -</a:t>
            </a:r>
            <a:r>
              <a:rPr lang="it-IT" i="1" smtClean="0"/>
              <a:t> </a:t>
            </a:r>
            <a:r>
              <a:rPr lang="it-IT" smtClean="0"/>
              <a:t>Scheda </a:t>
            </a:r>
            <a:fld id="{6CA60C78-0825-4B2B-B453-0FCE1F9B7919}" type="slidenum">
              <a:rPr lang="it-IT" smtClean="0">
                <a:solidFill>
                  <a:srgbClr val="FF0000"/>
                </a:solidFill>
              </a:rPr>
              <a:pPr/>
              <a:t>22</a:t>
            </a:fld>
            <a:endParaRPr lang="it-IT" dirty="0"/>
          </a:p>
        </p:txBody>
      </p:sp>
      <p:sp>
        <p:nvSpPr>
          <p:cNvPr id="5" name="Segnaposto contenuto 4"/>
          <p:cNvSpPr>
            <a:spLocks noGrp="1"/>
          </p:cNvSpPr>
          <p:nvPr>
            <p:ph idx="1"/>
          </p:nvPr>
        </p:nvSpPr>
        <p:spPr/>
        <p:txBody>
          <a:bodyPr/>
          <a:lstStyle/>
          <a:p>
            <a:r>
              <a:rPr lang="it-IT" dirty="0" smtClean="0"/>
              <a:t>In effetti </a:t>
            </a:r>
            <a:r>
              <a:rPr lang="it-IT" b="1" dirty="0" smtClean="0"/>
              <a:t>la </a:t>
            </a:r>
            <a:r>
              <a:rPr lang="it-IT" b="1" dirty="0" smtClean="0"/>
              <a:t>purificazione del senso</a:t>
            </a:r>
            <a:r>
              <a:rPr lang="it-IT" dirty="0" smtClean="0"/>
              <a:t>, </a:t>
            </a:r>
            <a:r>
              <a:rPr lang="it-IT" b="1" dirty="0" smtClean="0"/>
              <a:t>e </a:t>
            </a:r>
            <a:r>
              <a:rPr lang="it-IT" dirty="0" smtClean="0"/>
              <a:t>più ancora </a:t>
            </a:r>
            <a:r>
              <a:rPr lang="it-IT" b="1" dirty="0" smtClean="0"/>
              <a:t>quella dello spirito, sorpassano le possibilità della natura </a:t>
            </a:r>
            <a:r>
              <a:rPr lang="it-IT" b="1" dirty="0" smtClean="0"/>
              <a:t>umana</a:t>
            </a:r>
          </a:p>
          <a:p>
            <a:pPr lvl="1"/>
            <a:r>
              <a:rPr lang="it-IT" b="1" dirty="0" smtClean="0"/>
              <a:t>Solo </a:t>
            </a:r>
            <a:r>
              <a:rPr lang="it-IT" b="1" dirty="0" smtClean="0"/>
              <a:t>un intervento divino diretto può distaccare l'anima dalla sua struttura propria e farne scomparire </a:t>
            </a:r>
            <a:r>
              <a:rPr lang="it-IT" b="1" dirty="0" smtClean="0"/>
              <a:t>tutte le immagini</a:t>
            </a:r>
            <a:r>
              <a:rPr lang="it-IT" dirty="0" smtClean="0"/>
              <a:t>:</a:t>
            </a:r>
            <a:endParaRPr lang="it-IT" dirty="0" smtClean="0"/>
          </a:p>
          <a:p>
            <a:pPr>
              <a:buNone/>
            </a:pPr>
            <a:r>
              <a:rPr lang="it-IT" i="1" dirty="0" smtClean="0"/>
              <a:t>	Questo fondo deve essere cercato e trovato. L'uomo deve entrare in questa casa e sottrarsi a tutti i sensi ed a ciò che è sensibile, a tutto ciò che è apportato dai sensi, introdotto da immagini o da forme. Deve sbarazzarsi anche di tutto quel che l'immaginazione, la facoltà recettiva delle immagini e tutte le rappresentazioni sensibili hanno portato dentro di lui nel loro modo proprio; deve anche superare le immagini che la ragione e le sue operazioni gli hanno apportato, secondo il loro modo razionale e la loro maniera di agire. Quando l'uomo viene in questa casa e vi cerca Dio, la casa è rivoltata; poi è Dio che lo cerca, e mette la casa sottosopra, come uno che cerca: getta una cosa da una parte e un'altra da un'altra, finché non trova quel che cerca. Così avviene a quest'uomo: quando è entrato in questa casa e ha cercato Dio nel suo fondo più intimo, arriva Dio e cerca l'uomo, e rivolta la casa da cima a fondo</a:t>
            </a:r>
            <a:endParaRPr lang="it-IT" i="1"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Passività ed attività</a:t>
            </a:r>
            <a:endParaRPr lang="it-IT" dirty="0"/>
          </a:p>
        </p:txBody>
      </p:sp>
      <p:sp>
        <p:nvSpPr>
          <p:cNvPr id="3" name="Segnaposto piè di pagina 2"/>
          <p:cNvSpPr>
            <a:spLocks noGrp="1"/>
          </p:cNvSpPr>
          <p:nvPr>
            <p:ph type="ftr" sz="quarter" idx="11"/>
          </p:nvPr>
        </p:nvSpPr>
        <p:spPr/>
        <p:txBody>
          <a:bodyPr/>
          <a:lstStyle/>
          <a:p>
            <a:r>
              <a:rPr lang="it-IT" smtClean="0"/>
              <a:t>Storia della Filosofia Medievale - A.A. 2010-2011 - Corso di Laurea Triennale</a:t>
            </a:r>
            <a:endParaRPr lang="it-IT"/>
          </a:p>
        </p:txBody>
      </p:sp>
      <p:sp>
        <p:nvSpPr>
          <p:cNvPr id="4" name="Segnaposto numero diapositiva 3"/>
          <p:cNvSpPr>
            <a:spLocks noGrp="1"/>
          </p:cNvSpPr>
          <p:nvPr>
            <p:ph type="sldNum" sz="quarter" idx="12"/>
          </p:nvPr>
        </p:nvSpPr>
        <p:spPr/>
        <p:txBody>
          <a:bodyPr/>
          <a:lstStyle/>
          <a:p>
            <a:r>
              <a:rPr lang="it-IT" smtClean="0"/>
              <a:t>Unità didattica </a:t>
            </a:r>
            <a:r>
              <a:rPr lang="it-IT" smtClean="0">
                <a:solidFill>
                  <a:srgbClr val="FF0000"/>
                </a:solidFill>
              </a:rPr>
              <a:t>M6</a:t>
            </a:r>
            <a:r>
              <a:rPr lang="it-IT" smtClean="0"/>
              <a:t>: </a:t>
            </a:r>
            <a:r>
              <a:rPr lang="it-IT" i="1" smtClean="0">
                <a:solidFill>
                  <a:srgbClr val="FF0000"/>
                </a:solidFill>
              </a:rPr>
              <a:t>Giovanni Taulero</a:t>
            </a:r>
            <a:r>
              <a:rPr lang="it-IT" smtClean="0"/>
              <a:t> -</a:t>
            </a:r>
            <a:r>
              <a:rPr lang="it-IT" i="1" smtClean="0"/>
              <a:t> </a:t>
            </a:r>
            <a:r>
              <a:rPr lang="it-IT" smtClean="0"/>
              <a:t>Scheda </a:t>
            </a:r>
            <a:fld id="{6CA60C78-0825-4B2B-B453-0FCE1F9B7919}" type="slidenum">
              <a:rPr lang="it-IT" smtClean="0">
                <a:solidFill>
                  <a:srgbClr val="FF0000"/>
                </a:solidFill>
              </a:rPr>
              <a:pPr/>
              <a:t>23</a:t>
            </a:fld>
            <a:endParaRPr lang="it-IT" dirty="0"/>
          </a:p>
        </p:txBody>
      </p:sp>
      <p:sp>
        <p:nvSpPr>
          <p:cNvPr id="5" name="Segnaposto contenuto 4"/>
          <p:cNvSpPr>
            <a:spLocks noGrp="1"/>
          </p:cNvSpPr>
          <p:nvPr>
            <p:ph idx="1"/>
          </p:nvPr>
        </p:nvSpPr>
        <p:spPr/>
        <p:txBody>
          <a:bodyPr/>
          <a:lstStyle/>
          <a:p>
            <a:r>
              <a:rPr lang="it-IT" dirty="0" err="1" smtClean="0"/>
              <a:t>Taulero</a:t>
            </a:r>
            <a:r>
              <a:rPr lang="it-IT" dirty="0" smtClean="0"/>
              <a:t> prefigura san Giovanni della Croce anche nel fatto che, come per il carmelitano, questo </a:t>
            </a:r>
            <a:r>
              <a:rPr lang="it-IT" b="1" dirty="0" smtClean="0"/>
              <a:t>cammino del distacco presenta un aspetto attivo e un aspetto passivo</a:t>
            </a:r>
            <a:r>
              <a:rPr lang="it-IT" dirty="0" smtClean="0"/>
              <a:t>. </a:t>
            </a:r>
            <a:endParaRPr lang="it-IT" dirty="0" smtClean="0"/>
          </a:p>
          <a:p>
            <a:pPr lvl="1"/>
            <a:r>
              <a:rPr lang="it-IT" b="1" dirty="0" smtClean="0"/>
              <a:t>L'uomo </a:t>
            </a:r>
            <a:r>
              <a:rPr lang="it-IT" b="1" dirty="0" smtClean="0"/>
              <a:t>cerca Dio, ma è anche Dio che lo </a:t>
            </a:r>
            <a:r>
              <a:rPr lang="it-IT" b="1" dirty="0" smtClean="0"/>
              <a:t>cerca</a:t>
            </a:r>
          </a:p>
          <a:p>
            <a:r>
              <a:rPr lang="it-IT" dirty="0" smtClean="0"/>
              <a:t>Nel </a:t>
            </a:r>
            <a:r>
              <a:rPr lang="it-IT" i="1" dirty="0" smtClean="0"/>
              <a:t>Sermone sulla dramma perduta</a:t>
            </a:r>
            <a:r>
              <a:rPr lang="it-IT" dirty="0" smtClean="0"/>
              <a:t>, </a:t>
            </a:r>
            <a:r>
              <a:rPr lang="it-IT" dirty="0" smtClean="0"/>
              <a:t>nota </a:t>
            </a:r>
            <a:r>
              <a:rPr lang="it-IT" dirty="0" smtClean="0"/>
              <a:t>che l'uomo può cercare Dio esteriormente e interiormente. La ricerca esteriore è quella che si effettua con le opere buone. </a:t>
            </a:r>
            <a:r>
              <a:rPr lang="it-IT" dirty="0" smtClean="0"/>
              <a:t>Ma poi </a:t>
            </a:r>
            <a:r>
              <a:rPr lang="it-IT" dirty="0" err="1" smtClean="0"/>
              <a:t>Taulero</a:t>
            </a:r>
            <a:r>
              <a:rPr lang="it-IT" dirty="0" smtClean="0"/>
              <a:t> aggiunge</a:t>
            </a:r>
            <a:r>
              <a:rPr lang="it-IT" dirty="0" smtClean="0"/>
              <a:t>:</a:t>
            </a:r>
          </a:p>
          <a:p>
            <a:pPr>
              <a:buNone/>
            </a:pPr>
            <a:r>
              <a:rPr lang="it-IT" i="1" dirty="0" smtClean="0"/>
              <a:t>	Ma la seconda ricerca è molto al di sopra di questa. Essa consiste per l'uomo nel rientrare nel proprio fondo, nel più intimo, e nel cercare là il Signore, come lui stesso ci ha insegnato, quando disse: «Il regno di Dio è in voi» (</a:t>
            </a:r>
            <a:r>
              <a:rPr lang="it-IT" i="1" dirty="0" err="1" smtClean="0"/>
              <a:t>Lc</a:t>
            </a:r>
            <a:r>
              <a:rPr lang="it-IT" i="1" dirty="0" smtClean="0"/>
              <a:t> 17,21). Chi vuol trovare questo regno, cioè Dio con tutta la sua ricchezza e nella sua propria essenza e natura, deve cercarlo là dov'è, cioè nel fondo più interiore, dove Dio è molto più vicino e intimo all'anima di quanto essa non lo sia a se stessa.</a:t>
            </a:r>
          </a:p>
          <a:p>
            <a:r>
              <a:rPr lang="it-IT" dirty="0" smtClean="0"/>
              <a:t>In un brano </a:t>
            </a:r>
            <a:r>
              <a:rPr lang="it-IT" dirty="0" smtClean="0"/>
              <a:t>emblematico, così presenta </a:t>
            </a:r>
            <a:r>
              <a:rPr lang="it-IT" dirty="0" smtClean="0"/>
              <a:t>così il conflitto tra </a:t>
            </a:r>
            <a:r>
              <a:rPr lang="it-IT" dirty="0" smtClean="0"/>
              <a:t>i due uomini:</a:t>
            </a:r>
            <a:endParaRPr lang="it-IT" dirty="0" smtClean="0"/>
          </a:p>
          <a:p>
            <a:pPr>
              <a:buNone/>
            </a:pPr>
            <a:r>
              <a:rPr lang="it-IT" i="1" dirty="0" smtClean="0"/>
              <a:t>	Così questi due uomini si danno la caccia uno contro l'altro; e allora dall'alto interviene </a:t>
            </a:r>
            <a:r>
              <a:rPr lang="it-IT" b="1" i="1" dirty="0" smtClean="0"/>
              <a:t>Dio con la sua grazia</a:t>
            </a:r>
            <a:r>
              <a:rPr lang="it-IT" i="1" dirty="0" smtClean="0"/>
              <a:t>, e </a:t>
            </a:r>
            <a:r>
              <a:rPr lang="it-IT" b="1" i="1" dirty="0" smtClean="0"/>
              <a:t>dà la caccia ad </a:t>
            </a:r>
            <a:r>
              <a:rPr lang="it-IT" b="1" i="1" dirty="0" smtClean="0"/>
              <a:t>entrambi</a:t>
            </a:r>
            <a:endParaRPr lang="it-IT" i="1" dirty="0" smtClean="0"/>
          </a:p>
          <a:p>
            <a:endParaRPr lang="it-IT"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La «seconda conversione»</a:t>
            </a:r>
            <a:endParaRPr lang="it-IT" dirty="0"/>
          </a:p>
        </p:txBody>
      </p:sp>
      <p:sp>
        <p:nvSpPr>
          <p:cNvPr id="3" name="Segnaposto piè di pagina 2"/>
          <p:cNvSpPr>
            <a:spLocks noGrp="1"/>
          </p:cNvSpPr>
          <p:nvPr>
            <p:ph type="ftr" sz="quarter" idx="11"/>
          </p:nvPr>
        </p:nvSpPr>
        <p:spPr/>
        <p:txBody>
          <a:bodyPr/>
          <a:lstStyle/>
          <a:p>
            <a:r>
              <a:rPr lang="it-IT" smtClean="0"/>
              <a:t>Storia della Filosofia Medievale - A.A. 2010-2011 - Corso di Laurea Triennale</a:t>
            </a:r>
            <a:endParaRPr lang="it-IT"/>
          </a:p>
        </p:txBody>
      </p:sp>
      <p:sp>
        <p:nvSpPr>
          <p:cNvPr id="4" name="Segnaposto numero diapositiva 3"/>
          <p:cNvSpPr>
            <a:spLocks noGrp="1"/>
          </p:cNvSpPr>
          <p:nvPr>
            <p:ph type="sldNum" sz="quarter" idx="12"/>
          </p:nvPr>
        </p:nvSpPr>
        <p:spPr/>
        <p:txBody>
          <a:bodyPr/>
          <a:lstStyle/>
          <a:p>
            <a:r>
              <a:rPr lang="it-IT" smtClean="0"/>
              <a:t>Unità didattica </a:t>
            </a:r>
            <a:r>
              <a:rPr lang="it-IT" smtClean="0">
                <a:solidFill>
                  <a:srgbClr val="FF0000"/>
                </a:solidFill>
              </a:rPr>
              <a:t>M6</a:t>
            </a:r>
            <a:r>
              <a:rPr lang="it-IT" smtClean="0"/>
              <a:t>: </a:t>
            </a:r>
            <a:r>
              <a:rPr lang="it-IT" i="1" smtClean="0">
                <a:solidFill>
                  <a:srgbClr val="FF0000"/>
                </a:solidFill>
              </a:rPr>
              <a:t>Giovanni Taulero</a:t>
            </a:r>
            <a:r>
              <a:rPr lang="it-IT" smtClean="0"/>
              <a:t> -</a:t>
            </a:r>
            <a:r>
              <a:rPr lang="it-IT" i="1" smtClean="0"/>
              <a:t> </a:t>
            </a:r>
            <a:r>
              <a:rPr lang="it-IT" smtClean="0"/>
              <a:t>Scheda </a:t>
            </a:r>
            <a:fld id="{6CA60C78-0825-4B2B-B453-0FCE1F9B7919}" type="slidenum">
              <a:rPr lang="it-IT" smtClean="0">
                <a:solidFill>
                  <a:srgbClr val="FF0000"/>
                </a:solidFill>
              </a:rPr>
              <a:pPr/>
              <a:t>24</a:t>
            </a:fld>
            <a:endParaRPr lang="it-IT" dirty="0"/>
          </a:p>
        </p:txBody>
      </p:sp>
      <p:sp>
        <p:nvSpPr>
          <p:cNvPr id="5" name="Segnaposto contenuto 4"/>
          <p:cNvSpPr>
            <a:spLocks noGrp="1"/>
          </p:cNvSpPr>
          <p:nvPr>
            <p:ph idx="1"/>
          </p:nvPr>
        </p:nvSpPr>
        <p:spPr/>
        <p:txBody>
          <a:bodyPr/>
          <a:lstStyle/>
          <a:p>
            <a:r>
              <a:rPr lang="it-IT" dirty="0" smtClean="0"/>
              <a:t>Un </a:t>
            </a:r>
            <a:r>
              <a:rPr lang="it-IT" dirty="0" smtClean="0"/>
              <a:t>altro punto in cui </a:t>
            </a:r>
            <a:r>
              <a:rPr lang="it-IT" dirty="0" err="1" smtClean="0"/>
              <a:t>Taulero</a:t>
            </a:r>
            <a:r>
              <a:rPr lang="it-IT" dirty="0" smtClean="0"/>
              <a:t>, pur dando forma a dei temi che preesistevano diffusamente presso i suoi predecessori, si mostra notevolmente originale: è quello della </a:t>
            </a:r>
            <a:r>
              <a:rPr lang="it-IT" b="1" dirty="0" smtClean="0"/>
              <a:t>seconda conversione</a:t>
            </a:r>
            <a:r>
              <a:rPr lang="it-IT" dirty="0" smtClean="0"/>
              <a:t>. </a:t>
            </a:r>
            <a:endParaRPr lang="it-IT" dirty="0" smtClean="0"/>
          </a:p>
          <a:p>
            <a:pPr>
              <a:buNone/>
            </a:pPr>
            <a:r>
              <a:rPr lang="it-IT" b="1" dirty="0" smtClean="0">
                <a:sym typeface="Wingdings" pitchFamily="2" charset="2"/>
              </a:rPr>
              <a:t>	 </a:t>
            </a:r>
            <a:r>
              <a:rPr lang="it-IT" dirty="0" smtClean="0"/>
              <a:t>Egli </a:t>
            </a:r>
            <a:r>
              <a:rPr lang="it-IT" dirty="0" smtClean="0"/>
              <a:t>ha messo chiaramente in luce il fatto che </a:t>
            </a:r>
            <a:r>
              <a:rPr lang="it-IT" b="1" dirty="0" smtClean="0"/>
              <a:t>per l'anima che è destinata a marciare verso la perfezione è necessaria una rottura, perché possa slanciarsi al di sopra della semplice vita cristiana di livello ordinario</a:t>
            </a:r>
            <a:r>
              <a:rPr lang="it-IT" dirty="0" smtClean="0"/>
              <a:t>: </a:t>
            </a:r>
            <a:r>
              <a:rPr lang="it-IT" dirty="0" smtClean="0"/>
              <a:t>questa «</a:t>
            </a:r>
            <a:r>
              <a:rPr lang="it-IT" b="1" dirty="0" smtClean="0"/>
              <a:t>rottura</a:t>
            </a:r>
            <a:r>
              <a:rPr lang="it-IT" dirty="0" smtClean="0"/>
              <a:t>» </a:t>
            </a:r>
            <a:r>
              <a:rPr lang="it-IT" dirty="0" smtClean="0"/>
              <a:t>è </a:t>
            </a:r>
            <a:r>
              <a:rPr lang="it-IT" dirty="0" smtClean="0"/>
              <a:t>la «</a:t>
            </a:r>
            <a:r>
              <a:rPr lang="it-IT" b="1" dirty="0" smtClean="0"/>
              <a:t>seconda conversione</a:t>
            </a:r>
            <a:r>
              <a:rPr lang="it-IT" dirty="0" smtClean="0"/>
              <a:t>»</a:t>
            </a:r>
          </a:p>
          <a:p>
            <a:pPr>
              <a:buNone/>
            </a:pPr>
            <a:r>
              <a:rPr lang="it-IT" dirty="0" smtClean="0"/>
              <a:t>	</a:t>
            </a:r>
            <a:r>
              <a:rPr lang="it-IT" i="1" dirty="0" smtClean="0"/>
              <a:t>A </a:t>
            </a:r>
            <a:r>
              <a:rPr lang="it-IT" i="1" dirty="0" smtClean="0"/>
              <a:t>tale proposito scrive san Tommaso che alle opere esteriori, per grandi che siano, in quanto sono opere non corrisponde che una ricompensa accidentale. Ma </a:t>
            </a:r>
            <a:r>
              <a:rPr lang="it-IT" b="1" i="1" dirty="0" smtClean="0"/>
              <a:t>il raccoglimento dello spirito interiormente nello Spirito di Dio, dal fondo, senza nessuna accidentalità, che cerca solo Dio, nudamente, puramente e al di sopra di tutte le opere e di tutti i modi</a:t>
            </a:r>
            <a:r>
              <a:rPr lang="it-IT" i="1" dirty="0" smtClean="0"/>
              <a:t>, al di sopra di ogni pensiero e ragione, sì, diceva san Dionigi, è un amore </a:t>
            </a:r>
            <a:r>
              <a:rPr lang="it-IT" i="1" dirty="0" err="1" smtClean="0"/>
              <a:t>sovrarazionale</a:t>
            </a:r>
            <a:r>
              <a:rPr lang="it-IT" i="1" dirty="0" smtClean="0"/>
              <a:t> e sovrasensibile</a:t>
            </a:r>
            <a:r>
              <a:rPr lang="it-IT" i="1" dirty="0" smtClean="0"/>
              <a:t>.</a:t>
            </a:r>
          </a:p>
          <a:p>
            <a:pPr marL="342900" lvl="1" indent="-342900"/>
            <a:r>
              <a:rPr lang="it-IT" dirty="0" err="1" smtClean="0"/>
              <a:t>Taulero</a:t>
            </a:r>
            <a:r>
              <a:rPr lang="it-IT" dirty="0" smtClean="0"/>
              <a:t> </a:t>
            </a:r>
            <a:r>
              <a:rPr lang="it-IT" dirty="0" smtClean="0"/>
              <a:t>ritiene che questa svolta nella vita spirituale non possa prodursi prima della </a:t>
            </a:r>
            <a:r>
              <a:rPr lang="it-IT" dirty="0" smtClean="0"/>
              <a:t>quarantina, età in cui l'anima, comprendendo </a:t>
            </a:r>
            <a:r>
              <a:rPr lang="it-IT" dirty="0" smtClean="0"/>
              <a:t>che non </a:t>
            </a:r>
            <a:r>
              <a:rPr lang="it-IT" dirty="0" smtClean="0"/>
              <a:t>potrà mai trovare </a:t>
            </a:r>
            <a:r>
              <a:rPr lang="it-IT" dirty="0" smtClean="0"/>
              <a:t>Dio nelle creature, si allontana </a:t>
            </a:r>
            <a:r>
              <a:rPr lang="it-IT" dirty="0" smtClean="0"/>
              <a:t>dalla </a:t>
            </a:r>
            <a:r>
              <a:rPr lang="it-IT" dirty="0" smtClean="0"/>
              <a:t>via dell'esteriorità per </a:t>
            </a:r>
            <a:r>
              <a:rPr lang="it-IT" dirty="0" smtClean="0"/>
              <a:t>ripiegare </a:t>
            </a:r>
            <a:r>
              <a:rPr lang="it-IT" dirty="0" smtClean="0"/>
              <a:t>su se </a:t>
            </a:r>
            <a:r>
              <a:rPr lang="it-IT" dirty="0" smtClean="0"/>
              <a:t>stessa (1)</a:t>
            </a:r>
            <a:endParaRPr lang="it-IT" dirty="0" smtClean="0"/>
          </a:p>
          <a:p>
            <a:pPr>
              <a:buNone/>
            </a:pPr>
            <a:endParaRPr lang="it-IT" i="1"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i="1" dirty="0" err="1" smtClean="0"/>
              <a:t>einkehr</a:t>
            </a:r>
            <a:r>
              <a:rPr lang="it-IT" i="1" dirty="0" smtClean="0"/>
              <a:t> </a:t>
            </a:r>
            <a:r>
              <a:rPr lang="it-IT" i="1" dirty="0" smtClean="0"/>
              <a:t>: </a:t>
            </a:r>
            <a:r>
              <a:rPr lang="it-IT" dirty="0" smtClean="0"/>
              <a:t>il movimento di introversione</a:t>
            </a:r>
            <a:endParaRPr lang="it-IT" dirty="0"/>
          </a:p>
        </p:txBody>
      </p:sp>
      <p:sp>
        <p:nvSpPr>
          <p:cNvPr id="3" name="Segnaposto piè di pagina 2"/>
          <p:cNvSpPr>
            <a:spLocks noGrp="1"/>
          </p:cNvSpPr>
          <p:nvPr>
            <p:ph type="ftr" sz="quarter" idx="11"/>
          </p:nvPr>
        </p:nvSpPr>
        <p:spPr/>
        <p:txBody>
          <a:bodyPr/>
          <a:lstStyle/>
          <a:p>
            <a:r>
              <a:rPr lang="it-IT" smtClean="0"/>
              <a:t>Storia della Filosofia Medievale - A.A. 2010-2011 - Corso di Laurea Triennale</a:t>
            </a:r>
            <a:endParaRPr lang="it-IT"/>
          </a:p>
        </p:txBody>
      </p:sp>
      <p:sp>
        <p:nvSpPr>
          <p:cNvPr id="4" name="Segnaposto numero diapositiva 3"/>
          <p:cNvSpPr>
            <a:spLocks noGrp="1"/>
          </p:cNvSpPr>
          <p:nvPr>
            <p:ph type="sldNum" sz="quarter" idx="12"/>
          </p:nvPr>
        </p:nvSpPr>
        <p:spPr/>
        <p:txBody>
          <a:bodyPr/>
          <a:lstStyle/>
          <a:p>
            <a:r>
              <a:rPr lang="it-IT" smtClean="0"/>
              <a:t>Unità didattica </a:t>
            </a:r>
            <a:r>
              <a:rPr lang="it-IT" smtClean="0">
                <a:solidFill>
                  <a:srgbClr val="FF0000"/>
                </a:solidFill>
              </a:rPr>
              <a:t>M6</a:t>
            </a:r>
            <a:r>
              <a:rPr lang="it-IT" smtClean="0"/>
              <a:t>: </a:t>
            </a:r>
            <a:r>
              <a:rPr lang="it-IT" i="1" smtClean="0">
                <a:solidFill>
                  <a:srgbClr val="FF0000"/>
                </a:solidFill>
              </a:rPr>
              <a:t>Giovanni Taulero</a:t>
            </a:r>
            <a:r>
              <a:rPr lang="it-IT" smtClean="0"/>
              <a:t> -</a:t>
            </a:r>
            <a:r>
              <a:rPr lang="it-IT" i="1" smtClean="0"/>
              <a:t> </a:t>
            </a:r>
            <a:r>
              <a:rPr lang="it-IT" smtClean="0"/>
              <a:t>Scheda </a:t>
            </a:r>
            <a:fld id="{6CA60C78-0825-4B2B-B453-0FCE1F9B7919}" type="slidenum">
              <a:rPr lang="it-IT" smtClean="0">
                <a:solidFill>
                  <a:srgbClr val="FF0000"/>
                </a:solidFill>
              </a:rPr>
              <a:pPr/>
              <a:t>25</a:t>
            </a:fld>
            <a:endParaRPr lang="it-IT" dirty="0"/>
          </a:p>
        </p:txBody>
      </p:sp>
      <p:sp>
        <p:nvSpPr>
          <p:cNvPr id="5" name="Segnaposto contenuto 4"/>
          <p:cNvSpPr>
            <a:spLocks noGrp="1"/>
          </p:cNvSpPr>
          <p:nvPr>
            <p:ph idx="1"/>
          </p:nvPr>
        </p:nvSpPr>
        <p:spPr/>
        <p:txBody>
          <a:bodyPr/>
          <a:lstStyle/>
          <a:p>
            <a:r>
              <a:rPr lang="it-IT" dirty="0" smtClean="0"/>
              <a:t>Questo movimento di ripiegamento dell'anima </a:t>
            </a:r>
            <a:r>
              <a:rPr lang="it-IT" dirty="0" err="1" smtClean="0"/>
              <a:t>Taulero</a:t>
            </a:r>
            <a:r>
              <a:rPr lang="it-IT" dirty="0" smtClean="0"/>
              <a:t> lo indica a volte col termine di </a:t>
            </a:r>
            <a:r>
              <a:rPr lang="it-IT" b="1" i="1" dirty="0" err="1" smtClean="0"/>
              <a:t>einkehr</a:t>
            </a:r>
            <a:r>
              <a:rPr lang="it-IT" dirty="0" smtClean="0"/>
              <a:t>, che viene reso in traduzione latina con </a:t>
            </a:r>
            <a:r>
              <a:rPr lang="it-IT" b="1" i="1" dirty="0" err="1" smtClean="0"/>
              <a:t>introversio</a:t>
            </a:r>
            <a:endParaRPr lang="it-IT" dirty="0" smtClean="0"/>
          </a:p>
          <a:p>
            <a:r>
              <a:rPr lang="it-IT" dirty="0" smtClean="0"/>
              <a:t>Questo carattere profondamente interiore del cammino spirituale </a:t>
            </a:r>
            <a:r>
              <a:rPr lang="it-IT" dirty="0" smtClean="0"/>
              <a:t>conduce </a:t>
            </a:r>
            <a:r>
              <a:rPr lang="it-IT" dirty="0" err="1" smtClean="0"/>
              <a:t>Taulero</a:t>
            </a:r>
            <a:r>
              <a:rPr lang="it-IT" dirty="0" smtClean="0"/>
              <a:t> </a:t>
            </a:r>
            <a:r>
              <a:rPr lang="it-IT" dirty="0" smtClean="0"/>
              <a:t>a una </a:t>
            </a:r>
            <a:r>
              <a:rPr lang="it-IT" b="1" dirty="0" smtClean="0"/>
              <a:t>critica degli elementi esteriori della </a:t>
            </a:r>
            <a:r>
              <a:rPr lang="it-IT" b="1" dirty="0" smtClean="0"/>
              <a:t>pietà</a:t>
            </a:r>
            <a:r>
              <a:rPr lang="it-IT" dirty="0" smtClean="0"/>
              <a:t>. Questa </a:t>
            </a:r>
            <a:r>
              <a:rPr lang="it-IT" dirty="0" smtClean="0"/>
              <a:t>critica è duplice. </a:t>
            </a:r>
          </a:p>
          <a:p>
            <a:pPr marL="457200" indent="-457200">
              <a:buFont typeface="+mj-lt"/>
              <a:buAutoNum type="arabicPeriod"/>
            </a:pPr>
            <a:r>
              <a:rPr lang="it-IT" dirty="0" smtClean="0"/>
              <a:t>In primo luogo insiste sul fatto che viene un </a:t>
            </a:r>
            <a:r>
              <a:rPr lang="it-IT" b="1" dirty="0" smtClean="0"/>
              <a:t>momento</a:t>
            </a:r>
            <a:r>
              <a:rPr lang="it-IT" dirty="0" smtClean="0"/>
              <a:t>, nello sviluppo della vita interiore, </a:t>
            </a:r>
            <a:r>
              <a:rPr lang="it-IT" b="1" dirty="0" smtClean="0"/>
              <a:t>in cui si oltrepassa lo stadio degli esercizi di pietà per immergersi in una semplice adesione a </a:t>
            </a:r>
            <a:r>
              <a:rPr lang="it-IT" b="1" dirty="0" smtClean="0"/>
              <a:t>Dio</a:t>
            </a:r>
            <a:endParaRPr lang="it-IT" dirty="0" smtClean="0"/>
          </a:p>
          <a:p>
            <a:pPr marL="457200" indent="-457200">
              <a:buNone/>
            </a:pPr>
            <a:r>
              <a:rPr lang="it-IT" dirty="0" smtClean="0"/>
              <a:t>	</a:t>
            </a:r>
            <a:r>
              <a:rPr lang="it-IT" i="1" dirty="0" smtClean="0"/>
              <a:t>Là </a:t>
            </a:r>
            <a:r>
              <a:rPr lang="it-IT" i="1" dirty="0" smtClean="0"/>
              <a:t>scompare la via della preghiera, la rappresentazione dei santi, e </a:t>
            </a:r>
            <a:r>
              <a:rPr lang="it-IT" i="1" dirty="0" smtClean="0"/>
              <a:t>tutte </a:t>
            </a:r>
            <a:r>
              <a:rPr lang="it-IT" i="1" dirty="0" smtClean="0"/>
              <a:t>le forme e gli esercizi di </a:t>
            </a:r>
            <a:r>
              <a:rPr lang="it-IT" i="1" dirty="0" smtClean="0"/>
              <a:t>pietà</a:t>
            </a:r>
            <a:endParaRPr lang="it-IT" i="1" dirty="0" smtClean="0"/>
          </a:p>
          <a:p>
            <a:pPr marL="457200" indent="-457200">
              <a:buFont typeface="+mj-lt"/>
              <a:buAutoNum type="arabicPeriod" startAt="2"/>
            </a:pPr>
            <a:r>
              <a:rPr lang="it-IT" dirty="0" smtClean="0"/>
              <a:t>Vi è </a:t>
            </a:r>
            <a:r>
              <a:rPr lang="it-IT" dirty="0" smtClean="0"/>
              <a:t>anche una </a:t>
            </a:r>
            <a:r>
              <a:rPr lang="it-IT" b="1" dirty="0" smtClean="0"/>
              <a:t>critica</a:t>
            </a:r>
            <a:r>
              <a:rPr lang="it-IT" dirty="0" smtClean="0"/>
              <a:t>, a volte amara, a volte sferzante, </a:t>
            </a:r>
            <a:r>
              <a:rPr lang="it-IT" b="1" dirty="0" smtClean="0"/>
              <a:t>degli aspetti troppo esteriori</a:t>
            </a:r>
            <a:r>
              <a:rPr lang="it-IT" dirty="0" smtClean="0"/>
              <a:t>, troppo formali, troppo spesso privi di senso, </a:t>
            </a:r>
            <a:r>
              <a:rPr lang="it-IT" b="1" dirty="0" smtClean="0"/>
              <a:t>di certe pratiche religiose</a:t>
            </a:r>
            <a:r>
              <a:rPr lang="it-IT" dirty="0" smtClean="0"/>
              <a:t> del suo tempo, le quali, per definizione, non possono in alcun modo aiutare a entrare nella vera via. </a:t>
            </a:r>
          </a:p>
          <a:p>
            <a:endParaRPr lang="it-IT"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L’unità con Dio</a:t>
            </a:r>
            <a:endParaRPr lang="it-IT" dirty="0"/>
          </a:p>
        </p:txBody>
      </p:sp>
      <p:sp>
        <p:nvSpPr>
          <p:cNvPr id="3" name="Segnaposto piè di pagina 2"/>
          <p:cNvSpPr>
            <a:spLocks noGrp="1"/>
          </p:cNvSpPr>
          <p:nvPr>
            <p:ph type="ftr" sz="quarter" idx="11"/>
          </p:nvPr>
        </p:nvSpPr>
        <p:spPr/>
        <p:txBody>
          <a:bodyPr/>
          <a:lstStyle/>
          <a:p>
            <a:r>
              <a:rPr lang="it-IT" smtClean="0"/>
              <a:t>Storia della Filosofia Medievale - A.A. 2010-2011 - Corso di Laurea Triennale</a:t>
            </a:r>
            <a:endParaRPr lang="it-IT"/>
          </a:p>
        </p:txBody>
      </p:sp>
      <p:sp>
        <p:nvSpPr>
          <p:cNvPr id="4" name="Segnaposto numero diapositiva 3"/>
          <p:cNvSpPr>
            <a:spLocks noGrp="1"/>
          </p:cNvSpPr>
          <p:nvPr>
            <p:ph type="sldNum" sz="quarter" idx="12"/>
          </p:nvPr>
        </p:nvSpPr>
        <p:spPr/>
        <p:txBody>
          <a:bodyPr/>
          <a:lstStyle/>
          <a:p>
            <a:r>
              <a:rPr lang="it-IT" smtClean="0"/>
              <a:t>Unità didattica </a:t>
            </a:r>
            <a:r>
              <a:rPr lang="it-IT" smtClean="0">
                <a:solidFill>
                  <a:srgbClr val="FF0000"/>
                </a:solidFill>
              </a:rPr>
              <a:t>M6</a:t>
            </a:r>
            <a:r>
              <a:rPr lang="it-IT" smtClean="0"/>
              <a:t>: </a:t>
            </a:r>
            <a:r>
              <a:rPr lang="it-IT" i="1" smtClean="0">
                <a:solidFill>
                  <a:srgbClr val="FF0000"/>
                </a:solidFill>
              </a:rPr>
              <a:t>Giovanni Taulero</a:t>
            </a:r>
            <a:r>
              <a:rPr lang="it-IT" smtClean="0"/>
              <a:t> -</a:t>
            </a:r>
            <a:r>
              <a:rPr lang="it-IT" i="1" smtClean="0"/>
              <a:t> </a:t>
            </a:r>
            <a:r>
              <a:rPr lang="it-IT" smtClean="0"/>
              <a:t>Scheda </a:t>
            </a:r>
            <a:fld id="{6CA60C78-0825-4B2B-B453-0FCE1F9B7919}" type="slidenum">
              <a:rPr lang="it-IT" smtClean="0">
                <a:solidFill>
                  <a:srgbClr val="FF0000"/>
                </a:solidFill>
              </a:rPr>
              <a:pPr/>
              <a:t>26</a:t>
            </a:fld>
            <a:endParaRPr lang="it-IT" dirty="0"/>
          </a:p>
        </p:txBody>
      </p:sp>
      <p:sp>
        <p:nvSpPr>
          <p:cNvPr id="5" name="Segnaposto contenuto 4"/>
          <p:cNvSpPr>
            <a:spLocks noGrp="1"/>
          </p:cNvSpPr>
          <p:nvPr>
            <p:ph idx="1"/>
          </p:nvPr>
        </p:nvSpPr>
        <p:spPr/>
        <p:txBody>
          <a:bodyPr/>
          <a:lstStyle/>
          <a:p>
            <a:r>
              <a:rPr lang="it-IT" dirty="0" smtClean="0"/>
              <a:t>Come si è visto, l'itinerario </a:t>
            </a:r>
            <a:r>
              <a:rPr lang="it-IT" dirty="0" smtClean="0"/>
              <a:t>spirituale previsto da </a:t>
            </a:r>
            <a:r>
              <a:rPr lang="it-IT" dirty="0" err="1" smtClean="0"/>
              <a:t>Taulero</a:t>
            </a:r>
            <a:r>
              <a:rPr lang="it-IT" dirty="0" smtClean="0"/>
              <a:t> permette all'anima di effettuare il movimento ciclico che la riconduce alla sua origine nel fondo divino. </a:t>
            </a:r>
            <a:endParaRPr lang="it-IT" dirty="0" smtClean="0"/>
          </a:p>
          <a:p>
            <a:r>
              <a:rPr lang="it-IT" dirty="0" smtClean="0"/>
              <a:t>Questo </a:t>
            </a:r>
            <a:r>
              <a:rPr lang="it-IT" dirty="0" smtClean="0"/>
              <a:t>supremo raggiungimento si realizza in una </a:t>
            </a:r>
            <a:r>
              <a:rPr lang="it-IT" b="1" dirty="0" smtClean="0"/>
              <a:t>stabile condizione di unione con Dio</a:t>
            </a:r>
            <a:r>
              <a:rPr lang="it-IT" dirty="0" smtClean="0"/>
              <a:t>, che </a:t>
            </a:r>
            <a:r>
              <a:rPr lang="it-IT" dirty="0" err="1" smtClean="0"/>
              <a:t>Taulero</a:t>
            </a:r>
            <a:r>
              <a:rPr lang="it-IT" dirty="0" smtClean="0"/>
              <a:t> qualifica «</a:t>
            </a:r>
            <a:r>
              <a:rPr lang="it-IT" b="1" dirty="0" smtClean="0"/>
              <a:t>deiforme</a:t>
            </a:r>
            <a:r>
              <a:rPr lang="it-IT" dirty="0" smtClean="0"/>
              <a:t>», in quanto </a:t>
            </a:r>
            <a:r>
              <a:rPr lang="it-IT" b="1" dirty="0" smtClean="0"/>
              <a:t>l'anima vi è realmente trasformata in </a:t>
            </a:r>
            <a:r>
              <a:rPr lang="it-IT" b="1" dirty="0" smtClean="0"/>
              <a:t>Dio</a:t>
            </a:r>
            <a:endParaRPr lang="it-IT" dirty="0" smtClean="0"/>
          </a:p>
          <a:p>
            <a:pPr lvl="1"/>
            <a:r>
              <a:rPr lang="it-IT" dirty="0" smtClean="0"/>
              <a:t>Sotto </a:t>
            </a:r>
            <a:r>
              <a:rPr lang="it-IT" dirty="0" smtClean="0"/>
              <a:t>questo rapporto egli riprende dunque il tema </a:t>
            </a:r>
            <a:r>
              <a:rPr lang="it-IT" dirty="0" err="1" smtClean="0"/>
              <a:t>eckhartiano</a:t>
            </a:r>
            <a:r>
              <a:rPr lang="it-IT" dirty="0" smtClean="0"/>
              <a:t>, ma esprimendosi in modo molto </a:t>
            </a:r>
            <a:r>
              <a:rPr lang="it-IT" b="1" dirty="0" smtClean="0"/>
              <a:t>più cauto sulla </a:t>
            </a:r>
            <a:r>
              <a:rPr lang="it-IT" b="1" dirty="0" err="1" smtClean="0"/>
              <a:t>indistinzione</a:t>
            </a:r>
            <a:r>
              <a:rPr lang="it-IT" b="1" dirty="0" smtClean="0"/>
              <a:t> che si stabilisce allora tra l'anima e Dio</a:t>
            </a:r>
            <a:r>
              <a:rPr lang="it-IT" dirty="0" smtClean="0"/>
              <a:t>. </a:t>
            </a:r>
            <a:endParaRPr lang="it-IT" dirty="0" smtClean="0"/>
          </a:p>
          <a:p>
            <a:r>
              <a:rPr lang="it-IT" dirty="0" err="1" smtClean="0"/>
              <a:t>Taulero</a:t>
            </a:r>
            <a:r>
              <a:rPr lang="it-IT" dirty="0" smtClean="0"/>
              <a:t> </a:t>
            </a:r>
            <a:r>
              <a:rPr lang="it-IT" dirty="0" smtClean="0"/>
              <a:t>insiste </a:t>
            </a:r>
            <a:r>
              <a:rPr lang="it-IT" dirty="0" smtClean="0"/>
              <a:t>volentieri </a:t>
            </a:r>
            <a:r>
              <a:rPr lang="it-IT" dirty="0" smtClean="0"/>
              <a:t>sull'</a:t>
            </a:r>
            <a:r>
              <a:rPr lang="it-IT" b="1" dirty="0" smtClean="0"/>
              <a:t>aspetto </a:t>
            </a:r>
            <a:r>
              <a:rPr lang="it-IT" b="1" dirty="0" err="1" smtClean="0"/>
              <a:t>dionisiano</a:t>
            </a:r>
            <a:r>
              <a:rPr lang="it-IT" b="1" dirty="0" smtClean="0"/>
              <a:t> di questa unione</a:t>
            </a:r>
            <a:r>
              <a:rPr lang="it-IT" dirty="0" smtClean="0"/>
              <a:t>, in cui </a:t>
            </a:r>
            <a:r>
              <a:rPr lang="it-IT" b="1" dirty="0" smtClean="0"/>
              <a:t>l'anima si perde nella tenebra </a:t>
            </a:r>
            <a:r>
              <a:rPr lang="it-IT" b="1" dirty="0" smtClean="0"/>
              <a:t>divina</a:t>
            </a:r>
            <a:r>
              <a:rPr lang="it-IT" dirty="0" smtClean="0"/>
              <a:t>.</a:t>
            </a:r>
            <a:endParaRPr lang="it-IT" dirty="0" smtClean="0"/>
          </a:p>
          <a:p>
            <a:pPr>
              <a:buNone/>
            </a:pPr>
            <a:r>
              <a:rPr lang="it-IT" i="1" dirty="0" smtClean="0"/>
              <a:t>	Così </a:t>
            </a:r>
            <a:r>
              <a:rPr lang="it-IT" i="1" dirty="0" smtClean="0"/>
              <a:t>lo spirito si slancia verso la tenebra divina, come dice Giobbe: all'uomo è nascosto il cammino, ed è circondato di tenebre. Là è la tenebra della divinità inconoscibile, dove Dio sta al di sopra di tutto quel che si può proferire di lui, senza nome né forma né immagine, al di sopra di ogni essenza e di ogni essere. Questa è la conversione essenziale</a:t>
            </a:r>
            <a:r>
              <a:rPr lang="it-IT" i="1" dirty="0" smtClean="0"/>
              <a:t>.</a:t>
            </a:r>
            <a:endParaRPr lang="it-IT" i="1" dirty="0" smtClean="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Ineffabilità dell’unità con Dio</a:t>
            </a:r>
            <a:endParaRPr lang="it-IT" dirty="0"/>
          </a:p>
        </p:txBody>
      </p:sp>
      <p:sp>
        <p:nvSpPr>
          <p:cNvPr id="3" name="Segnaposto piè di pagina 2"/>
          <p:cNvSpPr>
            <a:spLocks noGrp="1"/>
          </p:cNvSpPr>
          <p:nvPr>
            <p:ph type="ftr" sz="quarter" idx="11"/>
          </p:nvPr>
        </p:nvSpPr>
        <p:spPr/>
        <p:txBody>
          <a:bodyPr/>
          <a:lstStyle/>
          <a:p>
            <a:r>
              <a:rPr lang="it-IT" smtClean="0"/>
              <a:t>Storia della Filosofia Medievale - A.A. 2010-2011 - Corso di Laurea Triennale</a:t>
            </a:r>
            <a:endParaRPr lang="it-IT"/>
          </a:p>
        </p:txBody>
      </p:sp>
      <p:sp>
        <p:nvSpPr>
          <p:cNvPr id="4" name="Segnaposto numero diapositiva 3"/>
          <p:cNvSpPr>
            <a:spLocks noGrp="1"/>
          </p:cNvSpPr>
          <p:nvPr>
            <p:ph type="sldNum" sz="quarter" idx="12"/>
          </p:nvPr>
        </p:nvSpPr>
        <p:spPr/>
        <p:txBody>
          <a:bodyPr/>
          <a:lstStyle/>
          <a:p>
            <a:r>
              <a:rPr lang="it-IT" smtClean="0"/>
              <a:t>Unità didattica </a:t>
            </a:r>
            <a:r>
              <a:rPr lang="it-IT" smtClean="0">
                <a:solidFill>
                  <a:srgbClr val="FF0000"/>
                </a:solidFill>
              </a:rPr>
              <a:t>M6</a:t>
            </a:r>
            <a:r>
              <a:rPr lang="it-IT" smtClean="0"/>
              <a:t>: </a:t>
            </a:r>
            <a:r>
              <a:rPr lang="it-IT" i="1" smtClean="0">
                <a:solidFill>
                  <a:srgbClr val="FF0000"/>
                </a:solidFill>
              </a:rPr>
              <a:t>Giovanni Taulero</a:t>
            </a:r>
            <a:r>
              <a:rPr lang="it-IT" smtClean="0"/>
              <a:t> -</a:t>
            </a:r>
            <a:r>
              <a:rPr lang="it-IT" i="1" smtClean="0"/>
              <a:t> </a:t>
            </a:r>
            <a:r>
              <a:rPr lang="it-IT" smtClean="0"/>
              <a:t>Scheda </a:t>
            </a:r>
            <a:fld id="{6CA60C78-0825-4B2B-B453-0FCE1F9B7919}" type="slidenum">
              <a:rPr lang="it-IT" smtClean="0">
                <a:solidFill>
                  <a:srgbClr val="FF0000"/>
                </a:solidFill>
              </a:rPr>
              <a:pPr/>
              <a:t>27</a:t>
            </a:fld>
            <a:endParaRPr lang="it-IT" dirty="0"/>
          </a:p>
        </p:txBody>
      </p:sp>
      <p:sp>
        <p:nvSpPr>
          <p:cNvPr id="5" name="Segnaposto contenuto 4"/>
          <p:cNvSpPr>
            <a:spLocks noGrp="1"/>
          </p:cNvSpPr>
          <p:nvPr>
            <p:ph idx="1"/>
          </p:nvPr>
        </p:nvSpPr>
        <p:spPr/>
        <p:txBody>
          <a:bodyPr/>
          <a:lstStyle/>
          <a:p>
            <a:r>
              <a:rPr lang="it-IT" i="1" dirty="0" smtClean="0"/>
              <a:t>Qui l'uomo nasce in Dio in modo interiore, e contempla la tenebra divina, che sorpassa di lontano ogni capacità di conoscenza e ogni potenza di contemplazione dello spirito creato, dell'angelo come di ogni altra creatura; così il sole </a:t>
            </a:r>
            <a:r>
              <a:rPr lang="it-IT" i="1" dirty="0" err="1" smtClean="0"/>
              <a:t>accieca</a:t>
            </a:r>
            <a:r>
              <a:rPr lang="it-IT" i="1" dirty="0" smtClean="0"/>
              <a:t> gli occhi degli uomini col suo splendore; così san Dionigi scrive che Dio è al di sopra di tutto quel che gli si può attribuire come nome, essenza o immagine, al di là dell'essenza di tutte le cose.</a:t>
            </a:r>
          </a:p>
          <a:p>
            <a:pPr lvl="1"/>
            <a:r>
              <a:rPr lang="it-IT" dirty="0" smtClean="0"/>
              <a:t>Pertanto il </a:t>
            </a:r>
            <a:r>
              <a:rPr lang="it-IT" dirty="0" smtClean="0"/>
              <a:t>tema dell'</a:t>
            </a:r>
            <a:r>
              <a:rPr lang="it-IT" dirty="0" err="1" smtClean="0"/>
              <a:t>indistinzione</a:t>
            </a:r>
            <a:r>
              <a:rPr lang="it-IT" dirty="0" smtClean="0"/>
              <a:t>, caro ad </a:t>
            </a:r>
            <a:r>
              <a:rPr lang="it-IT" dirty="0" err="1" smtClean="0"/>
              <a:t>Eckhart</a:t>
            </a:r>
            <a:r>
              <a:rPr lang="it-IT" dirty="0" smtClean="0"/>
              <a:t>, non è assente da </a:t>
            </a:r>
            <a:r>
              <a:rPr lang="it-IT" b="1" dirty="0" err="1" smtClean="0"/>
              <a:t>Taulero</a:t>
            </a:r>
            <a:r>
              <a:rPr lang="it-IT" dirty="0" smtClean="0"/>
              <a:t>, ma </a:t>
            </a:r>
            <a:r>
              <a:rPr lang="it-IT" dirty="0" smtClean="0"/>
              <a:t>egli </a:t>
            </a:r>
            <a:r>
              <a:rPr lang="it-IT" b="1" dirty="0" smtClean="0"/>
              <a:t>si </a:t>
            </a:r>
            <a:r>
              <a:rPr lang="it-IT" b="1" dirty="0" smtClean="0"/>
              <a:t>esprime </a:t>
            </a:r>
            <a:r>
              <a:rPr lang="it-IT" b="1" dirty="0" smtClean="0"/>
              <a:t>a proposito con </a:t>
            </a:r>
            <a:r>
              <a:rPr lang="it-IT" b="1" dirty="0" smtClean="0"/>
              <a:t>grande discrezione</a:t>
            </a:r>
            <a:r>
              <a:rPr lang="it-IT" dirty="0" smtClean="0"/>
              <a:t>, evitando quelle formule paradossali con cui </a:t>
            </a:r>
            <a:r>
              <a:rPr lang="it-IT" dirty="0" err="1" smtClean="0"/>
              <a:t>Eckhart</a:t>
            </a:r>
            <a:r>
              <a:rPr lang="it-IT" dirty="0" smtClean="0"/>
              <a:t> attribuiva all'anima le proprietà divine. </a:t>
            </a:r>
            <a:endParaRPr lang="it-IT" dirty="0" smtClean="0"/>
          </a:p>
          <a:p>
            <a:r>
              <a:rPr lang="it-IT" dirty="0" err="1" smtClean="0"/>
              <a:t>Taulero</a:t>
            </a:r>
            <a:r>
              <a:rPr lang="it-IT" dirty="0" smtClean="0"/>
              <a:t> </a:t>
            </a:r>
            <a:r>
              <a:rPr lang="it-IT" dirty="0" smtClean="0"/>
              <a:t>si contenterà di dire che vi è una «</a:t>
            </a:r>
            <a:r>
              <a:rPr lang="it-IT" b="1" i="1" dirty="0" smtClean="0"/>
              <a:t>semplice, tranquilla e misteriosa unità, senza alcuna distinzione</a:t>
            </a:r>
            <a:r>
              <a:rPr lang="it-IT" dirty="0" smtClean="0"/>
              <a:t>». </a:t>
            </a:r>
            <a:endParaRPr lang="it-IT" dirty="0" smtClean="0"/>
          </a:p>
          <a:p>
            <a:r>
              <a:rPr lang="it-IT" dirty="0" smtClean="0"/>
              <a:t>Tale </a:t>
            </a:r>
            <a:r>
              <a:rPr lang="it-IT" dirty="0" smtClean="0"/>
              <a:t>unione e la felicità che l'accompagna non </a:t>
            </a:r>
            <a:r>
              <a:rPr lang="it-IT" dirty="0" smtClean="0"/>
              <a:t>possono essere né </a:t>
            </a:r>
            <a:r>
              <a:rPr lang="it-IT" dirty="0" smtClean="0"/>
              <a:t>oggetto di conoscenza </a:t>
            </a:r>
            <a:r>
              <a:rPr lang="it-IT" dirty="0" smtClean="0"/>
              <a:t>razionale, né materia di analisi psicologica: </a:t>
            </a:r>
          </a:p>
          <a:p>
            <a:pPr>
              <a:buNone/>
            </a:pPr>
            <a:r>
              <a:rPr lang="it-IT" dirty="0" smtClean="0"/>
              <a:t>	</a:t>
            </a:r>
            <a:r>
              <a:rPr lang="it-IT" dirty="0" smtClean="0">
                <a:sym typeface="Wingdings" pitchFamily="2" charset="2"/>
              </a:rPr>
              <a:t> </a:t>
            </a:r>
            <a:r>
              <a:rPr lang="it-IT" dirty="0" smtClean="0"/>
              <a:t>tale </a:t>
            </a:r>
            <a:r>
              <a:rPr lang="it-IT" b="1" dirty="0" smtClean="0"/>
              <a:t>unione è senza forma né modo</a:t>
            </a:r>
            <a:r>
              <a:rPr lang="it-IT" dirty="0" smtClean="0"/>
              <a:t>, come è Dio stesso, </a:t>
            </a:r>
            <a:r>
              <a:rPr lang="it-IT" dirty="0" smtClean="0"/>
              <a:t>senza possibilità efficace di espressione </a:t>
            </a:r>
            <a:r>
              <a:rPr lang="it-IT" dirty="0" smtClean="0"/>
              <a:t>nel linguaggio o nei concetti umani. </a:t>
            </a:r>
          </a:p>
          <a:p>
            <a:endParaRPr lang="it-IT"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Le metafore dell’Unità con Dio</a:t>
            </a:r>
            <a:endParaRPr lang="it-IT" dirty="0"/>
          </a:p>
        </p:txBody>
      </p:sp>
      <p:sp>
        <p:nvSpPr>
          <p:cNvPr id="3" name="Segnaposto piè di pagina 2"/>
          <p:cNvSpPr>
            <a:spLocks noGrp="1"/>
          </p:cNvSpPr>
          <p:nvPr>
            <p:ph type="ftr" sz="quarter" idx="11"/>
          </p:nvPr>
        </p:nvSpPr>
        <p:spPr/>
        <p:txBody>
          <a:bodyPr/>
          <a:lstStyle/>
          <a:p>
            <a:r>
              <a:rPr lang="it-IT" smtClean="0"/>
              <a:t>Storia della Filosofia Medievale - A.A. 2010-2011 - Corso di Laurea Triennale</a:t>
            </a:r>
            <a:endParaRPr lang="it-IT"/>
          </a:p>
        </p:txBody>
      </p:sp>
      <p:sp>
        <p:nvSpPr>
          <p:cNvPr id="4" name="Segnaposto numero diapositiva 3"/>
          <p:cNvSpPr>
            <a:spLocks noGrp="1"/>
          </p:cNvSpPr>
          <p:nvPr>
            <p:ph type="sldNum" sz="quarter" idx="12"/>
          </p:nvPr>
        </p:nvSpPr>
        <p:spPr/>
        <p:txBody>
          <a:bodyPr/>
          <a:lstStyle/>
          <a:p>
            <a:r>
              <a:rPr lang="it-IT" smtClean="0"/>
              <a:t>Unità didattica </a:t>
            </a:r>
            <a:r>
              <a:rPr lang="it-IT" smtClean="0">
                <a:solidFill>
                  <a:srgbClr val="FF0000"/>
                </a:solidFill>
              </a:rPr>
              <a:t>M6</a:t>
            </a:r>
            <a:r>
              <a:rPr lang="it-IT" smtClean="0"/>
              <a:t>: </a:t>
            </a:r>
            <a:r>
              <a:rPr lang="it-IT" i="1" smtClean="0">
                <a:solidFill>
                  <a:srgbClr val="FF0000"/>
                </a:solidFill>
              </a:rPr>
              <a:t>Giovanni Taulero</a:t>
            </a:r>
            <a:r>
              <a:rPr lang="it-IT" smtClean="0"/>
              <a:t> -</a:t>
            </a:r>
            <a:r>
              <a:rPr lang="it-IT" i="1" smtClean="0"/>
              <a:t> </a:t>
            </a:r>
            <a:r>
              <a:rPr lang="it-IT" smtClean="0"/>
              <a:t>Scheda </a:t>
            </a:r>
            <a:fld id="{6CA60C78-0825-4B2B-B453-0FCE1F9B7919}" type="slidenum">
              <a:rPr lang="it-IT" smtClean="0">
                <a:solidFill>
                  <a:srgbClr val="FF0000"/>
                </a:solidFill>
              </a:rPr>
              <a:pPr/>
              <a:t>28</a:t>
            </a:fld>
            <a:endParaRPr lang="it-IT" dirty="0"/>
          </a:p>
        </p:txBody>
      </p:sp>
      <p:sp>
        <p:nvSpPr>
          <p:cNvPr id="5" name="Segnaposto contenuto 4"/>
          <p:cNvSpPr>
            <a:spLocks noGrp="1"/>
          </p:cNvSpPr>
          <p:nvPr>
            <p:ph idx="1"/>
          </p:nvPr>
        </p:nvSpPr>
        <p:spPr/>
        <p:txBody>
          <a:bodyPr/>
          <a:lstStyle/>
          <a:p>
            <a:r>
              <a:rPr lang="it-IT" dirty="0" smtClean="0"/>
              <a:t>Per esprimere questo stato ineffabile </a:t>
            </a:r>
            <a:r>
              <a:rPr lang="it-IT" dirty="0" err="1" smtClean="0"/>
              <a:t>Taulero</a:t>
            </a:r>
            <a:r>
              <a:rPr lang="it-IT" dirty="0" smtClean="0"/>
              <a:t> utilizza </a:t>
            </a:r>
            <a:r>
              <a:rPr lang="it-IT" dirty="0" smtClean="0"/>
              <a:t>metafore destinate ad esprimere l'idea di fusione, di assorbimento dell'anima nell'essenza divina. </a:t>
            </a:r>
            <a:endParaRPr lang="it-IT" dirty="0" smtClean="0"/>
          </a:p>
          <a:p>
            <a:pPr lvl="1"/>
            <a:r>
              <a:rPr lang="it-IT" dirty="0" smtClean="0"/>
              <a:t>Molte </a:t>
            </a:r>
            <a:r>
              <a:rPr lang="it-IT" dirty="0" smtClean="0"/>
              <a:t>di queste immagini sono prese dalla letteratura precedente, che Taulero trasmetterà ai suoi successori, i quali ne faranno grande </a:t>
            </a:r>
            <a:r>
              <a:rPr lang="it-IT" dirty="0" smtClean="0"/>
              <a:t>uso</a:t>
            </a:r>
          </a:p>
          <a:p>
            <a:r>
              <a:rPr lang="it-IT" dirty="0" smtClean="0"/>
              <a:t>Una delle più efficaci è quella che si ispira al </a:t>
            </a:r>
            <a:r>
              <a:rPr lang="it-IT" b="1" dirty="0" smtClean="0"/>
              <a:t>rapporto tra l'aria e la </a:t>
            </a:r>
            <a:r>
              <a:rPr lang="it-IT" b="1" dirty="0" smtClean="0"/>
              <a:t>luce</a:t>
            </a:r>
            <a:r>
              <a:rPr lang="it-IT" dirty="0" smtClean="0"/>
              <a:t>:</a:t>
            </a:r>
            <a:endParaRPr lang="it-IT" dirty="0" smtClean="0"/>
          </a:p>
          <a:p>
            <a:pPr>
              <a:buNone/>
            </a:pPr>
            <a:r>
              <a:rPr lang="it-IT" i="1" dirty="0" smtClean="0"/>
              <a:t>	Quando </a:t>
            </a:r>
            <a:r>
              <a:rPr lang="it-IT" i="1" dirty="0" smtClean="0"/>
              <a:t>lo spirito si immerge completamente e si fonde con la sua parte più intima nel più intimo di Dio, è riformato e rinnovato; lo spirito è tanto più inondato e trasformato dallo Spirito di Dio, quanto più ordinatamente e puramente ha percorso questa via e quanto più puramente ha avuto Dio di mira. Così si effonde Dio in esso come il sole naturale diffonde il suo splendore nell'aria e tutta l'aria è penetrata dalla luce e trasformata in essa. E nessun occhio può afferrare né distinguere la differenza tra l'aria e la luce. Chi potrebbe allora scorgere una distinzione in questa divina e soprannaturale unione, dove lo spirito è preso e attratto nell'abisso della sua origine? Sappiate che se fosse possibile poter vedere qui lo spirito nello Spirito, si prenderebbe senza dubbio per Dio.</a:t>
            </a:r>
          </a:p>
          <a:p>
            <a:endParaRPr lang="it-IT"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Vita (II)</a:t>
            </a:r>
            <a:endParaRPr lang="it-IT" dirty="0"/>
          </a:p>
        </p:txBody>
      </p:sp>
      <p:sp>
        <p:nvSpPr>
          <p:cNvPr id="3" name="Segnaposto piè di pagina 2"/>
          <p:cNvSpPr>
            <a:spLocks noGrp="1"/>
          </p:cNvSpPr>
          <p:nvPr>
            <p:ph type="ftr" sz="quarter" idx="11"/>
          </p:nvPr>
        </p:nvSpPr>
        <p:spPr/>
        <p:txBody>
          <a:bodyPr/>
          <a:lstStyle/>
          <a:p>
            <a:r>
              <a:rPr lang="it-IT" smtClean="0"/>
              <a:t>Storia della Filosofia Medievale - A.A. 2010-2011 - Corso di Laurea Triennale</a:t>
            </a:r>
            <a:endParaRPr lang="it-IT"/>
          </a:p>
        </p:txBody>
      </p:sp>
      <p:sp>
        <p:nvSpPr>
          <p:cNvPr id="4" name="Segnaposto numero diapositiva 3"/>
          <p:cNvSpPr>
            <a:spLocks noGrp="1"/>
          </p:cNvSpPr>
          <p:nvPr>
            <p:ph type="sldNum" sz="quarter" idx="12"/>
          </p:nvPr>
        </p:nvSpPr>
        <p:spPr/>
        <p:txBody>
          <a:bodyPr/>
          <a:lstStyle/>
          <a:p>
            <a:r>
              <a:rPr lang="it-IT" smtClean="0"/>
              <a:t>Unità didattica </a:t>
            </a:r>
            <a:r>
              <a:rPr lang="it-IT" smtClean="0">
                <a:solidFill>
                  <a:srgbClr val="FF0000"/>
                </a:solidFill>
              </a:rPr>
              <a:t>M6</a:t>
            </a:r>
            <a:r>
              <a:rPr lang="it-IT" smtClean="0"/>
              <a:t>: </a:t>
            </a:r>
            <a:r>
              <a:rPr lang="it-IT" i="1" smtClean="0">
                <a:solidFill>
                  <a:srgbClr val="FF0000"/>
                </a:solidFill>
              </a:rPr>
              <a:t>Giovanni Taulero</a:t>
            </a:r>
            <a:r>
              <a:rPr lang="it-IT" smtClean="0"/>
              <a:t> -</a:t>
            </a:r>
            <a:r>
              <a:rPr lang="it-IT" i="1" smtClean="0"/>
              <a:t> </a:t>
            </a:r>
            <a:r>
              <a:rPr lang="it-IT" smtClean="0"/>
              <a:t>Scheda </a:t>
            </a:r>
            <a:fld id="{6CA60C78-0825-4B2B-B453-0FCE1F9B7919}" type="slidenum">
              <a:rPr lang="it-IT" smtClean="0">
                <a:solidFill>
                  <a:srgbClr val="FF0000"/>
                </a:solidFill>
              </a:rPr>
              <a:pPr/>
              <a:t>2</a:t>
            </a:fld>
            <a:endParaRPr lang="it-IT" dirty="0"/>
          </a:p>
        </p:txBody>
      </p:sp>
      <p:sp>
        <p:nvSpPr>
          <p:cNvPr id="5" name="Segnaposto contenuto 4"/>
          <p:cNvSpPr>
            <a:spLocks noGrp="1"/>
          </p:cNvSpPr>
          <p:nvPr>
            <p:ph idx="1"/>
          </p:nvPr>
        </p:nvSpPr>
        <p:spPr/>
        <p:txBody>
          <a:bodyPr/>
          <a:lstStyle/>
          <a:p>
            <a:r>
              <a:rPr lang="it-IT" dirty="0" smtClean="0"/>
              <a:t>Nel 1348 </a:t>
            </a:r>
            <a:r>
              <a:rPr lang="it-IT" dirty="0" err="1" smtClean="0"/>
              <a:t>Taulero</a:t>
            </a:r>
            <a:r>
              <a:rPr lang="it-IT" dirty="0" smtClean="0"/>
              <a:t> è di nuovo a Strasburgo, dove </a:t>
            </a:r>
            <a:r>
              <a:rPr lang="it-IT" dirty="0" err="1" smtClean="0"/>
              <a:t>Rulman</a:t>
            </a:r>
            <a:r>
              <a:rPr lang="it-IT" dirty="0" smtClean="0"/>
              <a:t> </a:t>
            </a:r>
            <a:r>
              <a:rPr lang="it-IT" dirty="0" err="1" smtClean="0"/>
              <a:t>Merswin</a:t>
            </a:r>
            <a:r>
              <a:rPr lang="it-IT" dirty="0" smtClean="0"/>
              <a:t> anima il </a:t>
            </a:r>
            <a:r>
              <a:rPr lang="it-IT" dirty="0" smtClean="0"/>
              <a:t>movimento</a:t>
            </a:r>
            <a:r>
              <a:rPr lang="it-IT" dirty="0" smtClean="0"/>
              <a:t> </a:t>
            </a:r>
            <a:r>
              <a:rPr lang="it-IT" dirty="0" smtClean="0"/>
              <a:t>degli «Amici di Dio» (</a:t>
            </a:r>
            <a:r>
              <a:rPr lang="it-IT" dirty="0" smtClean="0">
                <a:sym typeface="Wingdings"/>
              </a:rPr>
              <a:t> </a:t>
            </a:r>
            <a:r>
              <a:rPr lang="it-IT" dirty="0" err="1" smtClean="0">
                <a:sym typeface="Wingdings"/>
              </a:rPr>
              <a:t>Cognet</a:t>
            </a:r>
            <a:r>
              <a:rPr lang="it-IT" dirty="0" smtClean="0">
                <a:sym typeface="Wingdings"/>
              </a:rPr>
              <a:t> 205</a:t>
            </a:r>
            <a:r>
              <a:rPr lang="it-IT" dirty="0" smtClean="0"/>
              <a:t>)</a:t>
            </a:r>
            <a:endParaRPr lang="it-IT" dirty="0" smtClean="0"/>
          </a:p>
          <a:p>
            <a:r>
              <a:rPr lang="it-IT" dirty="0" smtClean="0"/>
              <a:t>Dopo un soggiorno a Parigi, nel 1350, si ritiene che </a:t>
            </a:r>
            <a:r>
              <a:rPr lang="it-IT" dirty="0" err="1" smtClean="0"/>
              <a:t>Taulero</a:t>
            </a:r>
            <a:r>
              <a:rPr lang="it-IT" dirty="0" smtClean="0"/>
              <a:t> si sia recato a visitare </a:t>
            </a:r>
            <a:r>
              <a:rPr lang="it-IT" dirty="0" err="1" smtClean="0"/>
              <a:t>Ruusbroec</a:t>
            </a:r>
            <a:r>
              <a:rPr lang="it-IT" dirty="0" smtClean="0"/>
              <a:t>, quello stesso anno, a </a:t>
            </a:r>
            <a:r>
              <a:rPr lang="it-IT" dirty="0" err="1" smtClean="0"/>
              <a:t>Gronendal</a:t>
            </a:r>
            <a:endParaRPr lang="it-IT" dirty="0" smtClean="0"/>
          </a:p>
          <a:p>
            <a:pPr lvl="1"/>
            <a:r>
              <a:rPr lang="it-IT" dirty="0" err="1" smtClean="0"/>
              <a:t>Taulero</a:t>
            </a:r>
            <a:r>
              <a:rPr lang="it-IT" dirty="0" smtClean="0"/>
              <a:t> </a:t>
            </a:r>
            <a:r>
              <a:rPr lang="it-IT" dirty="0" smtClean="0"/>
              <a:t>probabilmente ha </a:t>
            </a:r>
            <a:r>
              <a:rPr lang="it-IT" dirty="0" smtClean="0"/>
              <a:t>conosciuto l'</a:t>
            </a:r>
            <a:r>
              <a:rPr lang="it-IT" i="1" dirty="0" smtClean="0"/>
              <a:t>Ornamento delle nozze spirituali </a:t>
            </a:r>
            <a:r>
              <a:rPr lang="it-IT" dirty="0" smtClean="0"/>
              <a:t>che </a:t>
            </a:r>
            <a:r>
              <a:rPr lang="it-IT" dirty="0" err="1" smtClean="0"/>
              <a:t>Ruusbroec</a:t>
            </a:r>
            <a:r>
              <a:rPr lang="it-IT" dirty="0" smtClean="0"/>
              <a:t> aveva </a:t>
            </a:r>
            <a:r>
              <a:rPr lang="it-IT" dirty="0" smtClean="0"/>
              <a:t>indirizzato agli </a:t>
            </a:r>
            <a:r>
              <a:rPr lang="it-IT" dirty="0" smtClean="0"/>
              <a:t>Amici di Dio nel 1350. </a:t>
            </a:r>
          </a:p>
          <a:p>
            <a:r>
              <a:rPr lang="it-IT" dirty="0" err="1" smtClean="0"/>
              <a:t>Taulero</a:t>
            </a:r>
            <a:r>
              <a:rPr lang="it-IT" dirty="0" smtClean="0"/>
              <a:t> muore a Strasburgo il 16 giugno del 1361. </a:t>
            </a:r>
          </a:p>
          <a:p>
            <a:endParaRPr lang="it-IT" dirty="0" smtClean="0"/>
          </a:p>
          <a:p>
            <a:r>
              <a:rPr lang="it-IT" dirty="0" smtClean="0"/>
              <a:t>Voci più o meno leggendarie di suoi contatti con i mistici coevi, presunti o immaginari, come l'«Amico di Dio dell'Alto Paese» </a:t>
            </a:r>
            <a:r>
              <a:rPr lang="it-IT" dirty="0" smtClean="0"/>
              <a:t>- una </a:t>
            </a:r>
            <a:r>
              <a:rPr lang="it-IT" dirty="0" smtClean="0"/>
              <a:t>figura di eremita </a:t>
            </a:r>
            <a:r>
              <a:rPr lang="it-IT" dirty="0" smtClean="0"/>
              <a:t>modellato </a:t>
            </a:r>
            <a:r>
              <a:rPr lang="it-IT" dirty="0" smtClean="0"/>
              <a:t>da </a:t>
            </a:r>
            <a:r>
              <a:rPr lang="it-IT" dirty="0" err="1" smtClean="0"/>
              <a:t>Merswin</a:t>
            </a:r>
            <a:r>
              <a:rPr lang="it-IT" dirty="0" smtClean="0"/>
              <a:t> </a:t>
            </a:r>
            <a:r>
              <a:rPr lang="it-IT" dirty="0" smtClean="0"/>
              <a:t>al fine di presentare le proprie </a:t>
            </a:r>
            <a:r>
              <a:rPr lang="it-IT" dirty="0" smtClean="0"/>
              <a:t>idee - </a:t>
            </a:r>
            <a:r>
              <a:rPr lang="it-IT" dirty="0" smtClean="0"/>
              <a:t>cominciano sin da ora a circolare.</a:t>
            </a:r>
          </a:p>
          <a:p>
            <a:endParaRPr lang="it-IT"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Compenetrazione teandrica</a:t>
            </a:r>
            <a:endParaRPr lang="it-IT" dirty="0"/>
          </a:p>
        </p:txBody>
      </p:sp>
      <p:sp>
        <p:nvSpPr>
          <p:cNvPr id="3" name="Segnaposto piè di pagina 2"/>
          <p:cNvSpPr>
            <a:spLocks noGrp="1"/>
          </p:cNvSpPr>
          <p:nvPr>
            <p:ph type="ftr" sz="quarter" idx="11"/>
          </p:nvPr>
        </p:nvSpPr>
        <p:spPr/>
        <p:txBody>
          <a:bodyPr/>
          <a:lstStyle/>
          <a:p>
            <a:r>
              <a:rPr lang="it-IT" smtClean="0"/>
              <a:t>Storia della Filosofia Medievale - A.A. 2010-2011 - Corso di Laurea Triennale</a:t>
            </a:r>
            <a:endParaRPr lang="it-IT"/>
          </a:p>
        </p:txBody>
      </p:sp>
      <p:sp>
        <p:nvSpPr>
          <p:cNvPr id="4" name="Segnaposto numero diapositiva 3"/>
          <p:cNvSpPr>
            <a:spLocks noGrp="1"/>
          </p:cNvSpPr>
          <p:nvPr>
            <p:ph type="sldNum" sz="quarter" idx="12"/>
          </p:nvPr>
        </p:nvSpPr>
        <p:spPr/>
        <p:txBody>
          <a:bodyPr/>
          <a:lstStyle/>
          <a:p>
            <a:r>
              <a:rPr lang="it-IT" smtClean="0"/>
              <a:t>Unità didattica </a:t>
            </a:r>
            <a:r>
              <a:rPr lang="it-IT" smtClean="0">
                <a:solidFill>
                  <a:srgbClr val="FF0000"/>
                </a:solidFill>
              </a:rPr>
              <a:t>M6</a:t>
            </a:r>
            <a:r>
              <a:rPr lang="it-IT" smtClean="0"/>
              <a:t>: </a:t>
            </a:r>
            <a:r>
              <a:rPr lang="it-IT" i="1" smtClean="0">
                <a:solidFill>
                  <a:srgbClr val="FF0000"/>
                </a:solidFill>
              </a:rPr>
              <a:t>Giovanni Taulero</a:t>
            </a:r>
            <a:r>
              <a:rPr lang="it-IT" smtClean="0"/>
              <a:t> -</a:t>
            </a:r>
            <a:r>
              <a:rPr lang="it-IT" i="1" smtClean="0"/>
              <a:t> </a:t>
            </a:r>
            <a:r>
              <a:rPr lang="it-IT" smtClean="0"/>
              <a:t>Scheda </a:t>
            </a:r>
            <a:fld id="{6CA60C78-0825-4B2B-B453-0FCE1F9B7919}" type="slidenum">
              <a:rPr lang="it-IT" smtClean="0">
                <a:solidFill>
                  <a:srgbClr val="FF0000"/>
                </a:solidFill>
              </a:rPr>
              <a:pPr/>
              <a:t>29</a:t>
            </a:fld>
            <a:endParaRPr lang="it-IT" dirty="0"/>
          </a:p>
        </p:txBody>
      </p:sp>
      <p:sp>
        <p:nvSpPr>
          <p:cNvPr id="5" name="Segnaposto contenuto 4"/>
          <p:cNvSpPr>
            <a:spLocks noGrp="1"/>
          </p:cNvSpPr>
          <p:nvPr>
            <p:ph idx="1"/>
          </p:nvPr>
        </p:nvSpPr>
        <p:spPr/>
        <p:txBody>
          <a:bodyPr/>
          <a:lstStyle/>
          <a:p>
            <a:r>
              <a:rPr lang="it-IT" dirty="0" smtClean="0"/>
              <a:t>Questa «divinizzazione» è descritta da </a:t>
            </a:r>
            <a:r>
              <a:rPr lang="it-IT" dirty="0" err="1" smtClean="0"/>
              <a:t>Taulero</a:t>
            </a:r>
            <a:r>
              <a:rPr lang="it-IT" dirty="0" smtClean="0"/>
              <a:t> anche come «</a:t>
            </a:r>
            <a:r>
              <a:rPr lang="it-IT" b="1" i="1" dirty="0" smtClean="0"/>
              <a:t>la divina e soprannaturale unità di unione attraverso la quale l'anima è attratta e assorbita nell'abisso del proprio principio</a:t>
            </a:r>
            <a:r>
              <a:rPr lang="it-IT" dirty="0" smtClean="0"/>
              <a:t>» (1)</a:t>
            </a:r>
          </a:p>
          <a:p>
            <a:pPr lvl="1"/>
            <a:r>
              <a:rPr lang="it-IT" dirty="0" smtClean="0"/>
              <a:t>Sottesa è </a:t>
            </a:r>
            <a:r>
              <a:rPr lang="it-IT" dirty="0" smtClean="0"/>
              <a:t>sempre l'idea </a:t>
            </a:r>
            <a:r>
              <a:rPr lang="it-IT" dirty="0" err="1" smtClean="0"/>
              <a:t>eckhartiana</a:t>
            </a:r>
            <a:r>
              <a:rPr lang="it-IT" dirty="0" smtClean="0"/>
              <a:t> di </a:t>
            </a:r>
            <a:r>
              <a:rPr lang="it-IT" dirty="0" smtClean="0"/>
              <a:t>un </a:t>
            </a:r>
            <a:r>
              <a:rPr lang="it-IT" b="1" dirty="0" smtClean="0"/>
              <a:t>movimento reciproco di Dio nell'anima e dell'anima in Dio</a:t>
            </a:r>
            <a:r>
              <a:rPr lang="it-IT" dirty="0" smtClean="0"/>
              <a:t> - la «</a:t>
            </a:r>
            <a:r>
              <a:rPr lang="it-IT" b="1" dirty="0" smtClean="0"/>
              <a:t>penetrazione</a:t>
            </a:r>
            <a:r>
              <a:rPr lang="it-IT" dirty="0" smtClean="0"/>
              <a:t>» (</a:t>
            </a:r>
            <a:r>
              <a:rPr lang="it-IT" b="1" i="1" dirty="0" err="1" smtClean="0"/>
              <a:t>durchbruch</a:t>
            </a:r>
            <a:r>
              <a:rPr lang="it-IT" dirty="0" smtClean="0"/>
              <a:t>) </a:t>
            </a:r>
            <a:endParaRPr lang="it-IT" dirty="0" smtClean="0"/>
          </a:p>
          <a:p>
            <a:r>
              <a:rPr lang="it-IT" dirty="0" smtClean="0"/>
              <a:t>Tale idea viene sviluppata </a:t>
            </a:r>
            <a:r>
              <a:rPr lang="it-IT" dirty="0" smtClean="0"/>
              <a:t>da </a:t>
            </a:r>
            <a:r>
              <a:rPr lang="it-IT" dirty="0" err="1" smtClean="0"/>
              <a:t>Taulero</a:t>
            </a:r>
            <a:r>
              <a:rPr lang="it-IT" dirty="0" smtClean="0"/>
              <a:t> </a:t>
            </a:r>
            <a:r>
              <a:rPr lang="it-IT" dirty="0" smtClean="0"/>
              <a:t>quale reciprocità </a:t>
            </a:r>
            <a:r>
              <a:rPr lang="it-IT" dirty="0" smtClean="0"/>
              <a:t>estatica dell'anima, con la quale «</a:t>
            </a:r>
            <a:r>
              <a:rPr lang="it-IT" b="1" i="1" dirty="0" smtClean="0"/>
              <a:t>lo spirito che si immerge pienamente nel più intimo di Dio» vi viene «ricreato e rinnovato</a:t>
            </a:r>
            <a:r>
              <a:rPr lang="it-IT" dirty="0" smtClean="0"/>
              <a:t>» </a:t>
            </a:r>
            <a:r>
              <a:rPr lang="it-IT" dirty="0" smtClean="0"/>
              <a:t>(2) </a:t>
            </a:r>
          </a:p>
          <a:p>
            <a:r>
              <a:rPr lang="it-IT" b="1" dirty="0" smtClean="0"/>
              <a:t>La </a:t>
            </a:r>
            <a:r>
              <a:rPr lang="it-IT" b="1" dirty="0" smtClean="0"/>
              <a:t>pratica </a:t>
            </a:r>
            <a:r>
              <a:rPr lang="it-IT" dirty="0" smtClean="0"/>
              <a:t>ascetica </a:t>
            </a:r>
            <a:r>
              <a:rPr lang="it-IT" b="1" dirty="0" smtClean="0"/>
              <a:t>del distacco che conduce al deserto</a:t>
            </a:r>
            <a:r>
              <a:rPr lang="it-IT" dirty="0" smtClean="0"/>
              <a:t>, dove sgorga la Parola, viene presentata da </a:t>
            </a:r>
            <a:r>
              <a:rPr lang="it-IT" dirty="0" err="1" smtClean="0"/>
              <a:t>Taulero</a:t>
            </a:r>
            <a:r>
              <a:rPr lang="it-IT" dirty="0" smtClean="0"/>
              <a:t> come un vero itinerario, come un </a:t>
            </a:r>
            <a:r>
              <a:rPr lang="it-IT" b="1" dirty="0" smtClean="0"/>
              <a:t>processo che richiede tempo, sforzo e </a:t>
            </a:r>
            <a:r>
              <a:rPr lang="it-IT" b="1" dirty="0" smtClean="0"/>
              <a:t>continuità</a:t>
            </a:r>
            <a:r>
              <a:rPr lang="it-IT" dirty="0" smtClean="0"/>
              <a:t>.</a:t>
            </a:r>
          </a:p>
          <a:p>
            <a:pPr>
              <a:buNone/>
            </a:pPr>
            <a:r>
              <a:rPr lang="it-IT" dirty="0" smtClean="0"/>
              <a:t>	</a:t>
            </a:r>
            <a:r>
              <a:rPr lang="it-IT" dirty="0" smtClean="0">
                <a:sym typeface="Wingdings" pitchFamily="2" charset="2"/>
              </a:rPr>
              <a:t> </a:t>
            </a:r>
            <a:r>
              <a:rPr lang="it-IT" dirty="0" smtClean="0"/>
              <a:t>L</a:t>
            </a:r>
            <a:r>
              <a:rPr lang="it-IT" dirty="0" smtClean="0"/>
              <a:t>'«annientamento», altro nome della </a:t>
            </a:r>
            <a:r>
              <a:rPr lang="it-IT" i="1" dirty="0" err="1" smtClean="0"/>
              <a:t>gelâzenheit</a:t>
            </a:r>
            <a:r>
              <a:rPr lang="it-IT" dirty="0" smtClean="0"/>
              <a:t> e frutto del distacco, non lo si raggiunge di colpo. </a:t>
            </a:r>
            <a:endParaRPr lang="it-IT" dirty="0" smtClean="0"/>
          </a:p>
          <a:p>
            <a:r>
              <a:rPr lang="it-IT" dirty="0" err="1" smtClean="0"/>
              <a:t>Taulero</a:t>
            </a:r>
            <a:r>
              <a:rPr lang="it-IT" dirty="0" smtClean="0"/>
              <a:t> </a:t>
            </a:r>
            <a:r>
              <a:rPr lang="it-IT" dirty="0" smtClean="0"/>
              <a:t>distingue </a:t>
            </a:r>
            <a:r>
              <a:rPr lang="it-IT" dirty="0" smtClean="0"/>
              <a:t>a proposito </a:t>
            </a:r>
            <a:r>
              <a:rPr lang="it-IT" b="1" dirty="0" smtClean="0"/>
              <a:t>tre stati:</a:t>
            </a:r>
          </a:p>
          <a:p>
            <a:pPr lvl="1"/>
            <a:r>
              <a:rPr lang="it-IT" dirty="0" smtClean="0"/>
              <a:t>«</a:t>
            </a:r>
            <a:r>
              <a:rPr lang="it-IT" dirty="0" smtClean="0"/>
              <a:t>principiante</a:t>
            </a:r>
            <a:r>
              <a:rPr lang="it-IT" dirty="0" smtClean="0"/>
              <a:t>»</a:t>
            </a:r>
          </a:p>
          <a:p>
            <a:pPr lvl="1"/>
            <a:r>
              <a:rPr lang="it-IT" dirty="0" smtClean="0"/>
              <a:t>«</a:t>
            </a:r>
            <a:r>
              <a:rPr lang="it-IT" dirty="0" err="1" smtClean="0"/>
              <a:t>proficiente</a:t>
            </a:r>
            <a:r>
              <a:rPr lang="it-IT" dirty="0" smtClean="0"/>
              <a:t>» </a:t>
            </a:r>
            <a:endParaRPr lang="it-IT" dirty="0" smtClean="0"/>
          </a:p>
          <a:p>
            <a:pPr lvl="1"/>
            <a:r>
              <a:rPr lang="it-IT" dirty="0" smtClean="0"/>
              <a:t>«</a:t>
            </a:r>
            <a:r>
              <a:rPr lang="it-IT" dirty="0" smtClean="0"/>
              <a:t>perfetto</a:t>
            </a:r>
            <a:r>
              <a:rPr lang="it-IT" dirty="0" smtClean="0"/>
              <a:t>»</a:t>
            </a:r>
            <a:endParaRPr lang="it-IT" dirty="0" smtClean="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Ortodossia ed eterodossia</a:t>
            </a:r>
            <a:endParaRPr lang="it-IT" dirty="0"/>
          </a:p>
        </p:txBody>
      </p:sp>
      <p:sp>
        <p:nvSpPr>
          <p:cNvPr id="3" name="Segnaposto piè di pagina 2"/>
          <p:cNvSpPr>
            <a:spLocks noGrp="1"/>
          </p:cNvSpPr>
          <p:nvPr>
            <p:ph type="ftr" sz="quarter" idx="11"/>
          </p:nvPr>
        </p:nvSpPr>
        <p:spPr/>
        <p:txBody>
          <a:bodyPr/>
          <a:lstStyle/>
          <a:p>
            <a:r>
              <a:rPr lang="it-IT" smtClean="0"/>
              <a:t>Storia della Filosofia Medievale - A.A. 2010-2011 - Corso di Laurea Triennale</a:t>
            </a:r>
            <a:endParaRPr lang="it-IT"/>
          </a:p>
        </p:txBody>
      </p:sp>
      <p:sp>
        <p:nvSpPr>
          <p:cNvPr id="4" name="Segnaposto numero diapositiva 3"/>
          <p:cNvSpPr>
            <a:spLocks noGrp="1"/>
          </p:cNvSpPr>
          <p:nvPr>
            <p:ph type="sldNum" sz="quarter" idx="12"/>
          </p:nvPr>
        </p:nvSpPr>
        <p:spPr/>
        <p:txBody>
          <a:bodyPr/>
          <a:lstStyle/>
          <a:p>
            <a:r>
              <a:rPr lang="it-IT" smtClean="0"/>
              <a:t>Unità didattica </a:t>
            </a:r>
            <a:r>
              <a:rPr lang="it-IT" smtClean="0">
                <a:solidFill>
                  <a:srgbClr val="FF0000"/>
                </a:solidFill>
              </a:rPr>
              <a:t>M6</a:t>
            </a:r>
            <a:r>
              <a:rPr lang="it-IT" smtClean="0"/>
              <a:t>: </a:t>
            </a:r>
            <a:r>
              <a:rPr lang="it-IT" i="1" smtClean="0">
                <a:solidFill>
                  <a:srgbClr val="FF0000"/>
                </a:solidFill>
              </a:rPr>
              <a:t>Giovanni Taulero</a:t>
            </a:r>
            <a:r>
              <a:rPr lang="it-IT" smtClean="0"/>
              <a:t> -</a:t>
            </a:r>
            <a:r>
              <a:rPr lang="it-IT" i="1" smtClean="0"/>
              <a:t> </a:t>
            </a:r>
            <a:r>
              <a:rPr lang="it-IT" smtClean="0"/>
              <a:t>Scheda </a:t>
            </a:r>
            <a:fld id="{6CA60C78-0825-4B2B-B453-0FCE1F9B7919}" type="slidenum">
              <a:rPr lang="it-IT" smtClean="0">
                <a:solidFill>
                  <a:srgbClr val="FF0000"/>
                </a:solidFill>
              </a:rPr>
              <a:pPr/>
              <a:t>30</a:t>
            </a:fld>
            <a:endParaRPr lang="it-IT" dirty="0"/>
          </a:p>
        </p:txBody>
      </p:sp>
      <p:sp>
        <p:nvSpPr>
          <p:cNvPr id="5" name="Segnaposto contenuto 4"/>
          <p:cNvSpPr>
            <a:spLocks noGrp="1"/>
          </p:cNvSpPr>
          <p:nvPr>
            <p:ph idx="1"/>
          </p:nvPr>
        </p:nvSpPr>
        <p:spPr/>
        <p:txBody>
          <a:bodyPr/>
          <a:lstStyle/>
          <a:p>
            <a:r>
              <a:rPr lang="it-IT" b="1" dirty="0" smtClean="0"/>
              <a:t>In quest’ottica di </a:t>
            </a:r>
            <a:r>
              <a:rPr lang="it-IT" b="1" dirty="0" smtClean="0"/>
              <a:t>equilibrio tra distacco e grazia, tra sforzo necessario umano e libero intervento divino, </a:t>
            </a:r>
            <a:r>
              <a:rPr lang="it-IT" b="1" dirty="0" err="1" smtClean="0"/>
              <a:t>Taulero</a:t>
            </a:r>
            <a:r>
              <a:rPr lang="it-IT" b="1" dirty="0" smtClean="0"/>
              <a:t> </a:t>
            </a:r>
            <a:r>
              <a:rPr lang="it-IT" b="1" dirty="0" smtClean="0"/>
              <a:t>attacca violentemente il </a:t>
            </a:r>
            <a:r>
              <a:rPr lang="it-IT" b="1" i="1" dirty="0" smtClean="0"/>
              <a:t>Libero </a:t>
            </a:r>
            <a:r>
              <a:rPr lang="it-IT" b="1" i="1" dirty="0" smtClean="0"/>
              <a:t>Spirito</a:t>
            </a:r>
            <a:r>
              <a:rPr lang="it-IT" dirty="0" smtClean="0"/>
              <a:t>: lo </a:t>
            </a:r>
            <a:r>
              <a:rPr lang="it-IT" dirty="0" smtClean="0"/>
              <a:t>fa </a:t>
            </a:r>
            <a:r>
              <a:rPr lang="it-IT" dirty="0" smtClean="0"/>
              <a:t>proseguendo </a:t>
            </a:r>
            <a:r>
              <a:rPr lang="it-IT" dirty="0" smtClean="0"/>
              <a:t>il lavoro critico avviato dal </a:t>
            </a:r>
            <a:r>
              <a:rPr lang="it-IT" dirty="0" err="1" smtClean="0"/>
              <a:t>Turingio</a:t>
            </a:r>
            <a:r>
              <a:rPr lang="it-IT" dirty="0" smtClean="0"/>
              <a:t>, il quale, nella sua opera, aveva messo in causa tre tesi caratteristiche del Libero Spirito, e in particolare:</a:t>
            </a:r>
          </a:p>
          <a:p>
            <a:pPr marL="457200" indent="-457200">
              <a:buFont typeface="+mj-lt"/>
              <a:buAutoNum type="arabicPeriod"/>
            </a:pPr>
            <a:r>
              <a:rPr lang="it-IT" dirty="0" smtClean="0"/>
              <a:t>la «</a:t>
            </a:r>
            <a:r>
              <a:rPr lang="it-IT" b="1" dirty="0" smtClean="0"/>
              <a:t>libertà assoluta</a:t>
            </a:r>
            <a:r>
              <a:rPr lang="it-IT" dirty="0" smtClean="0"/>
              <a:t>», attaccata nel </a:t>
            </a:r>
            <a:r>
              <a:rPr lang="it-IT" b="1" i="1" u="sng" dirty="0" smtClean="0"/>
              <a:t>sermone 29</a:t>
            </a:r>
            <a:r>
              <a:rPr lang="it-IT" dirty="0" smtClean="0"/>
              <a:t>, e specificamente quella della massima «Se ho Dio e l'amore di Dio, posso fare tutto quello che voglio», già messa in causa dal concilio di Vienna (</a:t>
            </a:r>
            <a:r>
              <a:rPr lang="it-IT" dirty="0" err="1" smtClean="0"/>
              <a:t>VI</a:t>
            </a:r>
            <a:r>
              <a:rPr lang="it-IT" dirty="0" smtClean="0"/>
              <a:t>, 3);</a:t>
            </a:r>
          </a:p>
          <a:p>
            <a:pPr marL="457200" indent="-457200">
              <a:buFont typeface="+mj-lt"/>
              <a:buAutoNum type="arabicPeriod"/>
            </a:pPr>
            <a:r>
              <a:rPr lang="it-IT" dirty="0" smtClean="0"/>
              <a:t>la </a:t>
            </a:r>
            <a:r>
              <a:rPr lang="it-IT" b="1" dirty="0" smtClean="0"/>
              <a:t>inutilità delle opere</a:t>
            </a:r>
            <a:r>
              <a:rPr lang="it-IT" dirty="0" smtClean="0"/>
              <a:t>, attaccata nel </a:t>
            </a:r>
            <a:r>
              <a:rPr lang="it-IT" b="1" i="1" u="sng" dirty="0" smtClean="0"/>
              <a:t>sermone 86</a:t>
            </a:r>
            <a:r>
              <a:rPr lang="it-IT" dirty="0" smtClean="0"/>
              <a:t> attraverso l'identificazione dell'uomo nobile con Marta ;</a:t>
            </a:r>
          </a:p>
          <a:p>
            <a:pPr marL="457200" indent="-457200">
              <a:buFont typeface="+mj-lt"/>
              <a:buAutoNum type="arabicPeriod"/>
            </a:pPr>
            <a:r>
              <a:rPr lang="it-IT" dirty="0" smtClean="0"/>
              <a:t>la </a:t>
            </a:r>
            <a:r>
              <a:rPr lang="it-IT" b="1" dirty="0" smtClean="0"/>
              <a:t>inutilità della grazia</a:t>
            </a:r>
            <a:r>
              <a:rPr lang="it-IT" dirty="0" smtClean="0"/>
              <a:t> per la «divinizzazione», denunciata nell'idea, costantemente riaffermata, della grazia di incarnazione come condizione della grazia di </a:t>
            </a:r>
            <a:r>
              <a:rPr lang="it-IT" dirty="0" err="1" smtClean="0"/>
              <a:t>inabitazione</a:t>
            </a:r>
            <a:r>
              <a:rPr lang="it-IT" dirty="0" smtClean="0"/>
              <a:t>.</a:t>
            </a:r>
            <a:endParaRPr lang="it-IT" dirty="0" smtClean="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Il ruolo della grazia</a:t>
            </a:r>
            <a:endParaRPr lang="it-IT" dirty="0"/>
          </a:p>
        </p:txBody>
      </p:sp>
      <p:sp>
        <p:nvSpPr>
          <p:cNvPr id="3" name="Segnaposto piè di pagina 2"/>
          <p:cNvSpPr>
            <a:spLocks noGrp="1"/>
          </p:cNvSpPr>
          <p:nvPr>
            <p:ph type="ftr" sz="quarter" idx="11"/>
          </p:nvPr>
        </p:nvSpPr>
        <p:spPr/>
        <p:txBody>
          <a:bodyPr/>
          <a:lstStyle/>
          <a:p>
            <a:r>
              <a:rPr lang="it-IT" smtClean="0"/>
              <a:t>Storia della Filosofia Medievale - A.A. 2010-2011 - Corso di Laurea Triennale</a:t>
            </a:r>
            <a:endParaRPr lang="it-IT"/>
          </a:p>
        </p:txBody>
      </p:sp>
      <p:sp>
        <p:nvSpPr>
          <p:cNvPr id="4" name="Segnaposto numero diapositiva 3"/>
          <p:cNvSpPr>
            <a:spLocks noGrp="1"/>
          </p:cNvSpPr>
          <p:nvPr>
            <p:ph type="sldNum" sz="quarter" idx="12"/>
          </p:nvPr>
        </p:nvSpPr>
        <p:spPr/>
        <p:txBody>
          <a:bodyPr/>
          <a:lstStyle/>
          <a:p>
            <a:r>
              <a:rPr lang="it-IT" smtClean="0"/>
              <a:t>Unità didattica </a:t>
            </a:r>
            <a:r>
              <a:rPr lang="it-IT" smtClean="0">
                <a:solidFill>
                  <a:srgbClr val="FF0000"/>
                </a:solidFill>
              </a:rPr>
              <a:t>M6</a:t>
            </a:r>
            <a:r>
              <a:rPr lang="it-IT" smtClean="0"/>
              <a:t>: </a:t>
            </a:r>
            <a:r>
              <a:rPr lang="it-IT" i="1" smtClean="0">
                <a:solidFill>
                  <a:srgbClr val="FF0000"/>
                </a:solidFill>
              </a:rPr>
              <a:t>Giovanni Taulero</a:t>
            </a:r>
            <a:r>
              <a:rPr lang="it-IT" smtClean="0"/>
              <a:t> -</a:t>
            </a:r>
            <a:r>
              <a:rPr lang="it-IT" i="1" smtClean="0"/>
              <a:t> </a:t>
            </a:r>
            <a:r>
              <a:rPr lang="it-IT" smtClean="0"/>
              <a:t>Scheda </a:t>
            </a:r>
            <a:fld id="{6CA60C78-0825-4B2B-B453-0FCE1F9B7919}" type="slidenum">
              <a:rPr lang="it-IT" smtClean="0">
                <a:solidFill>
                  <a:srgbClr val="FF0000"/>
                </a:solidFill>
              </a:rPr>
              <a:pPr/>
              <a:t>31</a:t>
            </a:fld>
            <a:endParaRPr lang="it-IT" dirty="0"/>
          </a:p>
        </p:txBody>
      </p:sp>
      <p:sp>
        <p:nvSpPr>
          <p:cNvPr id="5" name="Segnaposto contenuto 4"/>
          <p:cNvSpPr>
            <a:spLocks noGrp="1"/>
          </p:cNvSpPr>
          <p:nvPr>
            <p:ph idx="1"/>
          </p:nvPr>
        </p:nvSpPr>
        <p:spPr/>
        <p:txBody>
          <a:bodyPr/>
          <a:lstStyle/>
          <a:p>
            <a:r>
              <a:rPr lang="it-IT" dirty="0" err="1" smtClean="0"/>
              <a:t>Taulero</a:t>
            </a:r>
            <a:r>
              <a:rPr lang="it-IT" dirty="0" smtClean="0"/>
              <a:t> riprende i punti fondamentali di questa critica, in maniera più viva, più appassionata, più diretta. Egli attacca in termini espliciti i: </a:t>
            </a:r>
          </a:p>
          <a:p>
            <a:pPr>
              <a:buNone/>
            </a:pPr>
            <a:r>
              <a:rPr lang="it-IT" i="1" dirty="0" smtClean="0"/>
              <a:t>	liberi </a:t>
            </a:r>
            <a:r>
              <a:rPr lang="it-IT" i="1" dirty="0" smtClean="0"/>
              <a:t>spiriti, che si immaginano, con le loro false illuminazioni, di aver riconosciuto la verità, che si esaltano nel piacere e nel compiacimento che provano per se stessi, che si concentrano in una </a:t>
            </a:r>
            <a:r>
              <a:rPr lang="it-IT" b="1" i="1" dirty="0" smtClean="0"/>
              <a:t>falsa passività</a:t>
            </a:r>
            <a:r>
              <a:rPr lang="it-IT" i="1" dirty="0" smtClean="0"/>
              <a:t> pronunciando affermazioni disonoranti per Nostro Signore</a:t>
            </a:r>
            <a:r>
              <a:rPr lang="it-IT" dirty="0" smtClean="0"/>
              <a:t>» </a:t>
            </a:r>
            <a:r>
              <a:rPr lang="it-IT" dirty="0" smtClean="0"/>
              <a:t>(1). </a:t>
            </a:r>
            <a:endParaRPr lang="it-IT" dirty="0" smtClean="0"/>
          </a:p>
          <a:p>
            <a:r>
              <a:rPr lang="it-IT" dirty="0" smtClean="0"/>
              <a:t>Soprattutto</a:t>
            </a:r>
            <a:r>
              <a:rPr lang="it-IT" dirty="0" smtClean="0"/>
              <a:t>, </a:t>
            </a:r>
            <a:r>
              <a:rPr lang="it-IT" dirty="0" err="1" smtClean="0"/>
              <a:t>Taulero</a:t>
            </a:r>
            <a:r>
              <a:rPr lang="it-IT" dirty="0" smtClean="0"/>
              <a:t> richiama costantemente, nella scia di </a:t>
            </a:r>
            <a:r>
              <a:rPr lang="it-IT" dirty="0" err="1" smtClean="0"/>
              <a:t>Eckhart</a:t>
            </a:r>
            <a:r>
              <a:rPr lang="it-IT" dirty="0" smtClean="0"/>
              <a:t>, il </a:t>
            </a:r>
            <a:r>
              <a:rPr lang="it-IT" b="1" dirty="0" smtClean="0"/>
              <a:t>ruolo della grazia nella divinizzazione</a:t>
            </a:r>
            <a:r>
              <a:rPr lang="it-IT" dirty="0" smtClean="0"/>
              <a:t>. </a:t>
            </a:r>
            <a:endParaRPr lang="it-IT" dirty="0" smtClean="0"/>
          </a:p>
          <a:p>
            <a:pPr lvl="1"/>
            <a:r>
              <a:rPr lang="it-IT" dirty="0" smtClean="0"/>
              <a:t>Contro </a:t>
            </a:r>
            <a:r>
              <a:rPr lang="it-IT" dirty="0" smtClean="0"/>
              <a:t>quanti affermano che la divinizzazione è uno stato definitivo, il </a:t>
            </a:r>
            <a:r>
              <a:rPr lang="it-IT" b="1" i="1" dirty="0" smtClean="0"/>
              <a:t>Sermone </a:t>
            </a:r>
            <a:r>
              <a:rPr lang="it-IT" b="1" i="1" dirty="0" smtClean="0"/>
              <a:t>1 (§ 1)</a:t>
            </a:r>
            <a:r>
              <a:rPr lang="it-IT" dirty="0" smtClean="0"/>
              <a:t> ricorda: «</a:t>
            </a:r>
            <a:r>
              <a:rPr lang="it-IT" b="1" i="1" dirty="0" smtClean="0"/>
              <a:t>Tutti i giorni e ad ogni ora Dio nasce in verità, spiritualmente, con la sua grazia e il suo amore, in un'anima buona</a:t>
            </a:r>
            <a:r>
              <a:rPr lang="it-IT" dirty="0" smtClean="0"/>
              <a:t>», affermazione che sembra riecheggiare il </a:t>
            </a:r>
            <a:r>
              <a:rPr lang="it-IT" b="1" i="1" u="sng" dirty="0" smtClean="0"/>
              <a:t>sermone 37</a:t>
            </a:r>
            <a:r>
              <a:rPr lang="it-IT" dirty="0" smtClean="0"/>
              <a:t> di </a:t>
            </a:r>
            <a:r>
              <a:rPr lang="it-IT" dirty="0" err="1" smtClean="0"/>
              <a:t>Eckhart</a:t>
            </a:r>
            <a:r>
              <a:rPr lang="it-IT" dirty="0" smtClean="0"/>
              <a:t>, che dichiara: «</a:t>
            </a:r>
            <a:r>
              <a:rPr lang="it-IT" b="1" i="1" dirty="0" smtClean="0"/>
              <a:t>La nascita non avviene né una volta all'anno, né una volta al mese, né una volta al giorno, ma in ogni momento, ossia al di sopra del tempo, nella ampiezza nella quale non esiste né il qui né l'ora, né la natura né il pensiero</a:t>
            </a:r>
            <a:r>
              <a:rPr lang="it-IT" dirty="0" smtClean="0"/>
              <a:t>»: </a:t>
            </a:r>
            <a:r>
              <a:rPr lang="it-IT" dirty="0" smtClean="0"/>
              <a:t>teologicamente, in uno stato di grazia</a:t>
            </a:r>
            <a:r>
              <a:rPr lang="it-IT" dirty="0" smtClean="0"/>
              <a:t>.</a:t>
            </a:r>
            <a:endParaRPr lang="it-IT"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Il ruolo di </a:t>
            </a:r>
            <a:r>
              <a:rPr lang="it-IT" dirty="0" err="1" smtClean="0"/>
              <a:t>Taulero</a:t>
            </a:r>
            <a:r>
              <a:rPr lang="it-IT" dirty="0" smtClean="0"/>
              <a:t> nella Teologia Renana e la sua eredità</a:t>
            </a:r>
            <a:endParaRPr lang="it-IT" dirty="0"/>
          </a:p>
        </p:txBody>
      </p:sp>
      <p:sp>
        <p:nvSpPr>
          <p:cNvPr id="3" name="Segnaposto piè di pagina 2"/>
          <p:cNvSpPr>
            <a:spLocks noGrp="1"/>
          </p:cNvSpPr>
          <p:nvPr>
            <p:ph type="ftr" sz="quarter" idx="11"/>
          </p:nvPr>
        </p:nvSpPr>
        <p:spPr/>
        <p:txBody>
          <a:bodyPr/>
          <a:lstStyle/>
          <a:p>
            <a:r>
              <a:rPr lang="it-IT" smtClean="0"/>
              <a:t>Storia della Filosofia Medievale - A.A. 2010-2011 - Corso di Laurea Triennale</a:t>
            </a:r>
            <a:endParaRPr lang="it-IT"/>
          </a:p>
        </p:txBody>
      </p:sp>
      <p:sp>
        <p:nvSpPr>
          <p:cNvPr id="4" name="Segnaposto numero diapositiva 3"/>
          <p:cNvSpPr>
            <a:spLocks noGrp="1"/>
          </p:cNvSpPr>
          <p:nvPr>
            <p:ph type="sldNum" sz="quarter" idx="12"/>
          </p:nvPr>
        </p:nvSpPr>
        <p:spPr/>
        <p:txBody>
          <a:bodyPr/>
          <a:lstStyle/>
          <a:p>
            <a:r>
              <a:rPr lang="it-IT" smtClean="0"/>
              <a:t>Unità didattica </a:t>
            </a:r>
            <a:r>
              <a:rPr lang="it-IT" smtClean="0">
                <a:solidFill>
                  <a:srgbClr val="FF0000"/>
                </a:solidFill>
              </a:rPr>
              <a:t>M6</a:t>
            </a:r>
            <a:r>
              <a:rPr lang="it-IT" smtClean="0"/>
              <a:t>: </a:t>
            </a:r>
            <a:r>
              <a:rPr lang="it-IT" i="1" smtClean="0">
                <a:solidFill>
                  <a:srgbClr val="FF0000"/>
                </a:solidFill>
              </a:rPr>
              <a:t>Giovanni Taulero</a:t>
            </a:r>
            <a:r>
              <a:rPr lang="it-IT" smtClean="0"/>
              <a:t> -</a:t>
            </a:r>
            <a:r>
              <a:rPr lang="it-IT" i="1" smtClean="0"/>
              <a:t> </a:t>
            </a:r>
            <a:r>
              <a:rPr lang="it-IT" smtClean="0"/>
              <a:t>Scheda </a:t>
            </a:r>
            <a:fld id="{6CA60C78-0825-4B2B-B453-0FCE1F9B7919}" type="slidenum">
              <a:rPr lang="it-IT" smtClean="0">
                <a:solidFill>
                  <a:srgbClr val="FF0000"/>
                </a:solidFill>
              </a:rPr>
              <a:pPr/>
              <a:t>32</a:t>
            </a:fld>
            <a:endParaRPr lang="it-IT" dirty="0"/>
          </a:p>
        </p:txBody>
      </p:sp>
      <p:sp>
        <p:nvSpPr>
          <p:cNvPr id="5" name="Segnaposto contenuto 4"/>
          <p:cNvSpPr>
            <a:spLocks noGrp="1"/>
          </p:cNvSpPr>
          <p:nvPr>
            <p:ph idx="1"/>
          </p:nvPr>
        </p:nvSpPr>
        <p:spPr/>
        <p:txBody>
          <a:bodyPr/>
          <a:lstStyle/>
          <a:p>
            <a:r>
              <a:rPr lang="it-IT" dirty="0" smtClean="0"/>
              <a:t>Ancora, nel </a:t>
            </a:r>
            <a:r>
              <a:rPr lang="it-IT" b="1" i="1" dirty="0" smtClean="0"/>
              <a:t>Sermone </a:t>
            </a:r>
            <a:r>
              <a:rPr lang="it-IT" b="1" i="1" dirty="0" smtClean="0"/>
              <a:t>64 (§ </a:t>
            </a:r>
            <a:r>
              <a:rPr lang="it-IT" b="1" i="1" dirty="0" smtClean="0"/>
              <a:t>6)</a:t>
            </a:r>
            <a:r>
              <a:rPr lang="it-IT" dirty="0" smtClean="0"/>
              <a:t> </a:t>
            </a:r>
            <a:r>
              <a:rPr lang="it-IT" dirty="0" err="1" smtClean="0"/>
              <a:t>Taulero</a:t>
            </a:r>
            <a:r>
              <a:rPr lang="it-IT" dirty="0" smtClean="0"/>
              <a:t> </a:t>
            </a:r>
            <a:r>
              <a:rPr lang="it-IT" dirty="0" smtClean="0"/>
              <a:t>critica </a:t>
            </a:r>
            <a:r>
              <a:rPr lang="it-IT" dirty="0" smtClean="0"/>
              <a:t>la «libertà abusiva» e la «falsa luce» di quanti ritengono che «Dio conosce, ama e gode di se stesso in loro», senza che abbiano dovuto subire la «trasformazione che lo Spirito di Dio dà allo spirito creato con un atto di bontà gratuita, rispondente all'insondabile distacco e abbandono di sé dello spirito creato». </a:t>
            </a:r>
            <a:endParaRPr lang="it-IT" dirty="0" smtClean="0"/>
          </a:p>
          <a:p>
            <a:r>
              <a:rPr lang="it-IT" dirty="0" smtClean="0"/>
              <a:t>Infine</a:t>
            </a:r>
            <a:r>
              <a:rPr lang="it-IT" dirty="0" smtClean="0"/>
              <a:t>, allo stesso modo </a:t>
            </a:r>
            <a:r>
              <a:rPr lang="it-IT" dirty="0" smtClean="0"/>
              <a:t>in cui </a:t>
            </a:r>
            <a:r>
              <a:rPr lang="it-IT" dirty="0" smtClean="0"/>
              <a:t>denuncia il ruolo delle opere compiute senza distacco, concedendo il cuore alle creature e riponendo in esse la propria gioia anziché in Dio </a:t>
            </a:r>
            <a:r>
              <a:rPr lang="it-IT" dirty="0" smtClean="0"/>
              <a:t>(1) </a:t>
            </a:r>
            <a:r>
              <a:rPr lang="it-IT" dirty="0" err="1" smtClean="0"/>
              <a:t>Taulero</a:t>
            </a:r>
            <a:r>
              <a:rPr lang="it-IT" dirty="0" smtClean="0"/>
              <a:t> non lascia mai di richiamare che </a:t>
            </a:r>
            <a:r>
              <a:rPr lang="it-IT" b="1" dirty="0" smtClean="0"/>
              <a:t>le opere non sono inutili: esse sono una «via e una preparazione»</a:t>
            </a:r>
            <a:r>
              <a:rPr lang="it-IT" dirty="0" smtClean="0"/>
              <a:t> </a:t>
            </a:r>
            <a:r>
              <a:rPr lang="it-IT" dirty="0" smtClean="0"/>
              <a:t>(2)</a:t>
            </a:r>
            <a:endParaRPr lang="it-IT" dirty="0" smtClean="0"/>
          </a:p>
          <a:p>
            <a:pPr algn="ctr">
              <a:buNone/>
            </a:pPr>
            <a:r>
              <a:rPr lang="it-IT" dirty="0" smtClean="0"/>
              <a:t>▼</a:t>
            </a:r>
          </a:p>
          <a:p>
            <a:pPr algn="ctr">
              <a:buNone/>
            </a:pPr>
            <a:r>
              <a:rPr lang="it-IT" b="1" u="sng" dirty="0" err="1" smtClean="0"/>
              <a:t>Taulero</a:t>
            </a:r>
            <a:r>
              <a:rPr lang="it-IT" b="1" u="sng" dirty="0" smtClean="0"/>
              <a:t> </a:t>
            </a:r>
            <a:r>
              <a:rPr lang="it-IT" b="1" u="sng" dirty="0" smtClean="0"/>
              <a:t>compie </a:t>
            </a:r>
            <a:r>
              <a:rPr lang="it-IT" b="1" u="sng" dirty="0" smtClean="0"/>
              <a:t>dunque un lavoro di chiarificazione e di puntualizzazione che contribuirà grandemente, in virtù del suo intervento, alla sopravvivenza dell'</a:t>
            </a:r>
            <a:r>
              <a:rPr lang="it-IT" b="1" u="sng" dirty="0" err="1" smtClean="0"/>
              <a:t>eckhartismo</a:t>
            </a:r>
            <a:r>
              <a:rPr lang="it-IT" b="1" u="sng" dirty="0" smtClean="0"/>
              <a:t>.</a:t>
            </a:r>
          </a:p>
          <a:p>
            <a:endParaRPr lang="it-IT"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 </a:t>
            </a:r>
            <a:r>
              <a:rPr lang="it-IT" i="1" dirty="0" smtClean="0"/>
              <a:t>Sermoni</a:t>
            </a:r>
            <a:endParaRPr lang="it-IT" dirty="0"/>
          </a:p>
        </p:txBody>
      </p:sp>
      <p:sp>
        <p:nvSpPr>
          <p:cNvPr id="3" name="Segnaposto piè di pagina 2"/>
          <p:cNvSpPr>
            <a:spLocks noGrp="1"/>
          </p:cNvSpPr>
          <p:nvPr>
            <p:ph type="ftr" sz="quarter" idx="11"/>
          </p:nvPr>
        </p:nvSpPr>
        <p:spPr/>
        <p:txBody>
          <a:bodyPr/>
          <a:lstStyle/>
          <a:p>
            <a:r>
              <a:rPr lang="it-IT" smtClean="0"/>
              <a:t>Storia della Filosofia Medievale - A.A. 2010-2011 - Corso di Laurea Triennale</a:t>
            </a:r>
            <a:endParaRPr lang="it-IT"/>
          </a:p>
        </p:txBody>
      </p:sp>
      <p:sp>
        <p:nvSpPr>
          <p:cNvPr id="4" name="Segnaposto numero diapositiva 3"/>
          <p:cNvSpPr>
            <a:spLocks noGrp="1"/>
          </p:cNvSpPr>
          <p:nvPr>
            <p:ph type="sldNum" sz="quarter" idx="12"/>
          </p:nvPr>
        </p:nvSpPr>
        <p:spPr/>
        <p:txBody>
          <a:bodyPr/>
          <a:lstStyle/>
          <a:p>
            <a:r>
              <a:rPr lang="it-IT" smtClean="0"/>
              <a:t>Unità didattica </a:t>
            </a:r>
            <a:r>
              <a:rPr lang="it-IT" smtClean="0">
                <a:solidFill>
                  <a:srgbClr val="FF0000"/>
                </a:solidFill>
              </a:rPr>
              <a:t>M6</a:t>
            </a:r>
            <a:r>
              <a:rPr lang="it-IT" smtClean="0"/>
              <a:t>: </a:t>
            </a:r>
            <a:r>
              <a:rPr lang="it-IT" i="1" smtClean="0">
                <a:solidFill>
                  <a:srgbClr val="FF0000"/>
                </a:solidFill>
              </a:rPr>
              <a:t>Giovanni Taulero</a:t>
            </a:r>
            <a:r>
              <a:rPr lang="it-IT" smtClean="0"/>
              <a:t> -</a:t>
            </a:r>
            <a:r>
              <a:rPr lang="it-IT" i="1" smtClean="0"/>
              <a:t> </a:t>
            </a:r>
            <a:r>
              <a:rPr lang="it-IT" smtClean="0"/>
              <a:t>Scheda </a:t>
            </a:r>
            <a:fld id="{6CA60C78-0825-4B2B-B453-0FCE1F9B7919}" type="slidenum">
              <a:rPr lang="it-IT" smtClean="0">
                <a:solidFill>
                  <a:srgbClr val="FF0000"/>
                </a:solidFill>
              </a:rPr>
              <a:pPr/>
              <a:t>3</a:t>
            </a:fld>
            <a:endParaRPr lang="it-IT" dirty="0"/>
          </a:p>
        </p:txBody>
      </p:sp>
      <p:sp>
        <p:nvSpPr>
          <p:cNvPr id="5" name="Segnaposto contenuto 4"/>
          <p:cNvSpPr>
            <a:spLocks noGrp="1"/>
          </p:cNvSpPr>
          <p:nvPr>
            <p:ph idx="1"/>
          </p:nvPr>
        </p:nvSpPr>
        <p:spPr/>
        <p:txBody>
          <a:bodyPr/>
          <a:lstStyle/>
          <a:p>
            <a:r>
              <a:rPr lang="it-IT" dirty="0" err="1" smtClean="0"/>
              <a:t>Taulero</a:t>
            </a:r>
            <a:r>
              <a:rPr lang="it-IT" dirty="0" smtClean="0"/>
              <a:t> non ebbe incarichi accademici, e sembra pertanto che non abbia scritto alcuna opera di carattere universitario.</a:t>
            </a:r>
          </a:p>
          <a:p>
            <a:r>
              <a:rPr lang="it-IT" dirty="0" smtClean="0"/>
              <a:t>La sua fortuna letteraria e dottrinale è legata ai </a:t>
            </a:r>
            <a:r>
              <a:rPr lang="it-IT" i="1" dirty="0" smtClean="0"/>
              <a:t>Sermoni</a:t>
            </a:r>
            <a:r>
              <a:rPr lang="it-IT" dirty="0" smtClean="0"/>
              <a:t>, unica opera autenticamente riferibile a lui: trattasi di un corpus di circa 80 prediche, dalle quali si evince un uditorio composto prevalentemente da religiose (Domenicane, Beghine, consacrate nei Terzi Ordini, ecc).</a:t>
            </a:r>
          </a:p>
          <a:p>
            <a:r>
              <a:rPr lang="it-IT" dirty="0" smtClean="0"/>
              <a:t>La </a:t>
            </a:r>
            <a:r>
              <a:rPr lang="it-IT" dirty="0" smtClean="0"/>
              <a:t>redazione delle prediche, sotto la forma di raccolta, iniziò forse nel </a:t>
            </a:r>
            <a:r>
              <a:rPr lang="it-IT" dirty="0" smtClean="0"/>
              <a:t>1346: </a:t>
            </a:r>
            <a:r>
              <a:rPr lang="en-US" dirty="0" err="1" smtClean="0"/>
              <a:t>i</a:t>
            </a:r>
            <a:r>
              <a:rPr lang="en-US" dirty="0" smtClean="0"/>
              <a:t> </a:t>
            </a:r>
            <a:r>
              <a:rPr lang="it-IT" dirty="0" smtClean="0"/>
              <a:t>sermoni </a:t>
            </a:r>
            <a:r>
              <a:rPr lang="it-IT" dirty="0" smtClean="0"/>
              <a:t>furono riuniti - non sappiamo se da lui stesso o dal suo auditorio -, distinti e raccolti negli ultimi anni dell'esilio di Basilea, oppure subito dopo il ritorno a Strasburgo, probabilmente per </a:t>
            </a:r>
            <a:r>
              <a:rPr lang="it-IT" dirty="0" smtClean="0"/>
              <a:t>distinguerli </a:t>
            </a:r>
            <a:r>
              <a:rPr lang="it-IT" dirty="0" smtClean="0"/>
              <a:t>da altri </a:t>
            </a:r>
            <a:r>
              <a:rPr lang="it-IT" dirty="0" err="1" smtClean="0"/>
              <a:t>spurii</a:t>
            </a:r>
            <a:r>
              <a:rPr lang="it-IT" dirty="0" smtClean="0"/>
              <a:t> e anche per farli circolare in lettura. </a:t>
            </a:r>
            <a:endParaRPr lang="it-IT" dirty="0" smtClean="0"/>
          </a:p>
          <a:p>
            <a:r>
              <a:rPr lang="it-IT" dirty="0" smtClean="0"/>
              <a:t>È </a:t>
            </a:r>
            <a:r>
              <a:rPr lang="it-IT" dirty="0" smtClean="0"/>
              <a:t>comunque probabile che </a:t>
            </a:r>
            <a:r>
              <a:rPr lang="it-IT" dirty="0" err="1" smtClean="0"/>
              <a:t>Taulero</a:t>
            </a:r>
            <a:r>
              <a:rPr lang="it-IT" dirty="0" smtClean="0"/>
              <a:t> stesso abbia rivisto e messo a punto i testi, anche se frutto di </a:t>
            </a:r>
            <a:r>
              <a:rPr lang="it-IT" i="1" dirty="0" err="1" smtClean="0"/>
              <a:t>reportationes</a:t>
            </a:r>
            <a:r>
              <a:rPr lang="it-IT" dirty="0" smtClean="0"/>
              <a:t>, dato che essi presentano un notevole grado di compiutezza e perfezione letteraria, molto superiore, ad esempio, a quello dei sermoni </a:t>
            </a:r>
            <a:r>
              <a:rPr lang="it-IT" dirty="0" err="1" smtClean="0"/>
              <a:t>eckhartiani</a:t>
            </a:r>
            <a:r>
              <a:rPr lang="it-IT" dirty="0" smtClean="0"/>
              <a:t>, anch'essi fatti di appunti degli ascoltatori.</a:t>
            </a:r>
            <a:endParaRPr lang="it-IT" dirty="0" smtClean="0"/>
          </a:p>
          <a:p>
            <a:endParaRPr lang="it-IT"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Le fonti</a:t>
            </a:r>
            <a:endParaRPr lang="it-IT" dirty="0"/>
          </a:p>
        </p:txBody>
      </p:sp>
      <p:sp>
        <p:nvSpPr>
          <p:cNvPr id="3" name="Segnaposto piè di pagina 2"/>
          <p:cNvSpPr>
            <a:spLocks noGrp="1"/>
          </p:cNvSpPr>
          <p:nvPr>
            <p:ph type="ftr" sz="quarter" idx="11"/>
          </p:nvPr>
        </p:nvSpPr>
        <p:spPr/>
        <p:txBody>
          <a:bodyPr/>
          <a:lstStyle/>
          <a:p>
            <a:r>
              <a:rPr lang="it-IT" smtClean="0"/>
              <a:t>Storia della Filosofia Medievale - A.A. 2010-2011 - Corso di Laurea Triennale</a:t>
            </a:r>
            <a:endParaRPr lang="it-IT"/>
          </a:p>
        </p:txBody>
      </p:sp>
      <p:sp>
        <p:nvSpPr>
          <p:cNvPr id="4" name="Segnaposto numero diapositiva 3"/>
          <p:cNvSpPr>
            <a:spLocks noGrp="1"/>
          </p:cNvSpPr>
          <p:nvPr>
            <p:ph type="sldNum" sz="quarter" idx="12"/>
          </p:nvPr>
        </p:nvSpPr>
        <p:spPr/>
        <p:txBody>
          <a:bodyPr/>
          <a:lstStyle/>
          <a:p>
            <a:r>
              <a:rPr lang="it-IT" smtClean="0"/>
              <a:t>Unità didattica </a:t>
            </a:r>
            <a:r>
              <a:rPr lang="it-IT" smtClean="0">
                <a:solidFill>
                  <a:srgbClr val="FF0000"/>
                </a:solidFill>
              </a:rPr>
              <a:t>M6</a:t>
            </a:r>
            <a:r>
              <a:rPr lang="it-IT" smtClean="0"/>
              <a:t>: </a:t>
            </a:r>
            <a:r>
              <a:rPr lang="it-IT" i="1" smtClean="0">
                <a:solidFill>
                  <a:srgbClr val="FF0000"/>
                </a:solidFill>
              </a:rPr>
              <a:t>Giovanni Taulero</a:t>
            </a:r>
            <a:r>
              <a:rPr lang="it-IT" smtClean="0"/>
              <a:t> -</a:t>
            </a:r>
            <a:r>
              <a:rPr lang="it-IT" i="1" smtClean="0"/>
              <a:t> </a:t>
            </a:r>
            <a:r>
              <a:rPr lang="it-IT" smtClean="0"/>
              <a:t>Scheda </a:t>
            </a:r>
            <a:fld id="{6CA60C78-0825-4B2B-B453-0FCE1F9B7919}" type="slidenum">
              <a:rPr lang="it-IT" smtClean="0">
                <a:solidFill>
                  <a:srgbClr val="FF0000"/>
                </a:solidFill>
              </a:rPr>
              <a:pPr/>
              <a:t>4</a:t>
            </a:fld>
            <a:endParaRPr lang="it-IT" dirty="0"/>
          </a:p>
        </p:txBody>
      </p:sp>
      <p:sp>
        <p:nvSpPr>
          <p:cNvPr id="5" name="Segnaposto contenuto 4"/>
          <p:cNvSpPr>
            <a:spLocks noGrp="1"/>
          </p:cNvSpPr>
          <p:nvPr>
            <p:ph idx="1"/>
          </p:nvPr>
        </p:nvSpPr>
        <p:spPr/>
        <p:txBody>
          <a:bodyPr/>
          <a:lstStyle/>
          <a:p>
            <a:r>
              <a:rPr lang="it-IT" dirty="0" smtClean="0"/>
              <a:t>Tra i nomi che compaiono nei suoi </a:t>
            </a:r>
            <a:r>
              <a:rPr lang="it-IT" i="1" dirty="0" smtClean="0"/>
              <a:t>Sermoni</a:t>
            </a:r>
            <a:r>
              <a:rPr lang="it-IT" dirty="0" smtClean="0"/>
              <a:t>, </a:t>
            </a:r>
            <a:r>
              <a:rPr lang="it-IT" dirty="0" smtClean="0"/>
              <a:t>vi sono i Vittorini - </a:t>
            </a:r>
            <a:r>
              <a:rPr lang="it-IT" b="1" dirty="0" smtClean="0"/>
              <a:t>Riccardo </a:t>
            </a:r>
            <a:r>
              <a:rPr lang="it-IT" dirty="0" smtClean="0"/>
              <a:t>e </a:t>
            </a:r>
            <a:r>
              <a:rPr lang="it-IT" b="1" dirty="0" smtClean="0"/>
              <a:t>Ugo </a:t>
            </a:r>
            <a:r>
              <a:rPr lang="it-IT" dirty="0" smtClean="0"/>
              <a:t>– </a:t>
            </a:r>
            <a:r>
              <a:rPr lang="it-IT" b="1" dirty="0" smtClean="0"/>
              <a:t>Bernardo di Chiaravalle</a:t>
            </a:r>
            <a:r>
              <a:rPr lang="it-IT" dirty="0" smtClean="0"/>
              <a:t>, </a:t>
            </a:r>
            <a:r>
              <a:rPr lang="it-IT" b="1" dirty="0" smtClean="0"/>
              <a:t>Alberto Magno</a:t>
            </a:r>
            <a:r>
              <a:rPr lang="it-IT" dirty="0" smtClean="0"/>
              <a:t>, </a:t>
            </a:r>
            <a:r>
              <a:rPr lang="it-IT" b="1" dirty="0" smtClean="0"/>
              <a:t>Teodorico di </a:t>
            </a:r>
            <a:r>
              <a:rPr lang="it-IT" b="1" dirty="0" err="1" smtClean="0"/>
              <a:t>Freiberg</a:t>
            </a:r>
            <a:r>
              <a:rPr lang="it-IT" dirty="0" smtClean="0"/>
              <a:t>, che </a:t>
            </a:r>
            <a:r>
              <a:rPr lang="it-IT" dirty="0" err="1" smtClean="0"/>
              <a:t>Taulero</a:t>
            </a:r>
            <a:r>
              <a:rPr lang="it-IT" dirty="0" smtClean="0"/>
              <a:t> mette </a:t>
            </a:r>
            <a:r>
              <a:rPr lang="it-IT" dirty="0" smtClean="0"/>
              <a:t>quasi sullo stesso piano di san Tommaso. </a:t>
            </a:r>
            <a:endParaRPr lang="it-IT" dirty="0" smtClean="0"/>
          </a:p>
          <a:p>
            <a:r>
              <a:rPr lang="it-IT" dirty="0" smtClean="0"/>
              <a:t>Utilizza </a:t>
            </a:r>
            <a:r>
              <a:rPr lang="it-IT" dirty="0" smtClean="0"/>
              <a:t>nondimeno i </a:t>
            </a:r>
            <a:r>
              <a:rPr lang="it-IT" b="1" dirty="0" smtClean="0"/>
              <a:t>metodi della teologia </a:t>
            </a:r>
            <a:r>
              <a:rPr lang="it-IT" b="1" dirty="0" err="1" smtClean="0"/>
              <a:t>apofatica</a:t>
            </a:r>
            <a:r>
              <a:rPr lang="it-IT" dirty="0" smtClean="0"/>
              <a:t>: cita con ammirazione lo </a:t>
            </a:r>
            <a:r>
              <a:rPr lang="it-IT" dirty="0" err="1" smtClean="0"/>
              <a:t>Pseudo-Dionigi</a:t>
            </a:r>
            <a:r>
              <a:rPr lang="it-IT" dirty="0" smtClean="0"/>
              <a:t> e, per esprimere quanto Dio trascenda le nostre categorie umane, e prende da lui la formula paradossale del </a:t>
            </a:r>
            <a:r>
              <a:rPr lang="it-IT" dirty="0" err="1" smtClean="0"/>
              <a:t>Dio-nulla</a:t>
            </a:r>
            <a:r>
              <a:rPr lang="it-IT" dirty="0" smtClean="0"/>
              <a:t>.</a:t>
            </a:r>
          </a:p>
          <a:p>
            <a:r>
              <a:rPr lang="it-IT" dirty="0" smtClean="0"/>
              <a:t>Ma le </a:t>
            </a:r>
            <a:r>
              <a:rPr lang="it-IT" b="1" dirty="0" smtClean="0"/>
              <a:t>fonti </a:t>
            </a:r>
            <a:r>
              <a:rPr lang="it-IT" dirty="0" smtClean="0"/>
              <a:t>della </a:t>
            </a:r>
            <a:r>
              <a:rPr lang="it-IT" dirty="0" smtClean="0"/>
              <a:t>sua dottrina sono </a:t>
            </a:r>
            <a:r>
              <a:rPr lang="it-IT" b="1" dirty="0" smtClean="0"/>
              <a:t>soprattutto </a:t>
            </a:r>
            <a:r>
              <a:rPr lang="it-IT" b="1" dirty="0" smtClean="0"/>
              <a:t>neoplatoniche</a:t>
            </a:r>
          </a:p>
          <a:p>
            <a:pPr lvl="1"/>
            <a:r>
              <a:rPr lang="it-IT" b="1" dirty="0" err="1" smtClean="0"/>
              <a:t>Taulero</a:t>
            </a:r>
            <a:r>
              <a:rPr lang="it-IT" b="1" dirty="0" smtClean="0"/>
              <a:t> </a:t>
            </a:r>
            <a:r>
              <a:rPr lang="it-IT" b="1" dirty="0" smtClean="0"/>
              <a:t>non lesina la sua venerazione per Platone e talvolta lo propone come esempio. Cita </a:t>
            </a:r>
            <a:r>
              <a:rPr lang="it-IT" dirty="0" smtClean="0"/>
              <a:t>inoltre </a:t>
            </a:r>
            <a:r>
              <a:rPr lang="it-IT" b="1" dirty="0" smtClean="0"/>
              <a:t>con ammirazione </a:t>
            </a:r>
            <a:r>
              <a:rPr lang="it-IT" b="1" dirty="0" err="1" smtClean="0"/>
              <a:t>Proclo</a:t>
            </a:r>
            <a:r>
              <a:rPr lang="it-IT" b="1" dirty="0" smtClean="0"/>
              <a:t> e ne riassume lunghi brani</a:t>
            </a:r>
            <a:r>
              <a:rPr lang="it-IT" dirty="0" smtClean="0"/>
              <a:t>. </a:t>
            </a:r>
            <a:endParaRPr lang="it-IT" dirty="0" smtClean="0"/>
          </a:p>
          <a:p>
            <a:pPr lvl="1"/>
            <a:r>
              <a:rPr lang="it-IT" dirty="0" smtClean="0"/>
              <a:t>In </a:t>
            </a:r>
            <a:r>
              <a:rPr lang="it-IT" dirty="0" smtClean="0"/>
              <a:t>un celebre sermone </a:t>
            </a:r>
            <a:r>
              <a:rPr lang="it-IT" dirty="0" smtClean="0"/>
              <a:t>egli parlerà dei </a:t>
            </a:r>
            <a:r>
              <a:rPr lang="it-IT" dirty="0" smtClean="0"/>
              <a:t>«</a:t>
            </a:r>
            <a:r>
              <a:rPr lang="it-IT" i="1" dirty="0" smtClean="0"/>
              <a:t>grandi maestri Platone e </a:t>
            </a:r>
            <a:r>
              <a:rPr lang="it-IT" b="1" i="1" dirty="0" err="1" smtClean="0"/>
              <a:t>Proclo</a:t>
            </a:r>
            <a:r>
              <a:rPr lang="it-IT" dirty="0" smtClean="0"/>
              <a:t>» che hanno «</a:t>
            </a:r>
            <a:r>
              <a:rPr lang="it-IT" b="1" i="1" dirty="0" smtClean="0"/>
              <a:t>esposto al pubblico, con una chiarezza meravigliosa, la conoscenza che il pubblico non avrebbe potuto acquisire da se stesso</a:t>
            </a:r>
            <a:r>
              <a:rPr lang="it-IT" dirty="0" smtClean="0"/>
              <a:t>» .</a:t>
            </a:r>
          </a:p>
          <a:p>
            <a:pPr lvl="1"/>
            <a:r>
              <a:rPr lang="it-IT" dirty="0" smtClean="0"/>
              <a:t>Ha </a:t>
            </a:r>
            <a:r>
              <a:rPr lang="it-IT" dirty="0" smtClean="0"/>
              <a:t>conosciuto e utilizzato inoltre dei florilegi di testi filosofici, in particolare il </a:t>
            </a:r>
            <a:r>
              <a:rPr lang="it-IT" b="1" i="1" dirty="0" smtClean="0"/>
              <a:t>Libro dei ventiquattro filosofi</a:t>
            </a:r>
            <a:r>
              <a:rPr lang="it-IT" dirty="0" smtClean="0"/>
              <a:t>. </a:t>
            </a:r>
          </a:p>
          <a:p>
            <a:endParaRPr lang="it-IT"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Il rapporto con </a:t>
            </a:r>
            <a:r>
              <a:rPr lang="it-IT" dirty="0" err="1" smtClean="0"/>
              <a:t>Meister</a:t>
            </a:r>
            <a:r>
              <a:rPr lang="it-IT" dirty="0" smtClean="0"/>
              <a:t> </a:t>
            </a:r>
            <a:r>
              <a:rPr lang="it-IT" dirty="0" err="1" smtClean="0"/>
              <a:t>Eckhart</a:t>
            </a:r>
            <a:endParaRPr lang="it-IT" dirty="0"/>
          </a:p>
        </p:txBody>
      </p:sp>
      <p:sp>
        <p:nvSpPr>
          <p:cNvPr id="3" name="Segnaposto piè di pagina 2"/>
          <p:cNvSpPr>
            <a:spLocks noGrp="1"/>
          </p:cNvSpPr>
          <p:nvPr>
            <p:ph type="ftr" sz="quarter" idx="11"/>
          </p:nvPr>
        </p:nvSpPr>
        <p:spPr/>
        <p:txBody>
          <a:bodyPr/>
          <a:lstStyle/>
          <a:p>
            <a:r>
              <a:rPr lang="it-IT" smtClean="0"/>
              <a:t>Storia della Filosofia Medievale - A.A. 2010-2011 - Corso di Laurea Triennale</a:t>
            </a:r>
            <a:endParaRPr lang="it-IT"/>
          </a:p>
        </p:txBody>
      </p:sp>
      <p:sp>
        <p:nvSpPr>
          <p:cNvPr id="4" name="Segnaposto numero diapositiva 3"/>
          <p:cNvSpPr>
            <a:spLocks noGrp="1"/>
          </p:cNvSpPr>
          <p:nvPr>
            <p:ph type="sldNum" sz="quarter" idx="12"/>
          </p:nvPr>
        </p:nvSpPr>
        <p:spPr/>
        <p:txBody>
          <a:bodyPr/>
          <a:lstStyle/>
          <a:p>
            <a:r>
              <a:rPr lang="it-IT" smtClean="0"/>
              <a:t>Unità didattica </a:t>
            </a:r>
            <a:r>
              <a:rPr lang="it-IT" smtClean="0">
                <a:solidFill>
                  <a:srgbClr val="FF0000"/>
                </a:solidFill>
              </a:rPr>
              <a:t>M6</a:t>
            </a:r>
            <a:r>
              <a:rPr lang="it-IT" smtClean="0"/>
              <a:t>: </a:t>
            </a:r>
            <a:r>
              <a:rPr lang="it-IT" i="1" smtClean="0">
                <a:solidFill>
                  <a:srgbClr val="FF0000"/>
                </a:solidFill>
              </a:rPr>
              <a:t>Giovanni Taulero</a:t>
            </a:r>
            <a:r>
              <a:rPr lang="it-IT" smtClean="0"/>
              <a:t> -</a:t>
            </a:r>
            <a:r>
              <a:rPr lang="it-IT" i="1" smtClean="0"/>
              <a:t> </a:t>
            </a:r>
            <a:r>
              <a:rPr lang="it-IT" smtClean="0"/>
              <a:t>Scheda </a:t>
            </a:r>
            <a:fld id="{6CA60C78-0825-4B2B-B453-0FCE1F9B7919}" type="slidenum">
              <a:rPr lang="it-IT" smtClean="0">
                <a:solidFill>
                  <a:srgbClr val="FF0000"/>
                </a:solidFill>
              </a:rPr>
              <a:pPr/>
              <a:t>5</a:t>
            </a:fld>
            <a:endParaRPr lang="it-IT" dirty="0"/>
          </a:p>
        </p:txBody>
      </p:sp>
      <p:sp>
        <p:nvSpPr>
          <p:cNvPr id="5" name="Segnaposto contenuto 4"/>
          <p:cNvSpPr>
            <a:spLocks noGrp="1"/>
          </p:cNvSpPr>
          <p:nvPr>
            <p:ph idx="1"/>
          </p:nvPr>
        </p:nvSpPr>
        <p:spPr/>
        <p:txBody>
          <a:bodyPr/>
          <a:lstStyle/>
          <a:p>
            <a:r>
              <a:rPr lang="it-IT" b="1" dirty="0" err="1" smtClean="0"/>
              <a:t>Eckhart</a:t>
            </a:r>
            <a:r>
              <a:rPr lang="it-IT" b="1" dirty="0" smtClean="0"/>
              <a:t> è </a:t>
            </a:r>
            <a:r>
              <a:rPr lang="it-IT" dirty="0" smtClean="0"/>
              <a:t>per </a:t>
            </a:r>
            <a:r>
              <a:rPr lang="it-IT" dirty="0" err="1" smtClean="0"/>
              <a:t>Taulero</a:t>
            </a:r>
            <a:r>
              <a:rPr lang="it-IT" dirty="0" smtClean="0"/>
              <a:t> </a:t>
            </a:r>
            <a:r>
              <a:rPr lang="it-IT" dirty="0" smtClean="0"/>
              <a:t>«</a:t>
            </a:r>
            <a:r>
              <a:rPr lang="it-IT" b="1" dirty="0" smtClean="0"/>
              <a:t>il» </a:t>
            </a:r>
            <a:r>
              <a:rPr lang="it-IT" b="1" dirty="0" smtClean="0"/>
              <a:t>maestro</a:t>
            </a:r>
            <a:r>
              <a:rPr lang="it-IT" dirty="0" smtClean="0"/>
              <a:t>, e lo manifesta apertamente: a volte lo evoca senza citarlo, ma più spesso ancora lo nomina con rispetto, e in certe occasioni prende da lui una citazione. </a:t>
            </a:r>
          </a:p>
          <a:p>
            <a:r>
              <a:rPr lang="it-IT" dirty="0" smtClean="0"/>
              <a:t>Soprattutto, in modo discreto ma fermo, rivendica l’ortodossia del </a:t>
            </a:r>
            <a:r>
              <a:rPr lang="it-IT" dirty="0" err="1" smtClean="0"/>
              <a:t>Turingio</a:t>
            </a:r>
            <a:r>
              <a:rPr lang="it-IT" dirty="0" smtClean="0"/>
              <a:t>: dato che </a:t>
            </a:r>
            <a:r>
              <a:rPr lang="it-IT" b="1" dirty="0" smtClean="0"/>
              <a:t>ha coscienza dei malintesi il cui è caduto il pensiero di </a:t>
            </a:r>
            <a:r>
              <a:rPr lang="it-IT" b="1" dirty="0" err="1" smtClean="0"/>
              <a:t>Eckhart</a:t>
            </a:r>
            <a:r>
              <a:rPr lang="it-IT" dirty="0" smtClean="0"/>
              <a:t> e che gravano sulla sua memoria, </a:t>
            </a:r>
            <a:r>
              <a:rPr lang="it-IT" b="1" dirty="0" smtClean="0"/>
              <a:t>cerca di spiegare i punti delicati del pensiero del Maestro e di mostrare che sono perfettamente coerenti col dogma cristiano</a:t>
            </a:r>
            <a:r>
              <a:rPr lang="it-IT" dirty="0" smtClean="0"/>
              <a:t>.</a:t>
            </a:r>
          </a:p>
          <a:p>
            <a:r>
              <a:rPr lang="it-IT" dirty="0" smtClean="0"/>
              <a:t>Sebbene </a:t>
            </a:r>
            <a:r>
              <a:rPr lang="it-IT" dirty="0" err="1" smtClean="0"/>
              <a:t>Taulero</a:t>
            </a:r>
            <a:r>
              <a:rPr lang="it-IT" dirty="0" smtClean="0"/>
              <a:t> ne mitighi l’audacia speculativa, egli </a:t>
            </a:r>
            <a:r>
              <a:rPr lang="it-IT" b="1" dirty="0" smtClean="0"/>
              <a:t>utilizza </a:t>
            </a:r>
            <a:r>
              <a:rPr lang="it-IT" b="1" dirty="0" smtClean="0"/>
              <a:t>al massimo tutte le ricchezze </a:t>
            </a:r>
            <a:r>
              <a:rPr lang="it-IT" b="1" dirty="0" smtClean="0"/>
              <a:t>della speculazione di </a:t>
            </a:r>
            <a:r>
              <a:rPr lang="it-IT" b="1" dirty="0" err="1" smtClean="0"/>
              <a:t>Eckhart</a:t>
            </a:r>
            <a:r>
              <a:rPr lang="it-IT" b="1" dirty="0" smtClean="0"/>
              <a:t> sul </a:t>
            </a:r>
            <a:r>
              <a:rPr lang="it-IT" b="1" dirty="0" smtClean="0"/>
              <a:t>piano della vita </a:t>
            </a:r>
            <a:r>
              <a:rPr lang="it-IT" b="1" dirty="0" smtClean="0"/>
              <a:t>interiore</a:t>
            </a:r>
            <a:r>
              <a:rPr lang="it-IT" dirty="0" smtClean="0"/>
              <a:t>, vedendo nella dottrina del maestro il </a:t>
            </a:r>
            <a:r>
              <a:rPr lang="it-IT" b="1" dirty="0" smtClean="0"/>
              <a:t>fondamento per un'unione </a:t>
            </a:r>
            <a:r>
              <a:rPr lang="it-IT" b="1" dirty="0" smtClean="0"/>
              <a:t>profonda e intima del cristiano con la vita </a:t>
            </a:r>
            <a:r>
              <a:rPr lang="it-IT" b="1" dirty="0" smtClean="0"/>
              <a:t>divina</a:t>
            </a:r>
            <a:endParaRPr lang="it-IT" dirty="0" smtClean="0"/>
          </a:p>
          <a:p>
            <a:pPr lvl="1"/>
            <a:r>
              <a:rPr lang="it-IT" dirty="0" smtClean="0"/>
              <a:t>Ad esempio egli </a:t>
            </a:r>
            <a:r>
              <a:rPr lang="it-IT" dirty="0" smtClean="0"/>
              <a:t>recepisce </a:t>
            </a:r>
            <a:r>
              <a:rPr lang="it-IT" dirty="0" smtClean="0"/>
              <a:t>l'idea che la </a:t>
            </a:r>
            <a:r>
              <a:rPr lang="it-IT" b="1" dirty="0" smtClean="0"/>
              <a:t>generazione eterna del </a:t>
            </a:r>
            <a:r>
              <a:rPr lang="it-IT" dirty="0" smtClean="0"/>
              <a:t>Verbo </a:t>
            </a:r>
            <a:r>
              <a:rPr lang="it-IT" dirty="0" smtClean="0"/>
              <a:t>o, meglio, </a:t>
            </a:r>
            <a:r>
              <a:rPr lang="it-IT" b="1" dirty="0" smtClean="0"/>
              <a:t>del Cristo</a:t>
            </a:r>
            <a:r>
              <a:rPr lang="it-IT" dirty="0" smtClean="0"/>
              <a:t>, si </a:t>
            </a:r>
            <a:r>
              <a:rPr lang="it-IT" dirty="0" smtClean="0"/>
              <a:t>compia </a:t>
            </a:r>
            <a:r>
              <a:rPr lang="it-IT" b="1" dirty="0" smtClean="0"/>
              <a:t>nell'anima</a:t>
            </a:r>
          </a:p>
          <a:p>
            <a:pPr lvl="1"/>
            <a:r>
              <a:rPr lang="it-IT" dirty="0" err="1" smtClean="0"/>
              <a:t>Taulero</a:t>
            </a:r>
            <a:r>
              <a:rPr lang="it-IT" dirty="0" smtClean="0"/>
              <a:t> </a:t>
            </a:r>
            <a:r>
              <a:rPr lang="it-IT" dirty="0" smtClean="0"/>
              <a:t>si guarda </a:t>
            </a:r>
            <a:r>
              <a:rPr lang="it-IT" dirty="0" smtClean="0"/>
              <a:t>comunque dall'avventurarsi </a:t>
            </a:r>
            <a:r>
              <a:rPr lang="it-IT" dirty="0" smtClean="0"/>
              <a:t>su questo terreno pericoloso e </a:t>
            </a:r>
            <a:r>
              <a:rPr lang="it-IT" b="1" dirty="0" smtClean="0"/>
              <a:t>tratta il tema </a:t>
            </a:r>
            <a:r>
              <a:rPr lang="it-IT" b="1" dirty="0" smtClean="0"/>
              <a:t>della generazione del logos in </a:t>
            </a:r>
            <a:r>
              <a:rPr lang="it-IT" b="1" dirty="0" smtClean="0"/>
              <a:t>termini generali</a:t>
            </a:r>
            <a:r>
              <a:rPr lang="it-IT" dirty="0" smtClean="0"/>
              <a:t>, senza distinguere in modo perfettamente definito tra l'aspetto attivo e l'aspetto passivo di questa generazione </a:t>
            </a:r>
            <a:endParaRPr lang="it-IT"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Teologia</a:t>
            </a:r>
            <a:endParaRPr lang="it-IT" dirty="0"/>
          </a:p>
        </p:txBody>
      </p:sp>
      <p:sp>
        <p:nvSpPr>
          <p:cNvPr id="3" name="Segnaposto piè di pagina 2"/>
          <p:cNvSpPr>
            <a:spLocks noGrp="1"/>
          </p:cNvSpPr>
          <p:nvPr>
            <p:ph type="ftr" sz="quarter" idx="11"/>
          </p:nvPr>
        </p:nvSpPr>
        <p:spPr/>
        <p:txBody>
          <a:bodyPr/>
          <a:lstStyle/>
          <a:p>
            <a:r>
              <a:rPr lang="it-IT" smtClean="0"/>
              <a:t>Storia della Filosofia Medievale - A.A. 2010-2011 - Corso di Laurea Triennale</a:t>
            </a:r>
            <a:endParaRPr lang="it-IT"/>
          </a:p>
        </p:txBody>
      </p:sp>
      <p:sp>
        <p:nvSpPr>
          <p:cNvPr id="4" name="Segnaposto numero diapositiva 3"/>
          <p:cNvSpPr>
            <a:spLocks noGrp="1"/>
          </p:cNvSpPr>
          <p:nvPr>
            <p:ph type="sldNum" sz="quarter" idx="12"/>
          </p:nvPr>
        </p:nvSpPr>
        <p:spPr/>
        <p:txBody>
          <a:bodyPr/>
          <a:lstStyle/>
          <a:p>
            <a:r>
              <a:rPr lang="it-IT" smtClean="0"/>
              <a:t>Unità didattica </a:t>
            </a:r>
            <a:r>
              <a:rPr lang="it-IT" smtClean="0">
                <a:solidFill>
                  <a:srgbClr val="FF0000"/>
                </a:solidFill>
              </a:rPr>
              <a:t>M6</a:t>
            </a:r>
            <a:r>
              <a:rPr lang="it-IT" smtClean="0"/>
              <a:t>: </a:t>
            </a:r>
            <a:r>
              <a:rPr lang="it-IT" i="1" smtClean="0">
                <a:solidFill>
                  <a:srgbClr val="FF0000"/>
                </a:solidFill>
              </a:rPr>
              <a:t>Giovanni Taulero</a:t>
            </a:r>
            <a:r>
              <a:rPr lang="it-IT" smtClean="0"/>
              <a:t> -</a:t>
            </a:r>
            <a:r>
              <a:rPr lang="it-IT" i="1" smtClean="0"/>
              <a:t> </a:t>
            </a:r>
            <a:r>
              <a:rPr lang="it-IT" smtClean="0"/>
              <a:t>Scheda </a:t>
            </a:r>
            <a:fld id="{6CA60C78-0825-4B2B-B453-0FCE1F9B7919}" type="slidenum">
              <a:rPr lang="it-IT" smtClean="0">
                <a:solidFill>
                  <a:srgbClr val="FF0000"/>
                </a:solidFill>
              </a:rPr>
              <a:pPr/>
              <a:t>6</a:t>
            </a:fld>
            <a:endParaRPr lang="it-IT" dirty="0"/>
          </a:p>
        </p:txBody>
      </p:sp>
      <p:sp>
        <p:nvSpPr>
          <p:cNvPr id="5" name="Segnaposto contenuto 4"/>
          <p:cNvSpPr>
            <a:spLocks noGrp="1"/>
          </p:cNvSpPr>
          <p:nvPr>
            <p:ph idx="1"/>
          </p:nvPr>
        </p:nvSpPr>
        <p:spPr/>
        <p:txBody>
          <a:bodyPr/>
          <a:lstStyle/>
          <a:p>
            <a:r>
              <a:rPr lang="it-IT" dirty="0" err="1" smtClean="0"/>
              <a:t>Taulero</a:t>
            </a:r>
            <a:r>
              <a:rPr lang="it-IT" dirty="0" smtClean="0"/>
              <a:t> non </a:t>
            </a:r>
            <a:r>
              <a:rPr lang="it-IT" dirty="0" smtClean="0"/>
              <a:t>prende in </a:t>
            </a:r>
            <a:r>
              <a:rPr lang="it-IT" dirty="0" smtClean="0"/>
              <a:t>considerazione la </a:t>
            </a:r>
            <a:r>
              <a:rPr lang="it-IT" dirty="0" smtClean="0"/>
              <a:t>distinzione </a:t>
            </a:r>
            <a:r>
              <a:rPr lang="it-IT" dirty="0" err="1" smtClean="0"/>
              <a:t>eckhartiana</a:t>
            </a:r>
            <a:r>
              <a:rPr lang="it-IT" dirty="0" smtClean="0"/>
              <a:t> tra Dio e la divinità, </a:t>
            </a:r>
            <a:r>
              <a:rPr lang="it-IT" dirty="0" smtClean="0"/>
              <a:t>probabilmente per la sua pericolosità dottrinale e la sua conseguente paradossalità formale  </a:t>
            </a:r>
          </a:p>
          <a:p>
            <a:r>
              <a:rPr lang="it-IT" dirty="0" smtClean="0"/>
              <a:t>Inoltre </a:t>
            </a:r>
            <a:r>
              <a:rPr lang="it-IT" b="1" dirty="0" smtClean="0"/>
              <a:t>il tema dell'unità ha molto meno importanza in </a:t>
            </a:r>
            <a:r>
              <a:rPr lang="it-IT" b="1" dirty="0" err="1" smtClean="0"/>
              <a:t>Taulero</a:t>
            </a:r>
            <a:r>
              <a:rPr lang="it-IT" b="1" dirty="0" smtClean="0"/>
              <a:t> che in </a:t>
            </a:r>
            <a:r>
              <a:rPr lang="it-IT" b="1" dirty="0" err="1" smtClean="0"/>
              <a:t>Eckhart</a:t>
            </a:r>
            <a:r>
              <a:rPr lang="it-IT" b="1" dirty="0" smtClean="0"/>
              <a:t>, mentre i temi trinitari vi sono più </a:t>
            </a:r>
            <a:r>
              <a:rPr lang="it-IT" b="1" dirty="0" smtClean="0"/>
              <a:t>sviluppati:</a:t>
            </a:r>
            <a:endParaRPr lang="it-IT" dirty="0" smtClean="0"/>
          </a:p>
          <a:p>
            <a:pPr>
              <a:buNone/>
            </a:pPr>
            <a:r>
              <a:rPr lang="it-IT" i="1" dirty="0" smtClean="0"/>
              <a:t>	</a:t>
            </a:r>
          </a:p>
          <a:p>
            <a:pPr>
              <a:buNone/>
            </a:pPr>
            <a:r>
              <a:rPr lang="it-IT" i="1" dirty="0" smtClean="0"/>
              <a:t>	</a:t>
            </a:r>
            <a:r>
              <a:rPr lang="it-IT" i="1" dirty="0" smtClean="0"/>
              <a:t>È </a:t>
            </a:r>
            <a:r>
              <a:rPr lang="it-IT" i="1" dirty="0" smtClean="0"/>
              <a:t>impossibile a ogni intelligenza comprendere come l'alta ed essenziale unità è cosi semplice nell'essenza, un'unica Unità, e triplice nelle Persone; in cosa consiste la distinzione delle Persone; come il Padre genera il Figlio, il Figlio che procede e tuttavia resta nel Padre — nella conoscenza di se stesso il Padre ha detto il suo Verbo eterno —; e come dalla conoscenza che procede da lui emana un ineffabile amore che è lo Spirito santo, e queste meraviglie che emanano, rifluiscono in una ineffabile compiacenza di sé, nel godimento di sé e in essenziale unità.</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 tre uomini</a:t>
            </a:r>
            <a:endParaRPr lang="it-IT" dirty="0"/>
          </a:p>
        </p:txBody>
      </p:sp>
      <p:sp>
        <p:nvSpPr>
          <p:cNvPr id="3" name="Segnaposto piè di pagina 2"/>
          <p:cNvSpPr>
            <a:spLocks noGrp="1"/>
          </p:cNvSpPr>
          <p:nvPr>
            <p:ph type="ftr" sz="quarter" idx="11"/>
          </p:nvPr>
        </p:nvSpPr>
        <p:spPr/>
        <p:txBody>
          <a:bodyPr/>
          <a:lstStyle/>
          <a:p>
            <a:r>
              <a:rPr lang="it-IT" smtClean="0"/>
              <a:t>Storia della Filosofia Medievale - A.A. 2010-2011 - Corso di Laurea Triennale</a:t>
            </a:r>
            <a:endParaRPr lang="it-IT"/>
          </a:p>
        </p:txBody>
      </p:sp>
      <p:sp>
        <p:nvSpPr>
          <p:cNvPr id="4" name="Segnaposto numero diapositiva 3"/>
          <p:cNvSpPr>
            <a:spLocks noGrp="1"/>
          </p:cNvSpPr>
          <p:nvPr>
            <p:ph type="sldNum" sz="quarter" idx="12"/>
          </p:nvPr>
        </p:nvSpPr>
        <p:spPr/>
        <p:txBody>
          <a:bodyPr/>
          <a:lstStyle/>
          <a:p>
            <a:r>
              <a:rPr lang="it-IT" smtClean="0"/>
              <a:t>Unità didattica </a:t>
            </a:r>
            <a:r>
              <a:rPr lang="it-IT" smtClean="0">
                <a:solidFill>
                  <a:srgbClr val="FF0000"/>
                </a:solidFill>
              </a:rPr>
              <a:t>M6</a:t>
            </a:r>
            <a:r>
              <a:rPr lang="it-IT" smtClean="0"/>
              <a:t>: </a:t>
            </a:r>
            <a:r>
              <a:rPr lang="it-IT" i="1" smtClean="0">
                <a:solidFill>
                  <a:srgbClr val="FF0000"/>
                </a:solidFill>
              </a:rPr>
              <a:t>Giovanni Taulero</a:t>
            </a:r>
            <a:r>
              <a:rPr lang="it-IT" smtClean="0"/>
              <a:t> -</a:t>
            </a:r>
            <a:r>
              <a:rPr lang="it-IT" i="1" smtClean="0"/>
              <a:t> </a:t>
            </a:r>
            <a:r>
              <a:rPr lang="it-IT" smtClean="0"/>
              <a:t>Scheda </a:t>
            </a:r>
            <a:fld id="{6CA60C78-0825-4B2B-B453-0FCE1F9B7919}" type="slidenum">
              <a:rPr lang="it-IT" smtClean="0">
                <a:solidFill>
                  <a:srgbClr val="FF0000"/>
                </a:solidFill>
              </a:rPr>
              <a:pPr/>
              <a:t>7</a:t>
            </a:fld>
            <a:endParaRPr lang="it-IT" dirty="0"/>
          </a:p>
        </p:txBody>
      </p:sp>
      <p:sp>
        <p:nvSpPr>
          <p:cNvPr id="5" name="Segnaposto contenuto 4"/>
          <p:cNvSpPr>
            <a:spLocks noGrp="1"/>
          </p:cNvSpPr>
          <p:nvPr>
            <p:ph idx="1"/>
          </p:nvPr>
        </p:nvSpPr>
        <p:spPr/>
        <p:txBody>
          <a:bodyPr/>
          <a:lstStyle/>
          <a:p>
            <a:r>
              <a:rPr lang="it-IT" dirty="0" smtClean="0"/>
              <a:t>Sul versante dell’antropologia, </a:t>
            </a:r>
            <a:r>
              <a:rPr lang="it-IT" dirty="0" err="1" smtClean="0"/>
              <a:t>Taulero</a:t>
            </a:r>
            <a:r>
              <a:rPr lang="it-IT" dirty="0" smtClean="0"/>
              <a:t> applica talora uno </a:t>
            </a:r>
            <a:r>
              <a:rPr lang="it-IT" b="1" dirty="0" smtClean="0"/>
              <a:t>schema ternario</a:t>
            </a:r>
            <a:r>
              <a:rPr lang="it-IT" dirty="0" smtClean="0"/>
              <a:t> </a:t>
            </a:r>
            <a:r>
              <a:rPr lang="it-IT" dirty="0" smtClean="0"/>
              <a:t>e si esprime col </a:t>
            </a:r>
            <a:r>
              <a:rPr lang="it-IT" b="1" dirty="0" smtClean="0"/>
              <a:t>simbolismo dei tre uomini</a:t>
            </a:r>
            <a:r>
              <a:rPr lang="it-IT" dirty="0" smtClean="0"/>
              <a:t>, che corrispondono alla </a:t>
            </a:r>
            <a:r>
              <a:rPr lang="it-IT" b="1" dirty="0" smtClean="0"/>
              <a:t>vita sensibile</a:t>
            </a:r>
            <a:r>
              <a:rPr lang="it-IT" dirty="0" smtClean="0"/>
              <a:t>, alla </a:t>
            </a:r>
            <a:r>
              <a:rPr lang="it-IT" b="1" dirty="0" smtClean="0"/>
              <a:t>vita </a:t>
            </a:r>
            <a:r>
              <a:rPr lang="it-IT" b="1" dirty="0" smtClean="0"/>
              <a:t>razionale </a:t>
            </a:r>
            <a:r>
              <a:rPr lang="it-IT" dirty="0" smtClean="0"/>
              <a:t>e </a:t>
            </a:r>
            <a:r>
              <a:rPr lang="it-IT" dirty="0" smtClean="0"/>
              <a:t>infine alla </a:t>
            </a:r>
            <a:r>
              <a:rPr lang="it-IT" b="1" dirty="0" smtClean="0"/>
              <a:t>vita spirituale</a:t>
            </a:r>
            <a:r>
              <a:rPr lang="it-IT" dirty="0" smtClean="0"/>
              <a:t>, nel senso di unione con Dio. </a:t>
            </a:r>
            <a:endParaRPr lang="it-IT" dirty="0" smtClean="0"/>
          </a:p>
          <a:p>
            <a:pPr lvl="1"/>
            <a:r>
              <a:rPr lang="it-IT" dirty="0" smtClean="0"/>
              <a:t>La divisione tripartita dell'uomo </a:t>
            </a:r>
            <a:r>
              <a:rPr lang="it-IT" dirty="0" smtClean="0"/>
              <a:t>rivela precise </a:t>
            </a:r>
            <a:r>
              <a:rPr lang="it-IT" dirty="0" smtClean="0"/>
              <a:t>ascendenze </a:t>
            </a:r>
            <a:r>
              <a:rPr lang="it-IT" dirty="0" smtClean="0"/>
              <a:t>platoniche, da </a:t>
            </a:r>
            <a:r>
              <a:rPr lang="it-IT" dirty="0" err="1" smtClean="0"/>
              <a:t>Origene</a:t>
            </a:r>
            <a:r>
              <a:rPr lang="it-IT" dirty="0" smtClean="0"/>
              <a:t> fino ad </a:t>
            </a:r>
            <a:r>
              <a:rPr lang="it-IT" dirty="0" err="1" smtClean="0"/>
              <a:t>Eckhart</a:t>
            </a:r>
            <a:endParaRPr lang="it-IT" dirty="0" smtClean="0"/>
          </a:p>
          <a:p>
            <a:pPr>
              <a:buNone/>
            </a:pPr>
            <a:r>
              <a:rPr lang="it-IT" i="1" dirty="0" smtClean="0"/>
              <a:t>	</a:t>
            </a:r>
          </a:p>
          <a:p>
            <a:pPr>
              <a:buNone/>
            </a:pPr>
            <a:r>
              <a:rPr lang="it-IT" i="1" dirty="0" smtClean="0"/>
              <a:t>	</a:t>
            </a:r>
            <a:r>
              <a:rPr lang="it-IT" i="1" dirty="0" smtClean="0"/>
              <a:t>L'uomo </a:t>
            </a:r>
            <a:r>
              <a:rPr lang="it-IT" i="1" dirty="0" smtClean="0"/>
              <a:t>infatti è come se fosse tre uomini, pur essendo un solo uomo. </a:t>
            </a:r>
            <a:endParaRPr lang="it-IT" i="1" dirty="0" smtClean="0"/>
          </a:p>
          <a:p>
            <a:pPr>
              <a:buNone/>
            </a:pPr>
            <a:r>
              <a:rPr lang="it-IT" i="1" dirty="0" smtClean="0"/>
              <a:t>	</a:t>
            </a:r>
            <a:r>
              <a:rPr lang="it-IT" i="1" dirty="0" smtClean="0"/>
              <a:t>Il </a:t>
            </a:r>
            <a:r>
              <a:rPr lang="it-IT" i="1" dirty="0" smtClean="0"/>
              <a:t>primo è l'uomo esteriore, animale, sensibile; </a:t>
            </a:r>
            <a:endParaRPr lang="it-IT" i="1" dirty="0" smtClean="0"/>
          </a:p>
          <a:p>
            <a:pPr>
              <a:buNone/>
            </a:pPr>
            <a:r>
              <a:rPr lang="it-IT" i="1" dirty="0" smtClean="0"/>
              <a:t>	</a:t>
            </a:r>
            <a:r>
              <a:rPr lang="it-IT" i="1" dirty="0" smtClean="0"/>
              <a:t>il </a:t>
            </a:r>
            <a:r>
              <a:rPr lang="it-IT" i="1" dirty="0" smtClean="0"/>
              <a:t>secondo è l'uomo razionale, con le sue facoltà intellettuali; </a:t>
            </a:r>
            <a:endParaRPr lang="it-IT" i="1" dirty="0" smtClean="0"/>
          </a:p>
          <a:p>
            <a:pPr>
              <a:buNone/>
            </a:pPr>
            <a:r>
              <a:rPr lang="it-IT" i="1" dirty="0" smtClean="0"/>
              <a:t>	</a:t>
            </a:r>
            <a:r>
              <a:rPr lang="it-IT" i="1" dirty="0" smtClean="0"/>
              <a:t>il </a:t>
            </a:r>
            <a:r>
              <a:rPr lang="it-IT" i="1" dirty="0" smtClean="0"/>
              <a:t>terzo corrisponde a questo fondo dell'anima che si ripiega su se stessa, alla parte più elevata dell'anima, l'istinto profondo </a:t>
            </a:r>
            <a:r>
              <a:rPr lang="it-IT" dirty="0" smtClean="0"/>
              <a:t>(</a:t>
            </a:r>
            <a:r>
              <a:rPr lang="it-IT" i="1" dirty="0" err="1" smtClean="0"/>
              <a:t>gemuete</a:t>
            </a:r>
            <a:r>
              <a:rPr lang="it-IT" dirty="0" smtClean="0"/>
              <a:t>)</a:t>
            </a:r>
            <a:r>
              <a:rPr lang="it-IT" i="1" dirty="0" smtClean="0"/>
              <a:t> dell'anima. </a:t>
            </a:r>
            <a:endParaRPr lang="it-IT" i="1" dirty="0" smtClean="0"/>
          </a:p>
          <a:p>
            <a:pPr>
              <a:buNone/>
            </a:pPr>
            <a:r>
              <a:rPr lang="it-IT" i="1" dirty="0" smtClean="0"/>
              <a:t>	</a:t>
            </a:r>
            <a:r>
              <a:rPr lang="it-IT" i="1" dirty="0" smtClean="0"/>
              <a:t>Tutti </a:t>
            </a:r>
            <a:r>
              <a:rPr lang="it-IT" i="1" dirty="0" smtClean="0"/>
              <a:t>insieme non fanno che un solo </a:t>
            </a:r>
            <a:r>
              <a:rPr lang="it-IT" i="1" dirty="0" smtClean="0"/>
              <a:t>uomo</a:t>
            </a:r>
          </a:p>
          <a:p>
            <a:pPr>
              <a:buNone/>
            </a:pPr>
            <a:r>
              <a:rPr lang="it-IT" b="1" dirty="0" smtClean="0"/>
              <a:t>	</a:t>
            </a:r>
            <a:endParaRPr lang="it-IT" i="1" dirty="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i="1" dirty="0" err="1" smtClean="0"/>
              <a:t>Gemuete</a:t>
            </a:r>
            <a:r>
              <a:rPr lang="it-IT" i="1" dirty="0" smtClean="0"/>
              <a:t> </a:t>
            </a:r>
            <a:r>
              <a:rPr lang="it-IT" dirty="0" smtClean="0"/>
              <a:t>(I)</a:t>
            </a:r>
            <a:endParaRPr lang="it-IT" i="1" dirty="0"/>
          </a:p>
        </p:txBody>
      </p:sp>
      <p:sp>
        <p:nvSpPr>
          <p:cNvPr id="3" name="Segnaposto piè di pagina 2"/>
          <p:cNvSpPr>
            <a:spLocks noGrp="1"/>
          </p:cNvSpPr>
          <p:nvPr>
            <p:ph type="ftr" sz="quarter" idx="11"/>
          </p:nvPr>
        </p:nvSpPr>
        <p:spPr/>
        <p:txBody>
          <a:bodyPr/>
          <a:lstStyle/>
          <a:p>
            <a:r>
              <a:rPr lang="it-IT" smtClean="0"/>
              <a:t>Storia della Filosofia Medievale - A.A. 2010-2011 - Corso di Laurea Triennale</a:t>
            </a:r>
            <a:endParaRPr lang="it-IT"/>
          </a:p>
        </p:txBody>
      </p:sp>
      <p:sp>
        <p:nvSpPr>
          <p:cNvPr id="4" name="Segnaposto numero diapositiva 3"/>
          <p:cNvSpPr>
            <a:spLocks noGrp="1"/>
          </p:cNvSpPr>
          <p:nvPr>
            <p:ph type="sldNum" sz="quarter" idx="12"/>
          </p:nvPr>
        </p:nvSpPr>
        <p:spPr/>
        <p:txBody>
          <a:bodyPr/>
          <a:lstStyle/>
          <a:p>
            <a:r>
              <a:rPr lang="it-IT" smtClean="0"/>
              <a:t>Unità didattica </a:t>
            </a:r>
            <a:r>
              <a:rPr lang="it-IT" smtClean="0">
                <a:solidFill>
                  <a:srgbClr val="FF0000"/>
                </a:solidFill>
              </a:rPr>
              <a:t>M6</a:t>
            </a:r>
            <a:r>
              <a:rPr lang="it-IT" smtClean="0"/>
              <a:t>: </a:t>
            </a:r>
            <a:r>
              <a:rPr lang="it-IT" i="1" smtClean="0">
                <a:solidFill>
                  <a:srgbClr val="FF0000"/>
                </a:solidFill>
              </a:rPr>
              <a:t>Giovanni Taulero</a:t>
            </a:r>
            <a:r>
              <a:rPr lang="it-IT" smtClean="0"/>
              <a:t> -</a:t>
            </a:r>
            <a:r>
              <a:rPr lang="it-IT" i="1" smtClean="0"/>
              <a:t> </a:t>
            </a:r>
            <a:r>
              <a:rPr lang="it-IT" smtClean="0"/>
              <a:t>Scheda </a:t>
            </a:r>
            <a:fld id="{6CA60C78-0825-4B2B-B453-0FCE1F9B7919}" type="slidenum">
              <a:rPr lang="it-IT" smtClean="0">
                <a:solidFill>
                  <a:srgbClr val="FF0000"/>
                </a:solidFill>
              </a:rPr>
              <a:pPr/>
              <a:t>8</a:t>
            </a:fld>
            <a:endParaRPr lang="it-IT" dirty="0"/>
          </a:p>
        </p:txBody>
      </p:sp>
      <p:sp>
        <p:nvSpPr>
          <p:cNvPr id="5" name="Segnaposto contenuto 4"/>
          <p:cNvSpPr>
            <a:spLocks noGrp="1"/>
          </p:cNvSpPr>
          <p:nvPr>
            <p:ph idx="1"/>
          </p:nvPr>
        </p:nvSpPr>
        <p:spPr/>
        <p:txBody>
          <a:bodyPr/>
          <a:lstStyle/>
          <a:p>
            <a:r>
              <a:rPr lang="it-IT" dirty="0" smtClean="0"/>
              <a:t>O altrove, in modo un po' meno preciso:</a:t>
            </a:r>
          </a:p>
          <a:p>
            <a:r>
              <a:rPr lang="it-IT" i="1" dirty="0" smtClean="0"/>
              <a:t>L'uomo è proprio come se fosse tre uomini: un uomo animale, in quanto vive secondo i sensi; un uomo razionale e infine </a:t>
            </a:r>
            <a:r>
              <a:rPr lang="it-IT" b="1" i="1" dirty="0" smtClean="0"/>
              <a:t>un uomo superiore, deiforme, fatto a immagine di Dio</a:t>
            </a:r>
            <a:r>
              <a:rPr lang="it-IT" i="1" dirty="0" smtClean="0"/>
              <a:t>.</a:t>
            </a:r>
          </a:p>
          <a:p>
            <a:endParaRPr lang="it-IT" dirty="0" smtClean="0"/>
          </a:p>
          <a:p>
            <a:pPr algn="ctr">
              <a:buNone/>
            </a:pPr>
            <a:r>
              <a:rPr lang="it-IT" b="1" dirty="0" smtClean="0"/>
              <a:t>	Il </a:t>
            </a:r>
            <a:r>
              <a:rPr lang="it-IT" b="1" dirty="0" smtClean="0"/>
              <a:t>terzo livello, che corrisponde all'attività di quello che </a:t>
            </a:r>
            <a:r>
              <a:rPr lang="it-IT" b="1" dirty="0" err="1" smtClean="0"/>
              <a:t>Taulero</a:t>
            </a:r>
            <a:r>
              <a:rPr lang="it-IT" b="1" dirty="0" smtClean="0"/>
              <a:t> chiama </a:t>
            </a:r>
            <a:r>
              <a:rPr lang="it-IT" b="1" i="1" dirty="0" err="1" smtClean="0"/>
              <a:t>gemuete</a:t>
            </a:r>
            <a:r>
              <a:rPr lang="it-IT" dirty="0" smtClean="0"/>
              <a:t>. </a:t>
            </a:r>
          </a:p>
          <a:p>
            <a:pPr lvl="1"/>
            <a:endParaRPr lang="it-IT" dirty="0" smtClean="0"/>
          </a:p>
          <a:p>
            <a:r>
              <a:rPr lang="it-IT" dirty="0" smtClean="0"/>
              <a:t>Questa </a:t>
            </a:r>
            <a:r>
              <a:rPr lang="it-IT" dirty="0" smtClean="0"/>
              <a:t>parola ha per lui un significato particolare ed è difficile da tradurre: si può renderla con «</a:t>
            </a:r>
            <a:r>
              <a:rPr lang="it-IT" b="1" dirty="0" smtClean="0"/>
              <a:t>istinto profondo</a:t>
            </a:r>
            <a:r>
              <a:rPr lang="it-IT" dirty="0" smtClean="0"/>
              <a:t>». </a:t>
            </a:r>
          </a:p>
          <a:p>
            <a:r>
              <a:rPr lang="it-IT" b="1" dirty="0" smtClean="0"/>
              <a:t>Il </a:t>
            </a:r>
            <a:r>
              <a:rPr lang="it-IT" b="1" i="1" dirty="0" err="1" smtClean="0"/>
              <a:t>gemuete</a:t>
            </a:r>
            <a:r>
              <a:rPr lang="it-IT" b="1" i="1" dirty="0" smtClean="0"/>
              <a:t> </a:t>
            </a:r>
            <a:r>
              <a:rPr lang="it-IT" b="1" dirty="0" smtClean="0"/>
              <a:t>non si confonde col fondo dell'anima, il </a:t>
            </a:r>
            <a:r>
              <a:rPr lang="it-IT" b="1" i="1" dirty="0" err="1" smtClean="0"/>
              <a:t>grunt</a:t>
            </a:r>
            <a:r>
              <a:rPr lang="it-IT" dirty="0" smtClean="0"/>
              <a:t> </a:t>
            </a:r>
            <a:r>
              <a:rPr lang="it-IT" b="1" dirty="0" smtClean="0"/>
              <a:t>di </a:t>
            </a:r>
            <a:r>
              <a:rPr lang="it-IT" b="1" dirty="0" err="1" smtClean="0"/>
              <a:t>Eckhart</a:t>
            </a:r>
            <a:endParaRPr lang="it-IT" b="1" dirty="0" smtClean="0"/>
          </a:p>
          <a:p>
            <a:pPr lvl="1"/>
            <a:r>
              <a:rPr lang="it-IT" dirty="0" smtClean="0"/>
              <a:t>È piuttosto </a:t>
            </a:r>
            <a:r>
              <a:rPr lang="it-IT" b="1" dirty="0" smtClean="0"/>
              <a:t>da avvicinare </a:t>
            </a:r>
            <a:r>
              <a:rPr lang="it-IT" dirty="0" smtClean="0"/>
              <a:t>a quelle «</a:t>
            </a:r>
            <a:r>
              <a:rPr lang="it-IT" b="1" dirty="0" smtClean="0"/>
              <a:t>alte potenze dell'anima</a:t>
            </a:r>
            <a:r>
              <a:rPr lang="it-IT" dirty="0" smtClean="0"/>
              <a:t>» di cui parlava </a:t>
            </a:r>
            <a:r>
              <a:rPr lang="it-IT" dirty="0" err="1" smtClean="0"/>
              <a:t>Eckhart</a:t>
            </a:r>
            <a:r>
              <a:rPr lang="it-IT" dirty="0" smtClean="0"/>
              <a:t>, identificandole più o meno con la sua parte centrale. </a:t>
            </a:r>
          </a:p>
          <a:p>
            <a:pPr>
              <a:buNone/>
            </a:pPr>
            <a:r>
              <a:rPr lang="it-IT" dirty="0" smtClean="0"/>
              <a:t>	</a:t>
            </a:r>
            <a:r>
              <a:rPr lang="it-IT" dirty="0" smtClean="0">
                <a:sym typeface="Wingdings" pitchFamily="2" charset="2"/>
              </a:rPr>
              <a:t> </a:t>
            </a:r>
            <a:r>
              <a:rPr lang="it-IT" dirty="0" smtClean="0"/>
              <a:t>Il </a:t>
            </a:r>
            <a:r>
              <a:rPr lang="it-IT" b="1" i="1" dirty="0" err="1" smtClean="0"/>
              <a:t>gemuete</a:t>
            </a:r>
            <a:r>
              <a:rPr lang="it-IT" b="1" i="1" dirty="0" smtClean="0"/>
              <a:t> </a:t>
            </a:r>
            <a:r>
              <a:rPr lang="it-IT" b="1" dirty="0" smtClean="0"/>
              <a:t>è</a:t>
            </a:r>
            <a:r>
              <a:rPr lang="it-IT" dirty="0" smtClean="0"/>
              <a:t> quindi una </a:t>
            </a:r>
            <a:r>
              <a:rPr lang="it-IT" b="1" dirty="0" smtClean="0"/>
              <a:t>facoltà dell'anima</a:t>
            </a:r>
            <a:r>
              <a:rPr lang="it-IT" dirty="0" smtClean="0"/>
              <a:t>, </a:t>
            </a:r>
            <a:r>
              <a:rPr lang="it-IT" dirty="0" smtClean="0"/>
              <a:t>anche se costituisce la </a:t>
            </a:r>
            <a:r>
              <a:rPr lang="it-IT" b="1" dirty="0" smtClean="0"/>
              <a:t>facoltà privilegiata ed egemonica</a:t>
            </a:r>
            <a:r>
              <a:rPr lang="it-IT" dirty="0" smtClean="0"/>
              <a:t>, </a:t>
            </a:r>
            <a:r>
              <a:rPr lang="it-IT" dirty="0" smtClean="0"/>
              <a:t>che si situa al di sopra delle altre. </a:t>
            </a:r>
            <a:endParaRPr lang="it-IT" dirty="0" smtClean="0"/>
          </a:p>
        </p:txBody>
      </p:sp>
    </p:spTree>
  </p:cSld>
  <p:clrMapOvr>
    <a:masterClrMapping/>
  </p:clrMapOvr>
</p:sld>
</file>

<file path=ppt/theme/theme1.xml><?xml version="1.0" encoding="utf-8"?>
<a:theme xmlns:a="http://schemas.openxmlformats.org/drawingml/2006/main" name="(Modello)">
  <a:themeElements>
    <a:clrScheme name="Bibliografia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ibliografia">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38100" cap="flat" cmpd="dbl" algn="ctr">
          <a:solidFill>
            <a:schemeClr val="tx1"/>
          </a:solid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it-IT" sz="2200" b="1" i="0" u="none" strike="noStrike" cap="none" normalizeH="0" baseline="0" smtClean="0">
            <a:ln>
              <a:noFill/>
            </a:ln>
            <a:solidFill>
              <a:srgbClr val="FF0000"/>
            </a:solidFill>
            <a:effectLst/>
            <a:latin typeface="Arial" charset="0"/>
          </a:defRPr>
        </a:defPPr>
      </a:lstStyle>
    </a:spDef>
    <a:lnDef>
      <a:spPr bwMode="auto">
        <a:xfrm>
          <a:off x="0" y="0"/>
          <a:ext cx="1" cy="1"/>
        </a:xfrm>
        <a:custGeom>
          <a:avLst/>
          <a:gdLst/>
          <a:ahLst/>
          <a:cxnLst/>
          <a:rect l="0" t="0" r="0" b="0"/>
          <a:pathLst/>
        </a:custGeom>
        <a:noFill/>
        <a:ln w="38100" cap="flat" cmpd="dbl" algn="ctr">
          <a:solidFill>
            <a:schemeClr val="tx1"/>
          </a:solid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it-IT" sz="2200" b="1" i="0" u="none" strike="noStrike" cap="none" normalizeH="0" baseline="0" smtClean="0">
            <a:ln>
              <a:noFill/>
            </a:ln>
            <a:solidFill>
              <a:srgbClr val="FF0000"/>
            </a:solidFill>
            <a:effectLst/>
            <a:latin typeface="Arial" charset="0"/>
          </a:defRPr>
        </a:defPPr>
      </a:lstStyle>
    </a:lnDef>
  </a:objectDefaults>
  <a:extraClrSchemeLst>
    <a:extraClrScheme>
      <a:clrScheme name="Bibliografia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ibliografia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ibliografia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ibliografia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ibliografia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ibliografia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ibliografia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ibliografia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ibliografia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ibliografia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ibliografia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ibliografia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i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i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(Modello)</Template>
  <TotalTime>620</TotalTime>
  <Words>4095</Words>
  <Application>Microsoft Office PowerPoint</Application>
  <PresentationFormat>Presentazione su schermo (4:3)</PresentationFormat>
  <Paragraphs>264</Paragraphs>
  <Slides>33</Slides>
  <Notes>6</Notes>
  <HiddenSlides>0</HiddenSlides>
  <MMClips>0</MMClips>
  <ScaleCrop>false</ScaleCrop>
  <HeadingPairs>
    <vt:vector size="4" baseType="variant">
      <vt:variant>
        <vt:lpstr>Tema</vt:lpstr>
      </vt:variant>
      <vt:variant>
        <vt:i4>1</vt:i4>
      </vt:variant>
      <vt:variant>
        <vt:lpstr>Titoli diapositive</vt:lpstr>
      </vt:variant>
      <vt:variant>
        <vt:i4>33</vt:i4>
      </vt:variant>
    </vt:vector>
  </HeadingPairs>
  <TitlesOfParts>
    <vt:vector size="34" baseType="lpstr">
      <vt:lpstr>(Modello)</vt:lpstr>
      <vt:lpstr>Unità didattica M6   Giovanni Taulero Trasmissione, diffusione, volgarizzazione di Eckhart</vt:lpstr>
      <vt:lpstr>Vita (I)</vt:lpstr>
      <vt:lpstr>Vita (II)</vt:lpstr>
      <vt:lpstr>I Sermoni</vt:lpstr>
      <vt:lpstr>Le fonti</vt:lpstr>
      <vt:lpstr>Il rapporto con Meister Eckhart</vt:lpstr>
      <vt:lpstr>Teologia</vt:lpstr>
      <vt:lpstr>I tre uomini</vt:lpstr>
      <vt:lpstr>Gemuete (I)</vt:lpstr>
      <vt:lpstr>Gemuete (II)</vt:lpstr>
      <vt:lpstr>Dinamicità e fecondità del gemuete</vt:lpstr>
      <vt:lpstr>«Elasticità» del gemuete</vt:lpstr>
      <vt:lpstr>Fondo dell’anima e nascita del Verbo</vt:lpstr>
      <vt:lpstr>Gemuete e fondo dell’anima (I)</vt:lpstr>
      <vt:lpstr>Gemuete e fondo dell’anima (II)</vt:lpstr>
      <vt:lpstr>Attenuazione della radicalità antropologica eckhartiana</vt:lpstr>
      <vt:lpstr>Grunt e Gemuete</vt:lpstr>
      <vt:lpstr>La Trinità nell’anima</vt:lpstr>
      <vt:lpstr>Il cammino spirituale</vt:lpstr>
      <vt:lpstr>I tre uomini come tappe del cammino spirituale</vt:lpstr>
      <vt:lpstr>Il distacco</vt:lpstr>
      <vt:lpstr>Distacco come purificazione</vt:lpstr>
      <vt:lpstr>Purificazione assoluta</vt:lpstr>
      <vt:lpstr>Passività ed attività</vt:lpstr>
      <vt:lpstr>La «seconda conversione»</vt:lpstr>
      <vt:lpstr>einkehr : il movimento di introversione</vt:lpstr>
      <vt:lpstr>L’unità con Dio</vt:lpstr>
      <vt:lpstr>Ineffabilità dell’unità con Dio</vt:lpstr>
      <vt:lpstr>Le metafore dell’Unità con Dio</vt:lpstr>
      <vt:lpstr>Compenetrazione teandrica</vt:lpstr>
      <vt:lpstr>Ortodossia ed eterodossia</vt:lpstr>
      <vt:lpstr>Il ruolo della grazia</vt:lpstr>
      <vt:lpstr>Il ruolo di Taulero nella Teologia Renana e la sua eredità</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Giovanni Taulero</dc:title>
  <dc:creator>diakosmetikos</dc:creator>
  <cp:lastModifiedBy>diakosmetikos</cp:lastModifiedBy>
  <cp:revision>104</cp:revision>
  <dcterms:created xsi:type="dcterms:W3CDTF">2011-03-22T10:08:28Z</dcterms:created>
  <dcterms:modified xsi:type="dcterms:W3CDTF">2011-03-23T15:58:05Z</dcterms:modified>
</cp:coreProperties>
</file>