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Lst>
  <p:notesMasterIdLst>
    <p:notesMasterId r:id="rId64"/>
  </p:notesMasterIdLst>
  <p:handoutMasterIdLst>
    <p:handoutMasterId r:id="rId6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Lst>
  <p:sldSz cx="9144000" cy="6858000" type="screen4x3"/>
  <p:notesSz cx="6858000" cy="9144000"/>
  <p:defaultTextStyle>
    <a:defPPr>
      <a:defRPr lang="it-IT"/>
    </a:defPPr>
    <a:lvl1pPr algn="ctr" rtl="0" fontAlgn="base">
      <a:spcBef>
        <a:spcPct val="0"/>
      </a:spcBef>
      <a:spcAft>
        <a:spcPct val="0"/>
      </a:spcAft>
      <a:defRPr sz="2200" b="1" kern="1200">
        <a:solidFill>
          <a:srgbClr val="FF0000"/>
        </a:solidFill>
        <a:latin typeface="Arial" charset="0"/>
        <a:ea typeface="+mn-ea"/>
        <a:cs typeface="+mn-cs"/>
      </a:defRPr>
    </a:lvl1pPr>
    <a:lvl2pPr marL="457200" algn="ctr" rtl="0" fontAlgn="base">
      <a:spcBef>
        <a:spcPct val="0"/>
      </a:spcBef>
      <a:spcAft>
        <a:spcPct val="0"/>
      </a:spcAft>
      <a:defRPr sz="2200" b="1" kern="1200">
        <a:solidFill>
          <a:srgbClr val="FF0000"/>
        </a:solidFill>
        <a:latin typeface="Arial" charset="0"/>
        <a:ea typeface="+mn-ea"/>
        <a:cs typeface="+mn-cs"/>
      </a:defRPr>
    </a:lvl2pPr>
    <a:lvl3pPr marL="914400" algn="ctr" rtl="0" fontAlgn="base">
      <a:spcBef>
        <a:spcPct val="0"/>
      </a:spcBef>
      <a:spcAft>
        <a:spcPct val="0"/>
      </a:spcAft>
      <a:defRPr sz="2200" b="1" kern="1200">
        <a:solidFill>
          <a:srgbClr val="FF0000"/>
        </a:solidFill>
        <a:latin typeface="Arial" charset="0"/>
        <a:ea typeface="+mn-ea"/>
        <a:cs typeface="+mn-cs"/>
      </a:defRPr>
    </a:lvl3pPr>
    <a:lvl4pPr marL="1371600" algn="ctr" rtl="0" fontAlgn="base">
      <a:spcBef>
        <a:spcPct val="0"/>
      </a:spcBef>
      <a:spcAft>
        <a:spcPct val="0"/>
      </a:spcAft>
      <a:defRPr sz="2200" b="1" kern="1200">
        <a:solidFill>
          <a:srgbClr val="FF0000"/>
        </a:solidFill>
        <a:latin typeface="Arial" charset="0"/>
        <a:ea typeface="+mn-ea"/>
        <a:cs typeface="+mn-cs"/>
      </a:defRPr>
    </a:lvl4pPr>
    <a:lvl5pPr marL="1828800" algn="ctr" rtl="0" fontAlgn="base">
      <a:spcBef>
        <a:spcPct val="0"/>
      </a:spcBef>
      <a:spcAft>
        <a:spcPct val="0"/>
      </a:spcAft>
      <a:defRPr sz="2200" b="1" kern="1200">
        <a:solidFill>
          <a:srgbClr val="FF0000"/>
        </a:solidFill>
        <a:latin typeface="Arial" charset="0"/>
        <a:ea typeface="+mn-ea"/>
        <a:cs typeface="+mn-cs"/>
      </a:defRPr>
    </a:lvl5pPr>
    <a:lvl6pPr marL="2286000" algn="l" defTabSz="914400" rtl="0" eaLnBrk="1" latinLnBrk="0" hangingPunct="1">
      <a:defRPr sz="2200" b="1" kern="1200">
        <a:solidFill>
          <a:srgbClr val="FF0000"/>
        </a:solidFill>
        <a:latin typeface="Arial" charset="0"/>
        <a:ea typeface="+mn-ea"/>
        <a:cs typeface="+mn-cs"/>
      </a:defRPr>
    </a:lvl6pPr>
    <a:lvl7pPr marL="2743200" algn="l" defTabSz="914400" rtl="0" eaLnBrk="1" latinLnBrk="0" hangingPunct="1">
      <a:defRPr sz="2200" b="1" kern="1200">
        <a:solidFill>
          <a:srgbClr val="FF0000"/>
        </a:solidFill>
        <a:latin typeface="Arial" charset="0"/>
        <a:ea typeface="+mn-ea"/>
        <a:cs typeface="+mn-cs"/>
      </a:defRPr>
    </a:lvl7pPr>
    <a:lvl8pPr marL="3200400" algn="l" defTabSz="914400" rtl="0" eaLnBrk="1" latinLnBrk="0" hangingPunct="1">
      <a:defRPr sz="2200" b="1" kern="1200">
        <a:solidFill>
          <a:srgbClr val="FF0000"/>
        </a:solidFill>
        <a:latin typeface="Arial" charset="0"/>
        <a:ea typeface="+mn-ea"/>
        <a:cs typeface="+mn-cs"/>
      </a:defRPr>
    </a:lvl8pPr>
    <a:lvl9pPr marL="3657600" algn="l" defTabSz="914400" rtl="0" eaLnBrk="1" latinLnBrk="0" hangingPunct="1">
      <a:defRPr sz="2200" b="1" kern="1200">
        <a:solidFill>
          <a:srgbClr val="FF0000"/>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00FFFF"/>
    <a:srgbClr val="3399FF"/>
    <a:srgbClr val="CC3300"/>
    <a:srgbClr val="FF66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72606" autoAdjust="0"/>
  </p:normalViewPr>
  <p:slideViewPr>
    <p:cSldViewPr>
      <p:cViewPr varScale="1">
        <p:scale>
          <a:sx n="79" d="100"/>
          <a:sy n="79" d="100"/>
        </p:scale>
        <p:origin x="-25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it-IT"/>
          </a:p>
        </p:txBody>
      </p:sp>
      <p:sp>
        <p:nvSpPr>
          <p:cNvPr id="286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it-IT"/>
          </a:p>
        </p:txBody>
      </p:sp>
      <p:sp>
        <p:nvSpPr>
          <p:cNvPr id="286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it-IT"/>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B7C36B0F-A57B-4F9F-A865-AFD38EFE69CB}" type="slidenum">
              <a:rPr lang="it-IT"/>
              <a:pPr/>
              <a:t>‹N›</a:t>
            </a:fld>
            <a:endParaRPr lang="it-IT"/>
          </a:p>
        </p:txBody>
      </p:sp>
    </p:spTree>
    <p:extLst>
      <p:ext uri="{BB962C8B-B14F-4D97-AF65-F5344CB8AC3E}">
        <p14:creationId xmlns:p14="http://schemas.microsoft.com/office/powerpoint/2010/main" xmlns="" val="22895371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it-IT"/>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endParaRPr lang="it-IT"/>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it-IT"/>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fld id="{BF2E79EE-49A7-47EF-B3D7-FDE05C59FA81}" type="slidenum">
              <a:rPr lang="it-IT"/>
              <a:pPr/>
              <a:t>‹N›</a:t>
            </a:fld>
            <a:endParaRPr lang="it-IT"/>
          </a:p>
        </p:txBody>
      </p:sp>
    </p:spTree>
    <p:extLst>
      <p:ext uri="{BB962C8B-B14F-4D97-AF65-F5344CB8AC3E}">
        <p14:creationId xmlns:p14="http://schemas.microsoft.com/office/powerpoint/2010/main" xmlns="" val="96638961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72192A-1BAB-4099-90F6-03A70DFE9184}" type="slidenum">
              <a:rPr lang="it-IT"/>
              <a:pPr/>
              <a:t>0</a:t>
            </a:fld>
            <a:endParaRPr lang="it-IT"/>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it-IT"/>
          </a:p>
        </p:txBody>
      </p:sp>
    </p:spTree>
    <p:extLst>
      <p:ext uri="{BB962C8B-B14F-4D97-AF65-F5344CB8AC3E}">
        <p14:creationId xmlns:p14="http://schemas.microsoft.com/office/powerpoint/2010/main" xmlns="" val="3130943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 7,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Marietti</a:t>
            </a:r>
            <a:r>
              <a:rPr lang="it-IT" sz="1200" kern="1200" dirty="0" smtClean="0">
                <a:solidFill>
                  <a:schemeClr val="tx1"/>
                </a:solidFill>
                <a:latin typeface="Arial" charset="0"/>
                <a:ea typeface="+mn-ea"/>
                <a:cs typeface="+mn-cs"/>
              </a:rPr>
              <a:t>, Genova 1989, p. pp. 40-41). </a:t>
            </a:r>
            <a:r>
              <a:rPr lang="it-IT" sz="1200" kern="1200" dirty="0" err="1" smtClean="0">
                <a:solidFill>
                  <a:schemeClr val="tx1"/>
                </a:solidFill>
                <a:latin typeface="Arial" charset="0"/>
                <a:ea typeface="+mn-ea"/>
                <a:cs typeface="+mn-cs"/>
              </a:rPr>
              <a:t>Cf</a:t>
            </a:r>
            <a:r>
              <a:rPr lang="it-IT" sz="1200" kern="1200" dirty="0" smtClean="0">
                <a:solidFill>
                  <a:schemeClr val="tx1"/>
                </a:solidFill>
                <a:latin typeface="Arial" charset="0"/>
                <a:ea typeface="+mn-ea"/>
                <a:cs typeface="+mn-cs"/>
              </a:rPr>
              <a:t>. CVG § 73.</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26</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Sermoni Latini</a:t>
            </a:r>
            <a:r>
              <a:rPr lang="it-IT" sz="1200" kern="1200" dirty="0" smtClean="0">
                <a:solidFill>
                  <a:schemeClr val="tx1"/>
                </a:solidFill>
                <a:latin typeface="Arial" charset="0"/>
                <a:ea typeface="+mn-ea"/>
                <a:cs typeface="+mn-cs"/>
              </a:rPr>
              <a:t>, 11,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 latini</a:t>
            </a:r>
            <a:r>
              <a:rPr lang="it-IT" sz="1200" kern="1200" dirty="0" smtClean="0">
                <a:solidFill>
                  <a:schemeClr val="tx1"/>
                </a:solidFill>
                <a:latin typeface="Arial" charset="0"/>
                <a:ea typeface="+mn-ea"/>
                <a:cs typeface="+mn-cs"/>
              </a:rPr>
              <a:t>, Città Nuova, Roma 1989, p. 44).</a:t>
            </a:r>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27</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sz="1200" kern="1200" dirty="0" smtClean="0">
                <a:solidFill>
                  <a:schemeClr val="tx1"/>
                </a:solidFill>
                <a:latin typeface="Arial" charset="0"/>
                <a:ea typeface="+mn-ea"/>
                <a:cs typeface="+mn-cs"/>
              </a:rPr>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 77,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Marietti</a:t>
            </a:r>
            <a:r>
              <a:rPr lang="it-IT" sz="1200" kern="1200" dirty="0" smtClean="0">
                <a:solidFill>
                  <a:schemeClr val="tx1"/>
                </a:solidFill>
                <a:latin typeface="Arial" charset="0"/>
                <a:ea typeface="+mn-ea"/>
                <a:cs typeface="+mn-cs"/>
              </a:rPr>
              <a:t>, Genova 1989, p. 65).</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28</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 17,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Marietti</a:t>
            </a:r>
            <a:r>
              <a:rPr lang="it-IT" sz="1200" kern="1200" dirty="0" smtClean="0">
                <a:solidFill>
                  <a:schemeClr val="tx1"/>
                </a:solidFill>
                <a:latin typeface="Arial" charset="0"/>
                <a:ea typeface="+mn-ea"/>
                <a:cs typeface="+mn-cs"/>
              </a:rPr>
              <a:t>, Genova 1989, p. 21).</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4,4,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116).</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it-IT" sz="1200" kern="1200" dirty="0" smtClean="0">
              <a:solidFill>
                <a:schemeClr val="tx1"/>
              </a:solidFill>
              <a:latin typeface="Arial" charset="0"/>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29</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i="0" kern="1200" dirty="0" smtClean="0">
                <a:solidFill>
                  <a:schemeClr val="tx1"/>
                </a:solidFill>
                <a:latin typeface="Arial" charset="0"/>
                <a:ea typeface="+mn-ea"/>
                <a:cs typeface="+mn-cs"/>
              </a:rPr>
              <a:t>10</a:t>
            </a:r>
            <a:r>
              <a:rPr lang="it-IT" sz="1200" kern="1200" dirty="0" smtClean="0">
                <a:solidFill>
                  <a:schemeClr val="tx1"/>
                </a:solidFill>
                <a:latin typeface="Arial" charset="0"/>
                <a:ea typeface="+mn-ea"/>
                <a:cs typeface="+mn-cs"/>
              </a:rPr>
              <a:t>,1,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154).</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10,1.10,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a:t>
            </a:r>
            <a:r>
              <a:rPr lang="it-IT" sz="1200" kern="1200" baseline="0" dirty="0" smtClean="0">
                <a:solidFill>
                  <a:schemeClr val="tx1"/>
                </a:solidFill>
                <a:latin typeface="Arial" charset="0"/>
                <a:ea typeface="+mn-ea"/>
                <a:cs typeface="+mn-cs"/>
              </a:rPr>
              <a:t> 154.</a:t>
            </a:r>
            <a:r>
              <a:rPr lang="it-IT" sz="1200" kern="1200" dirty="0" smtClean="0">
                <a:solidFill>
                  <a:schemeClr val="tx1"/>
                </a:solidFill>
                <a:latin typeface="Arial" charset="0"/>
                <a:ea typeface="+mn-ea"/>
                <a:cs typeface="+mn-cs"/>
              </a:rPr>
              <a:t>161).</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32</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24,3,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244).</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34</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28,4,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 265-266).</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35</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2,5,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104).</a:t>
            </a:r>
          </a:p>
          <a:p>
            <a:r>
              <a:rPr lang="it-IT" dirty="0" smtClean="0"/>
              <a:t>(2) </a:t>
            </a:r>
            <a:r>
              <a:rPr lang="it-IT" dirty="0" err="1" smtClean="0"/>
              <a:t>Cf</a:t>
            </a:r>
            <a:r>
              <a:rPr lang="it-IT" dirty="0" smtClean="0"/>
              <a:t>. in proposito soprattutto le prime due </a:t>
            </a:r>
            <a:r>
              <a:rPr lang="it-IT" i="1" dirty="0" smtClean="0"/>
              <a:t>Questioni parigine</a:t>
            </a:r>
            <a:r>
              <a:rPr lang="it-IT" dirty="0" smtClean="0"/>
              <a:t>, in </a:t>
            </a:r>
            <a:r>
              <a:rPr lang="it-IT" dirty="0" err="1" smtClean="0"/>
              <a:t>Vannini</a:t>
            </a:r>
            <a:r>
              <a:rPr lang="it-IT" dirty="0" smtClean="0"/>
              <a:t>, </a:t>
            </a:r>
            <a:r>
              <a:rPr lang="it-IT" i="1" dirty="0" err="1" smtClean="0"/>
              <a:t>Meister</a:t>
            </a:r>
            <a:r>
              <a:rPr lang="it-IT" i="1" dirty="0" smtClean="0"/>
              <a:t> </a:t>
            </a:r>
            <a:r>
              <a:rPr lang="it-IT" i="1" dirty="0" err="1" smtClean="0"/>
              <a:t>Eckhart</a:t>
            </a:r>
            <a:r>
              <a:rPr lang="it-IT" i="1" baseline="0" dirty="0" smtClean="0"/>
              <a:t> e il «fondo dell’anima»</a:t>
            </a:r>
            <a:r>
              <a:rPr lang="it-IT" i="0" baseline="0" dirty="0" smtClean="0"/>
              <a:t>, Città Nuova, Roma 1991, </a:t>
            </a:r>
            <a:r>
              <a:rPr lang="it-IT" dirty="0" smtClean="0"/>
              <a:t>pp. 124-134. </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36</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22,3,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232).</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37</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12,3,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 170-171).</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38</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b="1" dirty="0" smtClean="0"/>
              <a:t>Da parte dei domenicani</a:t>
            </a:r>
            <a:r>
              <a:rPr lang="it-IT" dirty="0" smtClean="0"/>
              <a:t> Ermanno di </a:t>
            </a:r>
            <a:r>
              <a:rPr lang="it-IT" dirty="0" err="1" smtClean="0"/>
              <a:t>Summo</a:t>
            </a:r>
            <a:r>
              <a:rPr lang="it-IT" dirty="0" smtClean="0"/>
              <a:t> e Guglielmo di </a:t>
            </a:r>
            <a:r>
              <a:rPr lang="it-IT" dirty="0" err="1" smtClean="0"/>
              <a:t>Nidecke</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a:t>
            </a:fld>
            <a:endParaRPr lang="it-IT"/>
          </a:p>
        </p:txBody>
      </p:sp>
    </p:spTree>
    <p:extLst>
      <p:ext uri="{BB962C8B-B14F-4D97-AF65-F5344CB8AC3E}">
        <p14:creationId xmlns:p14="http://schemas.microsoft.com/office/powerpoint/2010/main" xmlns="" val="3191568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2,5,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 104-105).</a:t>
            </a:r>
          </a:p>
        </p:txBody>
      </p:sp>
      <p:sp>
        <p:nvSpPr>
          <p:cNvPr id="4" name="Segnaposto numero diapositiva 3"/>
          <p:cNvSpPr>
            <a:spLocks noGrp="1"/>
          </p:cNvSpPr>
          <p:nvPr>
            <p:ph type="sldNum" sz="quarter" idx="10"/>
          </p:nvPr>
        </p:nvSpPr>
        <p:spPr/>
        <p:txBody>
          <a:bodyPr/>
          <a:lstStyle/>
          <a:p>
            <a:fld id="{BF2E79EE-49A7-47EF-B3D7-FDE05C59FA81}" type="slidenum">
              <a:rPr lang="it-IT" smtClean="0"/>
              <a:pPr/>
              <a:t>39</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i="0" kern="1200" dirty="0" smtClean="0">
                <a:solidFill>
                  <a:schemeClr val="tx1"/>
                </a:solidFill>
                <a:latin typeface="Arial" charset="0"/>
                <a:ea typeface="+mn-ea"/>
                <a:cs typeface="+mn-cs"/>
              </a:rPr>
              <a:t>37,2</a:t>
            </a:r>
            <a:r>
              <a:rPr lang="it-IT" sz="1200" kern="1200" dirty="0" smtClean="0">
                <a:solidFill>
                  <a:schemeClr val="tx1"/>
                </a:solidFill>
                <a:latin typeface="Arial" charset="0"/>
                <a:ea typeface="+mn-ea"/>
                <a:cs typeface="+mn-cs"/>
              </a:rPr>
              <a:t>,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309). </a:t>
            </a:r>
            <a:r>
              <a:rPr lang="it-IT" sz="1200" kern="1200" dirty="0" err="1" smtClean="0">
                <a:solidFill>
                  <a:schemeClr val="tx1"/>
                </a:solidFill>
                <a:latin typeface="Arial" charset="0"/>
                <a:ea typeface="+mn-ea"/>
                <a:cs typeface="+mn-cs"/>
              </a:rPr>
              <a:t>Cf</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a:t>
            </a:r>
            <a:r>
              <a:rPr lang="it-IT" sz="1200" i="1" kern="1200" baseline="0" dirty="0" smtClean="0">
                <a:solidFill>
                  <a:schemeClr val="tx1"/>
                </a:solidFill>
                <a:latin typeface="Arial" charset="0"/>
                <a:ea typeface="+mn-ea"/>
                <a:cs typeface="+mn-cs"/>
              </a:rPr>
              <a:t> </a:t>
            </a:r>
            <a:r>
              <a:rPr lang="it-IT" sz="1200" kern="1200" baseline="0" dirty="0" smtClean="0">
                <a:solidFill>
                  <a:schemeClr val="tx1"/>
                </a:solidFill>
                <a:latin typeface="Arial" charset="0"/>
                <a:ea typeface="+mn-ea"/>
                <a:cs typeface="+mn-cs"/>
              </a:rPr>
              <a:t>2 e </a:t>
            </a:r>
            <a:r>
              <a:rPr lang="it-IT" sz="1200" i="1" kern="1200" dirty="0" smtClean="0">
                <a:solidFill>
                  <a:schemeClr val="tx1"/>
                </a:solidFill>
                <a:latin typeface="Arial" charset="0"/>
                <a:ea typeface="+mn-ea"/>
                <a:cs typeface="+mn-cs"/>
              </a:rPr>
              <a:t>Sermone </a:t>
            </a:r>
            <a:r>
              <a:rPr lang="it-IT" sz="1200" kern="1200" baseline="0" dirty="0" smtClean="0">
                <a:solidFill>
                  <a:schemeClr val="tx1"/>
                </a:solidFill>
                <a:latin typeface="Arial" charset="0"/>
                <a:ea typeface="+mn-ea"/>
                <a:cs typeface="+mn-cs"/>
              </a:rPr>
              <a:t>11. Per la generazione eterna del Figlio </a:t>
            </a:r>
            <a:r>
              <a:rPr lang="it-IT" sz="1200" kern="1200" baseline="0" dirty="0" err="1" smtClean="0">
                <a:solidFill>
                  <a:schemeClr val="tx1"/>
                </a:solidFill>
                <a:latin typeface="Arial" charset="0"/>
                <a:ea typeface="+mn-ea"/>
                <a:cs typeface="+mn-cs"/>
              </a:rPr>
              <a:t>cf</a:t>
            </a:r>
            <a:r>
              <a:rPr lang="it-IT" sz="1200" kern="1200" baseline="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39 </a:t>
            </a:r>
            <a:r>
              <a:rPr lang="it-IT" sz="1200" i="0" kern="1200" baseline="0" dirty="0" smtClean="0">
                <a:solidFill>
                  <a:schemeClr val="tx1"/>
                </a:solidFill>
                <a:latin typeface="Arial" charset="0"/>
                <a:ea typeface="+mn-ea"/>
                <a:cs typeface="+mn-cs"/>
              </a:rPr>
              <a:t> e </a:t>
            </a:r>
            <a:r>
              <a:rPr lang="it-IT" sz="1200" i="1" kern="1200" dirty="0" smtClean="0">
                <a:solidFill>
                  <a:schemeClr val="tx1"/>
                </a:solidFill>
                <a:latin typeface="Arial" charset="0"/>
                <a:ea typeface="+mn-ea"/>
                <a:cs typeface="+mn-cs"/>
              </a:rPr>
              <a:t>Sermone </a:t>
            </a:r>
            <a:r>
              <a:rPr lang="it-IT" sz="1200" i="0" kern="1200" baseline="0" dirty="0" smtClean="0">
                <a:solidFill>
                  <a:schemeClr val="tx1"/>
                </a:solidFill>
                <a:latin typeface="Arial" charset="0"/>
                <a:ea typeface="+mn-ea"/>
                <a:cs typeface="+mn-cs"/>
              </a:rPr>
              <a:t>43.</a:t>
            </a:r>
            <a:endParaRPr lang="it-IT" sz="1200" kern="1200" dirty="0" smtClean="0">
              <a:solidFill>
                <a:schemeClr val="tx1"/>
              </a:solidFill>
              <a:latin typeface="Arial" charset="0"/>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40</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29,3,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 270-271).</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42</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a:t>
            </a:r>
            <a:r>
              <a:rPr lang="it-IT" baseline="0" dirty="0" smtClean="0"/>
              <a:t>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i="0" kern="1200" dirty="0" smtClean="0">
                <a:solidFill>
                  <a:schemeClr val="tx1"/>
                </a:solidFill>
                <a:latin typeface="Arial" charset="0"/>
                <a:ea typeface="+mn-ea"/>
                <a:cs typeface="+mn-cs"/>
              </a:rPr>
              <a:t>76,2</a:t>
            </a:r>
            <a:r>
              <a:rPr lang="it-IT" sz="1200" kern="1200" dirty="0" smtClean="0">
                <a:solidFill>
                  <a:schemeClr val="tx1"/>
                </a:solidFill>
                <a:latin typeface="Arial" charset="0"/>
                <a:ea typeface="+mn-ea"/>
                <a:cs typeface="+mn-cs"/>
              </a:rPr>
              <a:t>,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519). </a:t>
            </a:r>
            <a:r>
              <a:rPr lang="it-IT" sz="1200" kern="1200" dirty="0" err="1" smtClean="0">
                <a:solidFill>
                  <a:schemeClr val="tx1"/>
                </a:solidFill>
                <a:latin typeface="Arial" charset="0"/>
                <a:ea typeface="+mn-ea"/>
                <a:cs typeface="+mn-cs"/>
              </a:rPr>
              <a:t>Cf</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26,3.</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43</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 Vangelo di Giovanni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Proemio</a:t>
            </a:r>
            <a:r>
              <a:rPr lang="it-IT" sz="1200" i="0" kern="1200" dirty="0" smtClean="0">
                <a:solidFill>
                  <a:schemeClr val="tx1"/>
                </a:solidFill>
                <a:latin typeface="Arial" charset="0"/>
                <a:ea typeface="+mn-ea"/>
                <a:cs typeface="+mn-cs"/>
              </a:rPr>
              <a:t>,</a:t>
            </a:r>
            <a:r>
              <a:rPr lang="it-IT" sz="1200" i="0" kern="1200" baseline="0" dirty="0" smtClean="0">
                <a:solidFill>
                  <a:schemeClr val="tx1"/>
                </a:solidFill>
                <a:latin typeface="Arial" charset="0"/>
                <a:ea typeface="+mn-ea"/>
                <a:cs typeface="+mn-cs"/>
              </a:rPr>
              <a:t> </a:t>
            </a:r>
            <a:r>
              <a:rPr lang="it-IT" sz="1200" kern="1200" dirty="0" smtClean="0">
                <a:solidFill>
                  <a:schemeClr val="tx1"/>
                </a:solidFill>
                <a:latin typeface="Arial" charset="0"/>
                <a:ea typeface="+mn-ea"/>
                <a:cs typeface="+mn-cs"/>
              </a:rPr>
              <a:t>§ 2,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«esporre attraverso le ragioni naturali dei filosofi» (</a:t>
            </a:r>
            <a:r>
              <a:rPr lang="it-IT" sz="1200" i="1" kern="1200" dirty="0" smtClean="0">
                <a:solidFill>
                  <a:schemeClr val="tx1"/>
                </a:solidFill>
                <a:latin typeface="Arial" charset="0"/>
                <a:ea typeface="+mn-ea"/>
                <a:cs typeface="+mn-cs"/>
              </a:rPr>
              <a:t>Commento al Vangelo di Giovanni</a:t>
            </a:r>
            <a:r>
              <a:rPr lang="it-IT" sz="1200" kern="1200" dirty="0" smtClean="0">
                <a:solidFill>
                  <a:schemeClr val="tx1"/>
                </a:solidFill>
                <a:latin typeface="Arial" charset="0"/>
                <a:ea typeface="+mn-ea"/>
                <a:cs typeface="+mn-cs"/>
              </a:rPr>
              <a:t>, Città Nuova, Roma 2009</a:t>
            </a:r>
            <a:r>
              <a:rPr lang="it-IT" sz="1200" kern="1200" baseline="30000" dirty="0" smtClean="0">
                <a:solidFill>
                  <a:schemeClr val="tx1"/>
                </a:solidFill>
                <a:latin typeface="Arial" charset="0"/>
                <a:ea typeface="+mn-ea"/>
                <a:cs typeface="+mn-cs"/>
              </a:rPr>
              <a:t>2</a:t>
            </a:r>
            <a:r>
              <a:rPr lang="it-IT" sz="1200" kern="1200" dirty="0" smtClean="0">
                <a:solidFill>
                  <a:schemeClr val="tx1"/>
                </a:solidFill>
                <a:latin typeface="Arial" charset="0"/>
                <a:ea typeface="+mn-ea"/>
                <a:cs typeface="+mn-cs"/>
              </a:rPr>
              <a:t>, p. 46). . Viene pertanto a cadere la distinzione tecnica tra teologia e filosofia, quindi rivelazione ragione, fede e conoscenza. </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45</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26,3,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 253-254).</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47</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32,3,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285).</a:t>
            </a:r>
            <a:endParaRPr lang="it-IT" sz="1200" kern="1200" dirty="0">
              <a:solidFill>
                <a:schemeClr val="tx1"/>
              </a:solidFill>
              <a:latin typeface="Arial" charset="0"/>
              <a:ea typeface="+mn-ea"/>
              <a:cs typeface="+mn-cs"/>
            </a:endParaRPr>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48</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75,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pp. 514-515).</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49</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Sermoni Latini</a:t>
            </a:r>
            <a:r>
              <a:rPr lang="it-IT" sz="1200" kern="1200" dirty="0" smtClean="0">
                <a:solidFill>
                  <a:schemeClr val="tx1"/>
                </a:solidFill>
                <a:latin typeface="Arial" charset="0"/>
                <a:ea typeface="+mn-ea"/>
                <a:cs typeface="+mn-cs"/>
              </a:rPr>
              <a:t>, 259,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 latini</a:t>
            </a:r>
            <a:r>
              <a:rPr lang="it-IT" sz="1200" kern="1200" dirty="0" smtClean="0">
                <a:solidFill>
                  <a:schemeClr val="tx1"/>
                </a:solidFill>
                <a:latin typeface="Arial" charset="0"/>
                <a:ea typeface="+mn-ea"/>
                <a:cs typeface="+mn-cs"/>
              </a:rPr>
              <a:t>, Città Nuova, Roma 1989, p. 175).</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50</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Sermoni Latini</a:t>
            </a:r>
            <a:r>
              <a:rPr lang="it-IT" sz="1200" kern="1200" dirty="0" smtClean="0">
                <a:solidFill>
                  <a:schemeClr val="tx1"/>
                </a:solidFill>
                <a:latin typeface="Arial" charset="0"/>
                <a:ea typeface="+mn-ea"/>
                <a:cs typeface="+mn-cs"/>
              </a:rPr>
              <a:t>, 13,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 latini</a:t>
            </a:r>
            <a:r>
              <a:rPr lang="it-IT" sz="1200" kern="1200" dirty="0" smtClean="0">
                <a:solidFill>
                  <a:schemeClr val="tx1"/>
                </a:solidFill>
                <a:latin typeface="Arial" charset="0"/>
                <a:ea typeface="+mn-ea"/>
                <a:cs typeface="+mn-cs"/>
              </a:rPr>
              <a:t>, Città Nuova, Roma 1989, p. 45).</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51</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(19)</a:t>
            </a:r>
            <a:r>
              <a:rPr lang="it-IT" baseline="0" dirty="0" smtClean="0"/>
              <a:t> </a:t>
            </a:r>
            <a:r>
              <a:rPr lang="it-IT" baseline="0" dirty="0" err="1" smtClean="0"/>
              <a:t>Eckhart</a:t>
            </a:r>
            <a:r>
              <a:rPr lang="it-IT" baseline="0" dirty="0" smtClean="0"/>
              <a:t>, </a:t>
            </a:r>
            <a:r>
              <a:rPr lang="it-IT" i="1" baseline="0" dirty="0" smtClean="0"/>
              <a:t>Prologo generale all’</a:t>
            </a:r>
            <a:r>
              <a:rPr lang="it-IT" i="0" baseline="0" dirty="0" smtClean="0"/>
              <a:t>Opus </a:t>
            </a:r>
            <a:r>
              <a:rPr lang="it-IT" i="0" baseline="0" dirty="0" err="1" smtClean="0"/>
              <a:t>Tripartitum</a:t>
            </a:r>
            <a:r>
              <a:rPr lang="it-IT" i="0" baseline="0" dirty="0" smtClean="0"/>
              <a:t>, 7, trad. </a:t>
            </a:r>
            <a:r>
              <a:rPr lang="it-IT" i="0" baseline="0" dirty="0" err="1" smtClean="0"/>
              <a:t>it</a:t>
            </a:r>
            <a:r>
              <a:rPr lang="it-IT" i="0" baseline="0" dirty="0" smtClean="0"/>
              <a:t>. </a:t>
            </a:r>
            <a:r>
              <a:rPr lang="it-IT" i="0" baseline="0" dirty="0" err="1" smtClean="0"/>
              <a:t>Vannini</a:t>
            </a:r>
            <a:r>
              <a:rPr lang="it-IT" i="0" baseline="0" dirty="0" smtClean="0"/>
              <a:t> (</a:t>
            </a:r>
            <a:r>
              <a:rPr lang="it-IT" i="1" baseline="0" dirty="0" smtClean="0"/>
              <a:t>Commento alla Genesi</a:t>
            </a:r>
            <a:r>
              <a:rPr lang="it-IT" i="0" baseline="0" dirty="0" smtClean="0"/>
              <a:t>, </a:t>
            </a:r>
            <a:r>
              <a:rPr lang="it-IT" i="0" baseline="0" dirty="0" err="1" smtClean="0"/>
              <a:t>Marietti</a:t>
            </a:r>
            <a:r>
              <a:rPr lang="it-IT" i="0" baseline="0" dirty="0" smtClean="0"/>
              <a:t>, Genova 1989, p. 16).</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14</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22,5,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236).</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 21,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alla Genesi</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Marietti</a:t>
            </a:r>
            <a:r>
              <a:rPr lang="it-IT" sz="1200" kern="1200" dirty="0" smtClean="0">
                <a:solidFill>
                  <a:schemeClr val="tx1"/>
                </a:solidFill>
                <a:latin typeface="Arial" charset="0"/>
                <a:ea typeface="+mn-ea"/>
                <a:cs typeface="+mn-cs"/>
              </a:rPr>
              <a:t>, Genova 1989, pp. 22-23).</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52</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 Vangelo di Giovanni</a:t>
            </a:r>
            <a:r>
              <a:rPr lang="it-IT" sz="1200" kern="1200" dirty="0" smtClean="0">
                <a:solidFill>
                  <a:schemeClr val="tx1"/>
                </a:solidFill>
                <a:latin typeface="Arial" charset="0"/>
                <a:ea typeface="+mn-ea"/>
                <a:cs typeface="+mn-cs"/>
              </a:rPr>
              <a:t>, § 117,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Commento al Vangelo di Giovanni</a:t>
            </a:r>
            <a:r>
              <a:rPr lang="it-IT" sz="1200" kern="1200" dirty="0" smtClean="0">
                <a:solidFill>
                  <a:schemeClr val="tx1"/>
                </a:solidFill>
                <a:latin typeface="Arial" charset="0"/>
                <a:ea typeface="+mn-ea"/>
                <a:cs typeface="+mn-cs"/>
              </a:rPr>
              <a:t>, Città Nuova, Roma 2009</a:t>
            </a:r>
            <a:r>
              <a:rPr lang="it-IT" sz="1200" kern="1200" baseline="30000" dirty="0" smtClean="0">
                <a:solidFill>
                  <a:schemeClr val="tx1"/>
                </a:solidFill>
                <a:latin typeface="Arial" charset="0"/>
                <a:ea typeface="+mn-ea"/>
                <a:cs typeface="+mn-cs"/>
              </a:rPr>
              <a:t>2</a:t>
            </a:r>
            <a:r>
              <a:rPr lang="it-IT" sz="1200" kern="1200" dirty="0" smtClean="0">
                <a:solidFill>
                  <a:schemeClr val="tx1"/>
                </a:solidFill>
                <a:latin typeface="Arial" charset="0"/>
                <a:ea typeface="+mn-ea"/>
                <a:cs typeface="+mn-cs"/>
              </a:rPr>
              <a:t>, pp. 109-110). </a:t>
            </a:r>
            <a:r>
              <a:rPr lang="it-IT" sz="1200" kern="1200" dirty="0" err="1" smtClean="0">
                <a:solidFill>
                  <a:schemeClr val="tx1"/>
                </a:solidFill>
                <a:latin typeface="Arial" charset="0"/>
                <a:ea typeface="+mn-ea"/>
                <a:cs typeface="+mn-cs"/>
              </a:rPr>
              <a:t>Cf</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ivi</a:t>
            </a:r>
            <a:r>
              <a:rPr lang="it-IT" sz="1200" i="0" kern="1200" dirty="0" smtClean="0">
                <a:solidFill>
                  <a:schemeClr val="tx1"/>
                </a:solidFill>
                <a:latin typeface="Arial" charset="0"/>
                <a:ea typeface="+mn-ea"/>
                <a:cs typeface="+mn-cs"/>
              </a:rPr>
              <a:t>, § 118. Questo</a:t>
            </a:r>
            <a:r>
              <a:rPr lang="it-IT" sz="1200" kern="1200" dirty="0" smtClean="0">
                <a:solidFill>
                  <a:schemeClr val="tx1"/>
                </a:solidFill>
                <a:latin typeface="Arial" charset="0"/>
                <a:ea typeface="+mn-ea"/>
                <a:cs typeface="+mn-cs"/>
              </a:rPr>
              <a:t> è</a:t>
            </a:r>
            <a:r>
              <a:rPr lang="it-IT" sz="1200" kern="1200" baseline="0" dirty="0" smtClean="0">
                <a:solidFill>
                  <a:schemeClr val="tx1"/>
                </a:solidFill>
                <a:latin typeface="Arial" charset="0"/>
                <a:ea typeface="+mn-ea"/>
                <a:cs typeface="+mn-cs"/>
              </a:rPr>
              <a:t> l’</a:t>
            </a:r>
            <a:r>
              <a:rPr lang="it-IT" sz="1200" kern="1200" dirty="0" smtClean="0">
                <a:solidFill>
                  <a:schemeClr val="tx1"/>
                </a:solidFill>
                <a:latin typeface="Arial" charset="0"/>
                <a:ea typeface="+mn-ea"/>
                <a:cs typeface="+mn-cs"/>
              </a:rPr>
              <a:t>interrogativo fondamentale che, formulato per la prima volta</a:t>
            </a:r>
            <a:r>
              <a:rPr lang="it-IT" sz="1200" kern="1200" baseline="0" dirty="0" smtClean="0">
                <a:solidFill>
                  <a:schemeClr val="tx1"/>
                </a:solidFill>
                <a:latin typeface="Arial" charset="0"/>
                <a:ea typeface="+mn-ea"/>
                <a:cs typeface="+mn-cs"/>
              </a:rPr>
              <a:t> da </a:t>
            </a:r>
            <a:r>
              <a:rPr lang="it-IT" sz="1200" kern="1200" baseline="0" dirty="0" err="1" smtClean="0">
                <a:solidFill>
                  <a:schemeClr val="tx1"/>
                </a:solidFill>
                <a:latin typeface="Arial" charset="0"/>
                <a:ea typeface="+mn-ea"/>
                <a:cs typeface="+mn-cs"/>
              </a:rPr>
              <a:t>Or</a:t>
            </a:r>
            <a:r>
              <a:rPr lang="it-IT" sz="1200" kern="1200" dirty="0" err="1" smtClean="0">
                <a:solidFill>
                  <a:schemeClr val="tx1"/>
                </a:solidFill>
                <a:latin typeface="Arial" charset="0"/>
                <a:ea typeface="+mn-ea"/>
                <a:cs typeface="+mn-cs"/>
              </a:rPr>
              <a:t>igene</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cf</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In Luc. </a:t>
            </a:r>
            <a:r>
              <a:rPr lang="it-IT" sz="1200" i="1" kern="1200" dirty="0" err="1" smtClean="0">
                <a:solidFill>
                  <a:schemeClr val="tx1"/>
                </a:solidFill>
                <a:latin typeface="Arial" charset="0"/>
                <a:ea typeface="+mn-ea"/>
                <a:cs typeface="+mn-cs"/>
              </a:rPr>
              <a:t>Hom</a:t>
            </a:r>
            <a:r>
              <a:rPr lang="it-IT" sz="1200" kern="1200" dirty="0" smtClean="0">
                <a:solidFill>
                  <a:schemeClr val="tx1"/>
                </a:solidFill>
                <a:latin typeface="Arial" charset="0"/>
                <a:ea typeface="+mn-ea"/>
                <a:cs typeface="+mn-cs"/>
              </a:rPr>
              <a:t>. XXII, 3), si trasmette a tutta la tradizione della mistica cristiana.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riprende la formula di Massimo il Confessore: divenire per grazia ciò che Dio per natura, trasmessa all’Occidente latino dalla traduzione dell’</a:t>
            </a:r>
            <a:r>
              <a:rPr lang="it-IT" sz="1200" kern="1200" dirty="0" err="1" smtClean="0">
                <a:solidFill>
                  <a:schemeClr val="tx1"/>
                </a:solidFill>
                <a:latin typeface="Arial" charset="0"/>
                <a:ea typeface="+mn-ea"/>
                <a:cs typeface="+mn-cs"/>
              </a:rPr>
              <a:t>Eriugena</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cf</a:t>
            </a:r>
            <a:r>
              <a:rPr lang="it-IT" sz="1200" kern="1200" dirty="0" smtClean="0">
                <a:solidFill>
                  <a:schemeClr val="tx1"/>
                </a:solidFill>
                <a:latin typeface="Arial" charset="0"/>
                <a:ea typeface="+mn-ea"/>
                <a:cs typeface="+mn-cs"/>
              </a:rPr>
              <a:t> ad es. CVG </a:t>
            </a:r>
            <a:r>
              <a:rPr lang="it-IT" sz="1200" kern="1200" dirty="0" err="1" smtClean="0">
                <a:solidFill>
                  <a:schemeClr val="tx1"/>
                </a:solidFill>
                <a:latin typeface="Arial" charset="0"/>
                <a:ea typeface="+mn-ea"/>
                <a:cs typeface="+mn-cs"/>
              </a:rPr>
              <a:t>§§</a:t>
            </a:r>
            <a:r>
              <a:rPr lang="it-IT" sz="1200" kern="1200" dirty="0" smtClean="0">
                <a:solidFill>
                  <a:schemeClr val="tx1"/>
                </a:solidFill>
                <a:latin typeface="Arial" charset="0"/>
                <a:ea typeface="+mn-ea"/>
                <a:cs typeface="+mn-cs"/>
              </a:rPr>
              <a:t> 106.288). </a:t>
            </a:r>
          </a:p>
          <a:p>
            <a:pPr marL="0" marR="0" indent="0" algn="l" defTabSz="914400" rtl="0" eaLnBrk="1" fontAlgn="base" latinLnBrk="0" hangingPunct="1">
              <a:lnSpc>
                <a:spcPct val="100000"/>
              </a:lnSpc>
              <a:spcBef>
                <a:spcPct val="30000"/>
              </a:spcBef>
              <a:spcAft>
                <a:spcPct val="0"/>
              </a:spcAft>
              <a:buClrTx/>
              <a:buSzTx/>
              <a:buFontTx/>
              <a:buNone/>
              <a:tabLst/>
              <a:defRPr/>
            </a:pPr>
            <a:endParaRPr lang="it-IT" sz="1200" kern="1200" dirty="0" smtClean="0">
              <a:solidFill>
                <a:schemeClr val="tx1"/>
              </a:solidFill>
              <a:latin typeface="Arial" charset="0"/>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53</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29,3,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270). </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Sermoni Latini</a:t>
            </a:r>
            <a:r>
              <a:rPr lang="it-IT" sz="1200" kern="1200" dirty="0" smtClean="0">
                <a:solidFill>
                  <a:schemeClr val="tx1"/>
                </a:solidFill>
                <a:latin typeface="Arial" charset="0"/>
                <a:ea typeface="+mn-ea"/>
                <a:cs typeface="+mn-cs"/>
              </a:rPr>
              <a:t>, 523,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 latini</a:t>
            </a:r>
            <a:r>
              <a:rPr lang="it-IT" sz="1200" kern="1200" dirty="0" smtClean="0">
                <a:solidFill>
                  <a:schemeClr val="tx1"/>
                </a:solidFill>
                <a:latin typeface="Arial" charset="0"/>
                <a:ea typeface="+mn-ea"/>
                <a:cs typeface="+mn-cs"/>
              </a:rPr>
              <a:t>, Città Nuova, Roma 1989, p. 295).</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54</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dirty="0" err="1" smtClean="0"/>
              <a:t>Eckhart</a:t>
            </a:r>
            <a:r>
              <a:rPr lang="it-IT" dirty="0" smtClean="0"/>
              <a:t>,</a:t>
            </a:r>
            <a:r>
              <a:rPr lang="it-IT" baseline="0" dirty="0" smtClean="0"/>
              <a:t> </a:t>
            </a:r>
            <a:r>
              <a:rPr lang="it-IT" i="1" baseline="0" dirty="0" smtClean="0"/>
              <a:t>Del Distacco</a:t>
            </a:r>
            <a:r>
              <a:rPr lang="it-IT" i="0" baseline="0" dirty="0" smtClean="0"/>
              <a:t>, trad. </a:t>
            </a:r>
            <a:r>
              <a:rPr lang="it-IT" i="0" baseline="0" dirty="0" err="1" smtClean="0"/>
              <a:t>it</a:t>
            </a:r>
            <a:r>
              <a:rPr lang="it-IT" i="0" baseline="0" dirty="0" smtClean="0"/>
              <a:t>. </a:t>
            </a:r>
            <a:r>
              <a:rPr lang="it-IT" i="0" baseline="0" dirty="0" err="1" smtClean="0"/>
              <a:t>Vannini</a:t>
            </a:r>
            <a:r>
              <a:rPr lang="it-IT" i="0" baseline="0" dirty="0" smtClean="0"/>
              <a:t> (</a:t>
            </a:r>
            <a:r>
              <a:rPr lang="it-IT" i="0" baseline="0" dirty="0" err="1" smtClean="0"/>
              <a:t>Meister</a:t>
            </a:r>
            <a:r>
              <a:rPr lang="it-IT" i="0" baseline="0" dirty="0" smtClean="0"/>
              <a:t> </a:t>
            </a:r>
            <a:r>
              <a:rPr lang="it-IT" i="0" baseline="0" dirty="0" err="1" smtClean="0"/>
              <a:t>Eckhart</a:t>
            </a:r>
            <a:r>
              <a:rPr lang="it-IT" i="0" baseline="0" dirty="0" smtClean="0"/>
              <a:t>, </a:t>
            </a:r>
            <a:r>
              <a:rPr lang="it-IT" i="1" baseline="0" dirty="0" smtClean="0"/>
              <a:t>Dell’uomo nobile</a:t>
            </a:r>
            <a:r>
              <a:rPr lang="it-IT" i="0" baseline="0" dirty="0" smtClean="0"/>
              <a:t>, Adelphi, Milano 2004</a:t>
            </a:r>
            <a:r>
              <a:rPr lang="it-IT" i="0" baseline="30000" dirty="0" smtClean="0"/>
              <a:t>2</a:t>
            </a:r>
            <a:r>
              <a:rPr lang="it-IT" i="0" baseline="0" dirty="0" smtClean="0"/>
              <a:t>, p. 136.</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55</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a:t>
            </a:r>
            <a:r>
              <a:rPr lang="it-IT" baseline="0" dirty="0" smtClean="0"/>
              <a:t>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3,3,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368).</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57</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a:t>
            </a:r>
            <a:r>
              <a:rPr lang="it-IT" baseline="0" dirty="0" smtClean="0"/>
              <a:t> </a:t>
            </a: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71,5,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493). La conoscenza delle cose esteriori si basa sui sensi, poi passa nell’intelletto che elabora il concetto. Nel fondo dell’anima invece niente si riferisce all’</a:t>
            </a:r>
            <a:r>
              <a:rPr lang="it-IT" sz="1200" kern="1200" dirty="0" err="1" smtClean="0">
                <a:solidFill>
                  <a:schemeClr val="tx1"/>
                </a:solidFill>
                <a:latin typeface="Arial" charset="0"/>
                <a:ea typeface="+mn-ea"/>
                <a:cs typeface="+mn-cs"/>
              </a:rPr>
              <a:t>estemo</a:t>
            </a:r>
            <a:r>
              <a:rPr lang="it-IT" sz="1200" kern="1200" dirty="0" smtClean="0">
                <a:solidFill>
                  <a:schemeClr val="tx1"/>
                </a:solidFill>
                <a:latin typeface="Arial" charset="0"/>
                <a:ea typeface="+mn-ea"/>
                <a:cs typeface="+mn-cs"/>
              </a:rPr>
              <a:t>, ma solo all’idea della cosa, dunque al suo essere in Dio.</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58</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indent="-228600">
              <a:buAutoNum type="arabicParenBoth"/>
            </a:pPr>
            <a:r>
              <a:rPr lang="it-IT" dirty="0" err="1" smtClean="0"/>
              <a:t>Eckhart</a:t>
            </a:r>
            <a:r>
              <a:rPr lang="it-IT" dirty="0" smtClean="0"/>
              <a:t>,</a:t>
            </a:r>
            <a:r>
              <a:rPr lang="it-IT" baseline="0" dirty="0" smtClean="0"/>
              <a:t> </a:t>
            </a:r>
            <a:r>
              <a:rPr lang="it-IT" i="1" baseline="0" dirty="0" smtClean="0"/>
              <a:t>Commento all’Esodo</a:t>
            </a:r>
            <a:r>
              <a:rPr lang="it-IT" i="0" baseline="0" dirty="0" smtClean="0"/>
              <a:t>, 247, trad. </a:t>
            </a:r>
            <a:r>
              <a:rPr lang="it-IT" i="0" baseline="0" dirty="0" err="1" smtClean="0"/>
              <a:t>it</a:t>
            </a:r>
            <a:r>
              <a:rPr lang="it-IT" i="0" baseline="0" dirty="0" smtClean="0"/>
              <a:t>. </a:t>
            </a:r>
            <a:r>
              <a:rPr lang="it-IT" i="0" baseline="0" dirty="0" err="1" smtClean="0"/>
              <a:t>Vannini</a:t>
            </a:r>
            <a:r>
              <a:rPr lang="it-IT" i="0" baseline="0" dirty="0" smtClean="0"/>
              <a:t> (</a:t>
            </a:r>
            <a:r>
              <a:rPr lang="it-IT" i="1" baseline="0" dirty="0" smtClean="0"/>
              <a:t>Commento all’Esodo</a:t>
            </a:r>
            <a:r>
              <a:rPr lang="it-IT" i="0" baseline="0" dirty="0" smtClean="0"/>
              <a:t>, Città Nuova, Roma 2004, p. 155).</a:t>
            </a:r>
            <a:endParaRPr lang="it-IT" dirty="0" smtClean="0"/>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41,2,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330).</a:t>
            </a:r>
          </a:p>
          <a:p>
            <a:pPr marL="228600" indent="-228600">
              <a:buAutoNum type="arabicParenBoth"/>
            </a:pP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59</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59,1,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429).</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sz="1200"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Sermone </a:t>
            </a:r>
            <a:r>
              <a:rPr lang="it-IT" sz="1200" kern="1200" dirty="0" smtClean="0">
                <a:solidFill>
                  <a:schemeClr val="tx1"/>
                </a:solidFill>
                <a:latin typeface="Arial" charset="0"/>
                <a:ea typeface="+mn-ea"/>
                <a:cs typeface="+mn-cs"/>
              </a:rPr>
              <a:t>15,2, trad. </a:t>
            </a:r>
            <a:r>
              <a:rPr lang="it-IT" sz="1200" kern="1200" dirty="0" err="1" smtClean="0">
                <a:solidFill>
                  <a:schemeClr val="tx1"/>
                </a:solidFill>
                <a:latin typeface="Arial" charset="0"/>
                <a:ea typeface="+mn-ea"/>
                <a:cs typeface="+mn-cs"/>
              </a:rPr>
              <a:t>it</a:t>
            </a:r>
            <a:r>
              <a:rPr lang="it-IT" sz="1200" kern="1200" dirty="0" smtClean="0">
                <a:solidFill>
                  <a:schemeClr val="tx1"/>
                </a:solidFill>
                <a:latin typeface="Arial" charset="0"/>
                <a:ea typeface="+mn-ea"/>
                <a:cs typeface="+mn-cs"/>
              </a:rPr>
              <a:t>. </a:t>
            </a:r>
            <a:r>
              <a:rPr lang="it-IT" sz="1200" kern="1200" dirty="0" err="1" smtClean="0">
                <a:solidFill>
                  <a:schemeClr val="tx1"/>
                </a:solidFill>
                <a:latin typeface="Arial" charset="0"/>
                <a:ea typeface="+mn-ea"/>
                <a:cs typeface="+mn-cs"/>
              </a:rPr>
              <a:t>Vannini</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I Sermoni</a:t>
            </a:r>
            <a:r>
              <a:rPr lang="it-IT" sz="1200" kern="1200" dirty="0" smtClean="0">
                <a:solidFill>
                  <a:schemeClr val="tx1"/>
                </a:solidFill>
                <a:latin typeface="Arial" charset="0"/>
                <a:ea typeface="+mn-ea"/>
                <a:cs typeface="+mn-cs"/>
              </a:rPr>
              <a:t>, Paoline, Milano 2002, p. 187).</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60</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a:t>
            </a:r>
            <a:r>
              <a:rPr lang="it-IT" baseline="0" dirty="0" smtClean="0"/>
              <a:t> </a:t>
            </a:r>
            <a:r>
              <a:rPr lang="it-IT" baseline="0" dirty="0" err="1" smtClean="0"/>
              <a:t>Eckhart</a:t>
            </a:r>
            <a:r>
              <a:rPr lang="it-IT" baseline="0" dirty="0" smtClean="0"/>
              <a:t>, </a:t>
            </a:r>
            <a:r>
              <a:rPr lang="it-IT" i="1" baseline="0" dirty="0" smtClean="0"/>
              <a:t>Istruzioni spirituali</a:t>
            </a:r>
            <a:r>
              <a:rPr lang="it-IT" i="0" baseline="0" dirty="0" smtClean="0"/>
              <a:t>, 23, trad. </a:t>
            </a:r>
            <a:r>
              <a:rPr lang="it-IT" i="0" baseline="0" dirty="0" err="1" smtClean="0"/>
              <a:t>it</a:t>
            </a:r>
            <a:r>
              <a:rPr lang="it-IT" i="0" baseline="0" dirty="0" smtClean="0"/>
              <a:t>. </a:t>
            </a:r>
            <a:r>
              <a:rPr lang="it-IT" i="0" baseline="0" dirty="0" err="1" smtClean="0"/>
              <a:t>Vannini</a:t>
            </a:r>
            <a:r>
              <a:rPr lang="it-IT" i="0" baseline="0" dirty="0" smtClean="0"/>
              <a:t> (</a:t>
            </a:r>
            <a:r>
              <a:rPr lang="it-IT" i="0" baseline="0" dirty="0" err="1" smtClean="0"/>
              <a:t>Meister</a:t>
            </a:r>
            <a:r>
              <a:rPr lang="it-IT" i="0" baseline="0" dirty="0" smtClean="0"/>
              <a:t> </a:t>
            </a:r>
            <a:r>
              <a:rPr lang="it-IT" i="0" baseline="0" dirty="0" err="1" smtClean="0"/>
              <a:t>Eckhart</a:t>
            </a:r>
            <a:r>
              <a:rPr lang="it-IT" i="0" baseline="0" dirty="0" smtClean="0"/>
              <a:t>, </a:t>
            </a:r>
            <a:r>
              <a:rPr lang="it-IT" i="1" baseline="0" dirty="0" smtClean="0"/>
              <a:t>Dell’uomo nobile</a:t>
            </a:r>
            <a:r>
              <a:rPr lang="it-IT" i="0" baseline="0" dirty="0" smtClean="0"/>
              <a:t>, Adelphi, Milano 2004</a:t>
            </a:r>
            <a:r>
              <a:rPr lang="it-IT" i="0" baseline="30000" dirty="0" smtClean="0"/>
              <a:t>2</a:t>
            </a:r>
            <a:r>
              <a:rPr lang="it-IT" i="0" baseline="0" dirty="0" smtClean="0"/>
              <a:t>, p. 108).</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61</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indent="-228600">
              <a:buAutoNum type="arabicParenBoth"/>
            </a:pPr>
            <a:r>
              <a:rPr lang="it-IT" dirty="0" err="1" smtClean="0"/>
              <a:t>Eckhart</a:t>
            </a:r>
            <a:r>
              <a:rPr lang="it-IT" dirty="0" smtClean="0"/>
              <a:t>, </a:t>
            </a:r>
            <a:r>
              <a:rPr lang="it-IT" i="1" dirty="0" smtClean="0"/>
              <a:t>Sermone </a:t>
            </a:r>
            <a:r>
              <a:rPr lang="it-IT" dirty="0" smtClean="0"/>
              <a:t>77, trad. </a:t>
            </a:r>
            <a:r>
              <a:rPr lang="it-IT" dirty="0" err="1" smtClean="0"/>
              <a:t>it</a:t>
            </a:r>
            <a:r>
              <a:rPr lang="it-IT" dirty="0" smtClean="0"/>
              <a:t>. </a:t>
            </a:r>
            <a:r>
              <a:rPr lang="it-IT" dirty="0" err="1" smtClean="0"/>
              <a:t>Vannini</a:t>
            </a:r>
            <a:r>
              <a:rPr lang="it-IT" i="0" baseline="0" dirty="0" smtClean="0"/>
              <a:t> (</a:t>
            </a:r>
            <a:r>
              <a:rPr lang="it-IT" i="1" baseline="0" dirty="0" smtClean="0"/>
              <a:t>I Sermoni</a:t>
            </a:r>
            <a:r>
              <a:rPr lang="it-IT" i="0" baseline="0" dirty="0" smtClean="0"/>
              <a:t>, Paoline, Milano 2002, pp. 525-526).</a:t>
            </a:r>
          </a:p>
          <a:p>
            <a:pPr marL="228600" indent="-228600">
              <a:buAutoNum type="arabicParenBoth"/>
            </a:pPr>
            <a:r>
              <a:rPr lang="it-IT" i="0" baseline="0" dirty="0" smtClean="0"/>
              <a:t>Alain De Libera, </a:t>
            </a:r>
            <a:r>
              <a:rPr lang="it-IT" i="1" baseline="0" dirty="0" smtClean="0"/>
              <a:t>Introduzione alla mistica renana</a:t>
            </a:r>
            <a:r>
              <a:rPr lang="it-IT" i="0" baseline="0" dirty="0" smtClean="0"/>
              <a:t>, </a:t>
            </a:r>
            <a:r>
              <a:rPr lang="it-IT" i="0" baseline="0" dirty="0" err="1" smtClean="0"/>
              <a:t>Jaca</a:t>
            </a:r>
            <a:r>
              <a:rPr lang="it-IT" i="0" baseline="0" dirty="0" smtClean="0"/>
              <a:t> Book, Milano 1998, p. 183.</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18</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dirty="0" smtClean="0"/>
              <a:t>Alessandra </a:t>
            </a:r>
            <a:r>
              <a:rPr lang="it-IT" sz="1200" kern="1200" dirty="0" err="1" smtClean="0">
                <a:solidFill>
                  <a:schemeClr val="tx1"/>
                </a:solidFill>
                <a:latin typeface="Arial" charset="0"/>
                <a:ea typeface="+mn-ea"/>
                <a:cs typeface="+mn-cs"/>
              </a:rPr>
              <a:t>Saccon</a:t>
            </a:r>
            <a:r>
              <a:rPr lang="it-IT" sz="1200" kern="1200" dirty="0" smtClean="0">
                <a:solidFill>
                  <a:schemeClr val="tx1"/>
                </a:solidFill>
                <a:latin typeface="Arial" charset="0"/>
                <a:ea typeface="+mn-ea"/>
                <a:cs typeface="+mn-cs"/>
              </a:rPr>
              <a:t>, </a:t>
            </a:r>
            <a:r>
              <a:rPr lang="it-IT" sz="1200" i="1" kern="1200" dirty="0" smtClean="0">
                <a:solidFill>
                  <a:schemeClr val="tx1"/>
                </a:solidFill>
                <a:latin typeface="Arial" charset="0"/>
                <a:ea typeface="+mn-ea"/>
                <a:cs typeface="+mn-cs"/>
              </a:rPr>
              <a:t>Nascita e logos. Conoscenza e teoria trinitaria in </a:t>
            </a:r>
            <a:r>
              <a:rPr lang="it-IT" sz="1200" i="1" kern="1200" dirty="0" err="1" smtClean="0">
                <a:solidFill>
                  <a:schemeClr val="tx1"/>
                </a:solidFill>
                <a:latin typeface="Arial" charset="0"/>
                <a:ea typeface="+mn-ea"/>
                <a:cs typeface="+mn-cs"/>
              </a:rPr>
              <a:t>Meister</a:t>
            </a:r>
            <a:r>
              <a:rPr lang="it-IT" sz="1200" i="1" kern="1200" dirty="0" smtClean="0">
                <a:solidFill>
                  <a:schemeClr val="tx1"/>
                </a:solidFill>
                <a:latin typeface="Arial" charset="0"/>
                <a:ea typeface="+mn-ea"/>
                <a:cs typeface="+mn-cs"/>
              </a:rPr>
              <a:t> </a:t>
            </a:r>
            <a:r>
              <a:rPr lang="it-IT" sz="1200" i="1" kern="1200" dirty="0" err="1" smtClean="0">
                <a:solidFill>
                  <a:schemeClr val="tx1"/>
                </a:solidFill>
                <a:latin typeface="Arial" charset="0"/>
                <a:ea typeface="+mn-ea"/>
                <a:cs typeface="+mn-cs"/>
              </a:rPr>
              <a:t>Eckhart</a:t>
            </a:r>
            <a:r>
              <a:rPr lang="it-IT" sz="1200" kern="1200" dirty="0" smtClean="0">
                <a:solidFill>
                  <a:schemeClr val="tx1"/>
                </a:solidFill>
                <a:latin typeface="Arial" charset="0"/>
                <a:ea typeface="+mn-ea"/>
                <a:cs typeface="+mn-cs"/>
              </a:rPr>
              <a:t>, La città del sole, Napoli 1998,</a:t>
            </a:r>
            <a:r>
              <a:rPr lang="it-IT" sz="1200" kern="1200" baseline="0" dirty="0" smtClean="0">
                <a:solidFill>
                  <a:schemeClr val="tx1"/>
                </a:solidFill>
                <a:latin typeface="Arial" charset="0"/>
                <a:ea typeface="+mn-ea"/>
                <a:cs typeface="+mn-cs"/>
              </a:rPr>
              <a:t> p. 49.</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dirty="0" err="1" smtClean="0"/>
              <a:t>Eckhart</a:t>
            </a:r>
            <a:r>
              <a:rPr lang="it-IT" dirty="0" smtClean="0"/>
              <a:t>, </a:t>
            </a:r>
            <a:r>
              <a:rPr lang="it-IT" i="1" dirty="0" smtClean="0"/>
              <a:t>Sermone </a:t>
            </a:r>
            <a:r>
              <a:rPr lang="it-IT" i="0" dirty="0" smtClean="0"/>
              <a:t>28</a:t>
            </a:r>
            <a:r>
              <a:rPr lang="it-IT" dirty="0" smtClean="0"/>
              <a:t>, trad. </a:t>
            </a:r>
            <a:r>
              <a:rPr lang="it-IT" dirty="0" err="1" smtClean="0"/>
              <a:t>it</a:t>
            </a:r>
            <a:r>
              <a:rPr lang="it-IT" dirty="0" smtClean="0"/>
              <a:t>. </a:t>
            </a:r>
            <a:r>
              <a:rPr lang="it-IT" dirty="0" err="1" smtClean="0"/>
              <a:t>Vannini</a:t>
            </a:r>
            <a:r>
              <a:rPr lang="it-IT" i="0" baseline="0" dirty="0" smtClean="0"/>
              <a:t> (</a:t>
            </a:r>
            <a:r>
              <a:rPr lang="it-IT" i="1" baseline="0" dirty="0" smtClean="0"/>
              <a:t>I Sermoni</a:t>
            </a:r>
            <a:r>
              <a:rPr lang="it-IT" i="0" baseline="0" dirty="0" smtClean="0"/>
              <a:t>, Paoline, Milano 2002, p. 266).</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endParaRPr lang="it-IT" sz="1200" kern="1200" dirty="0" smtClean="0">
              <a:solidFill>
                <a:schemeClr val="tx1"/>
              </a:solidFill>
              <a:latin typeface="Arial" charset="0"/>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21</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dirty="0" err="1" smtClean="0"/>
              <a:t>Eckhart</a:t>
            </a:r>
            <a:r>
              <a:rPr lang="it-IT" dirty="0" smtClean="0"/>
              <a:t>, </a:t>
            </a:r>
            <a:r>
              <a:rPr lang="it-IT" i="1" dirty="0" smtClean="0"/>
              <a:t>Sermone </a:t>
            </a:r>
            <a:r>
              <a:rPr lang="it-IT" i="0" dirty="0" smtClean="0"/>
              <a:t>29</a:t>
            </a:r>
            <a:r>
              <a:rPr lang="it-IT" dirty="0" smtClean="0"/>
              <a:t>, trad. </a:t>
            </a:r>
            <a:r>
              <a:rPr lang="it-IT" dirty="0" err="1" smtClean="0"/>
              <a:t>it</a:t>
            </a:r>
            <a:r>
              <a:rPr lang="it-IT" dirty="0" smtClean="0"/>
              <a:t>. </a:t>
            </a:r>
            <a:r>
              <a:rPr lang="it-IT" dirty="0" err="1" smtClean="0"/>
              <a:t>Vannini</a:t>
            </a:r>
            <a:r>
              <a:rPr lang="it-IT" i="0" baseline="0" dirty="0" smtClean="0"/>
              <a:t> (</a:t>
            </a:r>
            <a:r>
              <a:rPr lang="it-IT" i="1" baseline="0" dirty="0" smtClean="0"/>
              <a:t>I Sermoni</a:t>
            </a:r>
            <a:r>
              <a:rPr lang="it-IT" i="0" baseline="0" dirty="0" smtClean="0"/>
              <a:t>, Paoline, Milano 2002, p. 270).</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dirty="0" err="1" smtClean="0"/>
              <a:t>Eckhart</a:t>
            </a:r>
            <a:r>
              <a:rPr lang="it-IT" dirty="0" smtClean="0"/>
              <a:t>, </a:t>
            </a:r>
            <a:r>
              <a:rPr lang="it-IT" i="1" dirty="0" smtClean="0"/>
              <a:t>Sermone </a:t>
            </a:r>
            <a:r>
              <a:rPr lang="it-IT" i="0" dirty="0" smtClean="0"/>
              <a:t>6</a:t>
            </a:r>
            <a:r>
              <a:rPr lang="it-IT" dirty="0" smtClean="0"/>
              <a:t>, trad. </a:t>
            </a:r>
            <a:r>
              <a:rPr lang="it-IT" dirty="0" err="1" smtClean="0"/>
              <a:t>it</a:t>
            </a:r>
            <a:r>
              <a:rPr lang="it-IT" dirty="0" smtClean="0"/>
              <a:t>. </a:t>
            </a:r>
            <a:r>
              <a:rPr lang="it-IT" dirty="0" err="1" smtClean="0"/>
              <a:t>Vannini</a:t>
            </a:r>
            <a:r>
              <a:rPr lang="it-IT" i="0" baseline="0" dirty="0" smtClean="0"/>
              <a:t> (</a:t>
            </a:r>
            <a:r>
              <a:rPr lang="it-IT" i="1" baseline="0" dirty="0" smtClean="0"/>
              <a:t>I Sermoni</a:t>
            </a:r>
            <a:r>
              <a:rPr lang="it-IT" i="0" baseline="0" dirty="0" smtClean="0"/>
              <a:t>, Paoline, Milano 2002, p. 133).</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dirty="0" err="1" smtClean="0"/>
              <a:t>Eckhart</a:t>
            </a:r>
            <a:r>
              <a:rPr lang="it-IT" dirty="0" smtClean="0"/>
              <a:t>, </a:t>
            </a:r>
            <a:r>
              <a:rPr lang="it-IT" i="1" dirty="0" smtClean="0"/>
              <a:t>Sermone </a:t>
            </a:r>
            <a:r>
              <a:rPr lang="it-IT" i="0" dirty="0" smtClean="0"/>
              <a:t>28, 4</a:t>
            </a:r>
            <a:r>
              <a:rPr lang="it-IT" dirty="0" smtClean="0"/>
              <a:t>, trad. </a:t>
            </a:r>
            <a:r>
              <a:rPr lang="it-IT" dirty="0" err="1" smtClean="0"/>
              <a:t>it</a:t>
            </a:r>
            <a:r>
              <a:rPr lang="it-IT" dirty="0" smtClean="0"/>
              <a:t>. </a:t>
            </a:r>
            <a:r>
              <a:rPr lang="it-IT" dirty="0" err="1" smtClean="0"/>
              <a:t>Vannini</a:t>
            </a:r>
            <a:r>
              <a:rPr lang="it-IT" i="0" baseline="0" dirty="0" smtClean="0"/>
              <a:t> (</a:t>
            </a:r>
            <a:r>
              <a:rPr lang="it-IT" i="1" baseline="0" dirty="0" smtClean="0"/>
              <a:t>I Sermoni</a:t>
            </a:r>
            <a:r>
              <a:rPr lang="it-IT" i="0" baseline="0" dirty="0" smtClean="0"/>
              <a:t>, Paoline, Milano 2002, p. 266).</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i="0" baseline="0" dirty="0" err="1" smtClean="0"/>
              <a:t>Eckhart</a:t>
            </a:r>
            <a:r>
              <a:rPr lang="it-IT" i="0" baseline="0" dirty="0" smtClean="0"/>
              <a:t>, </a:t>
            </a:r>
            <a:r>
              <a:rPr lang="it-IT" i="1" baseline="0" dirty="0" smtClean="0"/>
              <a:t>Commento al Vangelo di Giovanni</a:t>
            </a:r>
            <a:r>
              <a:rPr lang="it-IT" i="0" baseline="0" dirty="0" smtClean="0"/>
              <a:t>, § 556, trad. </a:t>
            </a:r>
            <a:r>
              <a:rPr lang="it-IT" i="0" baseline="0" dirty="0" err="1" smtClean="0"/>
              <a:t>it</a:t>
            </a:r>
            <a:r>
              <a:rPr lang="it-IT" i="0" baseline="0" dirty="0" smtClean="0"/>
              <a:t>. </a:t>
            </a:r>
            <a:r>
              <a:rPr lang="it-IT" i="0" baseline="0" dirty="0" err="1" smtClean="0"/>
              <a:t>Vannini</a:t>
            </a:r>
            <a:r>
              <a:rPr lang="it-IT" i="0" baseline="0" dirty="0" smtClean="0"/>
              <a:t>: «ma la negazione della negazione è nucleo, purezza e raddoppiamento dell’essere che si afferma “Io sono colui che sono” (Es. 3,14)» (</a:t>
            </a:r>
            <a:r>
              <a:rPr lang="it-IT" i="1" baseline="0" dirty="0" smtClean="0"/>
              <a:t>Commento al Vangelo di Giovanni</a:t>
            </a:r>
            <a:r>
              <a:rPr lang="it-IT" i="0" baseline="0" dirty="0" smtClean="0"/>
              <a:t>, Città Nuova, Roma 2009</a:t>
            </a:r>
            <a:r>
              <a:rPr lang="it-IT" i="0" baseline="30000" dirty="0" smtClean="0"/>
              <a:t>2</a:t>
            </a:r>
            <a:r>
              <a:rPr lang="it-IT" i="0" baseline="0" dirty="0" smtClean="0"/>
              <a:t>, p. 346).</a:t>
            </a:r>
          </a:p>
          <a:p>
            <a:pPr marL="228600" marR="0" indent="-228600" algn="l" defTabSz="914400" rtl="0" eaLnBrk="1" fontAlgn="base" latinLnBrk="0" hangingPunct="1">
              <a:lnSpc>
                <a:spcPct val="100000"/>
              </a:lnSpc>
              <a:spcBef>
                <a:spcPct val="30000"/>
              </a:spcBef>
              <a:spcAft>
                <a:spcPct val="0"/>
              </a:spcAft>
              <a:buClrTx/>
              <a:buSzTx/>
              <a:buFontTx/>
              <a:buAutoNum type="arabicParenBoth"/>
              <a:tabLst/>
              <a:defRPr/>
            </a:pPr>
            <a:r>
              <a:rPr lang="it-IT" i="0" baseline="0" dirty="0" err="1" smtClean="0"/>
              <a:t>Eckhart</a:t>
            </a:r>
            <a:r>
              <a:rPr lang="it-IT" i="0" baseline="0" dirty="0" smtClean="0"/>
              <a:t>, </a:t>
            </a:r>
            <a:r>
              <a:rPr lang="it-IT" i="1" baseline="0" dirty="0" smtClean="0"/>
              <a:t>Commento alla Sapienza</a:t>
            </a:r>
            <a:r>
              <a:rPr lang="it-IT" i="0" baseline="0" dirty="0" smtClean="0"/>
              <a:t>, 154, trad. </a:t>
            </a:r>
            <a:r>
              <a:rPr lang="it-IT" i="0" baseline="0" dirty="0" err="1" smtClean="0"/>
              <a:t>it</a:t>
            </a:r>
            <a:r>
              <a:rPr lang="it-IT" i="0" baseline="0" dirty="0" smtClean="0"/>
              <a:t>. </a:t>
            </a:r>
            <a:r>
              <a:rPr lang="it-IT" i="0" baseline="0" dirty="0" err="1" smtClean="0"/>
              <a:t>Vannini</a:t>
            </a:r>
            <a:r>
              <a:rPr lang="it-IT" i="0" baseline="0" dirty="0" smtClean="0"/>
              <a:t> (</a:t>
            </a:r>
            <a:r>
              <a:rPr lang="it-IT" i="1" baseline="0" dirty="0" smtClean="0"/>
              <a:t>Commento alla Sapienza</a:t>
            </a:r>
            <a:r>
              <a:rPr lang="it-IT" i="0" baseline="0" dirty="0" smtClean="0"/>
              <a:t>, Nardini, Firenze 1994, p. 163)</a:t>
            </a:r>
          </a:p>
          <a:p>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22</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dirty="0" err="1" smtClean="0"/>
              <a:t>Eckhart</a:t>
            </a:r>
            <a:r>
              <a:rPr lang="it-IT" dirty="0" smtClean="0"/>
              <a:t>, </a:t>
            </a:r>
            <a:r>
              <a:rPr lang="it-IT" i="1" dirty="0" smtClean="0"/>
              <a:t>Commento alla Genesi</a:t>
            </a:r>
            <a:r>
              <a:rPr lang="it-IT" i="0" dirty="0" smtClean="0"/>
              <a:t>, § 171, trad. </a:t>
            </a:r>
            <a:r>
              <a:rPr lang="it-IT" i="0" dirty="0" err="1" smtClean="0"/>
              <a:t>it</a:t>
            </a:r>
            <a:r>
              <a:rPr lang="it-IT" i="0" dirty="0" smtClean="0"/>
              <a:t>. </a:t>
            </a:r>
            <a:r>
              <a:rPr lang="it-IT" i="0" dirty="0" err="1" smtClean="0"/>
              <a:t>Vannini</a:t>
            </a:r>
            <a:r>
              <a:rPr lang="it-IT" i="0" dirty="0" smtClean="0"/>
              <a:t> (</a:t>
            </a:r>
            <a:r>
              <a:rPr lang="it-IT" i="1" dirty="0" smtClean="0"/>
              <a:t>Commento alla Genesi</a:t>
            </a:r>
            <a:r>
              <a:rPr lang="it-IT" i="0" dirty="0" smtClean="0"/>
              <a:t>, </a:t>
            </a:r>
            <a:r>
              <a:rPr lang="it-IT" i="0" dirty="0" err="1" smtClean="0"/>
              <a:t>Marietti</a:t>
            </a:r>
            <a:r>
              <a:rPr lang="it-IT" i="0" dirty="0" smtClean="0"/>
              <a:t>, Genova 1989, p. 101). Lo spunto dottrinale viene da </a:t>
            </a:r>
            <a:r>
              <a:rPr lang="it-IT" i="0" dirty="0" err="1" smtClean="0"/>
              <a:t>Origene</a:t>
            </a:r>
            <a:r>
              <a:rPr lang="it-IT" i="0" dirty="0" smtClean="0"/>
              <a:t>, sebbene </a:t>
            </a:r>
            <a:r>
              <a:rPr lang="it-IT" i="0" dirty="0" err="1" smtClean="0"/>
              <a:t>Eckhart</a:t>
            </a:r>
            <a:r>
              <a:rPr lang="it-IT" i="0" dirty="0" smtClean="0"/>
              <a:t> si riconduca a Gregorio ed Agostino, che paradossalmente ritenevano </a:t>
            </a:r>
            <a:r>
              <a:rPr lang="it-IT" i="0" dirty="0" err="1" smtClean="0"/>
              <a:t>piu</a:t>
            </a:r>
            <a:r>
              <a:rPr lang="it-IT" i="0" dirty="0" smtClean="0"/>
              <a:t> congruo </a:t>
            </a:r>
            <a:r>
              <a:rPr lang="it-IT" i="0" dirty="0" err="1" smtClean="0"/>
              <a:t>alia</a:t>
            </a:r>
            <a:r>
              <a:rPr lang="it-IT" i="0" dirty="0" smtClean="0"/>
              <a:t> </a:t>
            </a:r>
            <a:r>
              <a:rPr lang="it-IT" i="0" dirty="0" err="1" smtClean="0"/>
              <a:t>realta</a:t>
            </a:r>
            <a:r>
              <a:rPr lang="it-IT" i="0" dirty="0" smtClean="0"/>
              <a:t> divina I’uso del passato. </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23</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(1) </a:t>
            </a:r>
            <a:r>
              <a:rPr lang="it-IT" dirty="0" err="1" smtClean="0"/>
              <a:t>Eckhart</a:t>
            </a:r>
            <a:r>
              <a:rPr lang="it-IT" dirty="0" smtClean="0"/>
              <a:t>, </a:t>
            </a:r>
            <a:r>
              <a:rPr lang="it-IT" i="1" dirty="0" smtClean="0"/>
              <a:t>Sermoni Latini</a:t>
            </a:r>
            <a:r>
              <a:rPr lang="it-IT" i="0" dirty="0" smtClean="0"/>
              <a:t>, 258,</a:t>
            </a:r>
            <a:r>
              <a:rPr lang="it-IT" i="0" baseline="0" dirty="0" smtClean="0"/>
              <a:t> trad. </a:t>
            </a:r>
            <a:r>
              <a:rPr lang="it-IT" i="0" baseline="0" dirty="0" err="1" smtClean="0"/>
              <a:t>it</a:t>
            </a:r>
            <a:r>
              <a:rPr lang="it-IT" i="0" baseline="0" dirty="0" smtClean="0"/>
              <a:t>. </a:t>
            </a:r>
            <a:r>
              <a:rPr lang="it-IT" i="0" baseline="0" dirty="0" err="1" smtClean="0"/>
              <a:t>Vannini</a:t>
            </a:r>
            <a:r>
              <a:rPr lang="it-IT" i="0" baseline="0" dirty="0" smtClean="0"/>
              <a:t> (</a:t>
            </a:r>
            <a:r>
              <a:rPr lang="it-IT" i="1" baseline="0" dirty="0" smtClean="0"/>
              <a:t>I sermoni latini</a:t>
            </a:r>
            <a:r>
              <a:rPr lang="it-IT" i="0" baseline="0" dirty="0" smtClean="0"/>
              <a:t>, Città Nuova, Roma 1989, p. 175). Sul duplice grado di produzione nell’essere </a:t>
            </a:r>
            <a:r>
              <a:rPr lang="it-IT" i="0" baseline="0" dirty="0" err="1" smtClean="0"/>
              <a:t>cf</a:t>
            </a:r>
            <a:r>
              <a:rPr lang="it-IT" i="0" baseline="0" dirty="0" smtClean="0"/>
              <a:t>. CVG </a:t>
            </a:r>
            <a:r>
              <a:rPr lang="it-IT" i="0" baseline="0" dirty="0" err="1" smtClean="0"/>
              <a:t>§§</a:t>
            </a:r>
            <a:r>
              <a:rPr lang="it-IT" i="0" baseline="0" dirty="0" smtClean="0"/>
              <a:t> 342.562ss; CO S 68. </a:t>
            </a:r>
            <a:endParaRPr lang="it-IT" dirty="0"/>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24</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it-IT" dirty="0" smtClean="0"/>
              <a:t>(1) </a:t>
            </a:r>
            <a:r>
              <a:rPr lang="it-IT" i="0" baseline="0" dirty="0" err="1" smtClean="0"/>
              <a:t>Eckhart</a:t>
            </a:r>
            <a:r>
              <a:rPr lang="it-IT" i="0" baseline="0" dirty="0" smtClean="0"/>
              <a:t>, </a:t>
            </a:r>
            <a:r>
              <a:rPr lang="it-IT" i="1" baseline="0" dirty="0" smtClean="0"/>
              <a:t>Commento al Vangelo di Giovanni</a:t>
            </a:r>
            <a:r>
              <a:rPr lang="it-IT" i="0" baseline="0" dirty="0" smtClean="0"/>
              <a:t>, § 164, trad. </a:t>
            </a:r>
            <a:r>
              <a:rPr lang="it-IT" i="0" baseline="0" dirty="0" err="1" smtClean="0"/>
              <a:t>it</a:t>
            </a:r>
            <a:r>
              <a:rPr lang="it-IT" i="0" baseline="0" dirty="0" smtClean="0"/>
              <a:t>. </a:t>
            </a:r>
            <a:r>
              <a:rPr lang="it-IT" i="0" baseline="0" dirty="0" err="1" smtClean="0"/>
              <a:t>Vannini</a:t>
            </a:r>
            <a:r>
              <a:rPr lang="it-IT" i="0" baseline="0" dirty="0" smtClean="0"/>
              <a:t> (</a:t>
            </a:r>
            <a:r>
              <a:rPr lang="it-IT" i="1" baseline="0" dirty="0" smtClean="0"/>
              <a:t>Commento al Vangelo di Giovanni</a:t>
            </a:r>
            <a:r>
              <a:rPr lang="it-IT" i="0" baseline="0" dirty="0" smtClean="0"/>
              <a:t>, Città Nuova, Roma 2009</a:t>
            </a:r>
            <a:r>
              <a:rPr lang="it-IT" i="0" baseline="30000" dirty="0" smtClean="0"/>
              <a:t>2</a:t>
            </a:r>
            <a:r>
              <a:rPr lang="it-IT" i="0" baseline="0" dirty="0" smtClean="0"/>
              <a:t>, p. 132).</a:t>
            </a:r>
          </a:p>
        </p:txBody>
      </p:sp>
      <p:sp>
        <p:nvSpPr>
          <p:cNvPr id="4" name="Segnaposto numero diapositiva 3"/>
          <p:cNvSpPr>
            <a:spLocks noGrp="1"/>
          </p:cNvSpPr>
          <p:nvPr>
            <p:ph type="sldNum" sz="quarter" idx="10"/>
          </p:nvPr>
        </p:nvSpPr>
        <p:spPr/>
        <p:txBody>
          <a:bodyPr/>
          <a:lstStyle/>
          <a:p>
            <a:fld id="{BF2E79EE-49A7-47EF-B3D7-FDE05C59FA81}" type="slidenum">
              <a:rPr lang="it-IT" smtClean="0"/>
              <a:pPr/>
              <a:t>25</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700808"/>
            <a:ext cx="7772400" cy="1899643"/>
          </a:xfrm>
        </p:spPr>
        <p:txBody>
          <a:bodyPr/>
          <a:lstStyle>
            <a:lvl1pPr>
              <a:defRPr sz="3200" b="0">
                <a:solidFill>
                  <a:srgbClr val="FF0000"/>
                </a:solidFill>
                <a:latin typeface="Germany" pitchFamily="66" charset="0"/>
              </a:defRPr>
            </a:lvl1pPr>
          </a:lstStyle>
          <a:p>
            <a:r>
              <a:rPr lang="it-IT" smtClean="0"/>
              <a:t>Fare clic per modificare lo stile del titolo</a:t>
            </a:r>
            <a:endParaRPr lang="it-IT" dirty="0"/>
          </a:p>
        </p:txBody>
      </p:sp>
      <p:sp>
        <p:nvSpPr>
          <p:cNvPr id="3" name="Sottotitolo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5" name="Segnaposto piè di pagina 4"/>
          <p:cNvSpPr>
            <a:spLocks noGrp="1"/>
          </p:cNvSpPr>
          <p:nvPr>
            <p:ph type="ftr" sz="quarter" idx="11"/>
          </p:nvPr>
        </p:nvSpPr>
        <p:spPr/>
        <p:txBody>
          <a:bodyPr/>
          <a:lstStyle>
            <a:lvl1pPr>
              <a:defRPr/>
            </a:lvl1pPr>
          </a:lstStyle>
          <a:p>
            <a:r>
              <a:rPr lang="it-IT" smtClean="0"/>
              <a:t>Storia della Filosofia Medievale - A.A. 2010-2011 - Corso di Laurea Triennale</a:t>
            </a:r>
            <a:endParaRPr lang="it-IT"/>
          </a:p>
        </p:txBody>
      </p:sp>
      <p:sp>
        <p:nvSpPr>
          <p:cNvPr id="6" name="Segnaposto numero diapositiva 5"/>
          <p:cNvSpPr>
            <a:spLocks noGrp="1"/>
          </p:cNvSpPr>
          <p:nvPr>
            <p:ph type="sldNum" sz="quarter" idx="12"/>
          </p:nvPr>
        </p:nvSpPr>
        <p:spPr/>
        <p:txBody>
          <a:bodyPr/>
          <a:lstStyle>
            <a:lvl1pPr>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solidFill>
                <a:srgbClr val="FF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uto">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4" name="Segnaposto piè di pagina 3"/>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5" name="Segnaposto numero diapositiva 4"/>
          <p:cNvSpPr>
            <a:spLocks noGrp="1"/>
          </p:cNvSpPr>
          <p:nvPr>
            <p:ph type="sldNum" sz="quarter" idx="12"/>
          </p:nvPr>
        </p:nvSpPr>
        <p:spPr/>
        <p:txBody>
          <a:bodyPr/>
          <a:lstStyle/>
          <a:p>
            <a:r>
              <a:rPr lang="it-IT" dirty="0" smtClean="0"/>
              <a:t>Unità didattica </a:t>
            </a:r>
            <a:r>
              <a:rPr lang="it-IT" dirty="0" smtClean="0">
                <a:solidFill>
                  <a:srgbClr val="FF0000"/>
                </a:solidFill>
              </a:rPr>
              <a:t>M5</a:t>
            </a:r>
            <a:r>
              <a:rPr lang="it-IT" dirty="0" smtClean="0"/>
              <a:t>: </a:t>
            </a:r>
            <a:r>
              <a:rPr lang="it-IT" i="1" dirty="0" err="1" smtClean="0">
                <a:solidFill>
                  <a:srgbClr val="FF0000"/>
                </a:solidFill>
              </a:rPr>
              <a:t>Meister</a:t>
            </a:r>
            <a:r>
              <a:rPr lang="it-IT" i="1" dirty="0" smtClean="0">
                <a:solidFill>
                  <a:srgbClr val="FF0000"/>
                </a:solidFill>
              </a:rPr>
              <a:t> </a:t>
            </a:r>
            <a:r>
              <a:rPr lang="it-IT" i="1" dirty="0" err="1" smtClean="0">
                <a:solidFill>
                  <a:srgbClr val="FF0000"/>
                </a:solidFill>
              </a:rPr>
              <a:t>Eckhart</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p>
        </p:txBody>
      </p:sp>
      <p:sp>
        <p:nvSpPr>
          <p:cNvPr id="6" name="Segnaposto contenuto 2"/>
          <p:cNvSpPr>
            <a:spLocks noGrp="1"/>
          </p:cNvSpPr>
          <p:nvPr>
            <p:ph idx="1"/>
          </p:nvPr>
        </p:nvSpPr>
        <p:spPr>
          <a:xfrm>
            <a:off x="250825" y="1341438"/>
            <a:ext cx="8642350" cy="532765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iografia">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Segnaposto piè di pagina 4"/>
          <p:cNvSpPr>
            <a:spLocks noGrp="1"/>
          </p:cNvSpPr>
          <p:nvPr>
            <p:ph type="ftr" sz="quarter" idx="11"/>
          </p:nvPr>
        </p:nvSpPr>
        <p:spPr/>
        <p:txBody>
          <a:bodyPr/>
          <a:lstStyle>
            <a:lvl1pPr>
              <a:defRPr/>
            </a:lvl1pPr>
          </a:lstStyle>
          <a:p>
            <a:r>
              <a:rPr lang="it-IT" smtClean="0"/>
              <a:t>Storia della Filosofia Medievale - A.A. 2010-2011 - Corso di Laurea Triennale</a:t>
            </a:r>
            <a:endParaRPr lang="it-IT"/>
          </a:p>
        </p:txBody>
      </p:sp>
      <p:sp>
        <p:nvSpPr>
          <p:cNvPr id="6" name="Segnaposto numero diapositiva 5"/>
          <p:cNvSpPr>
            <a:spLocks noGrp="1"/>
          </p:cNvSpPr>
          <p:nvPr>
            <p:ph type="sldNum" sz="quarter" idx="12"/>
          </p:nvPr>
        </p:nvSpPr>
        <p:spPr>
          <a:xfrm>
            <a:off x="250825" y="404813"/>
            <a:ext cx="8642350" cy="791939"/>
          </a:xfrm>
        </p:spPr>
        <p:txBody>
          <a:bodyPr/>
          <a:lstStyle>
            <a:lvl1pPr>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p>
          <a:p>
            <a:r>
              <a:rPr lang="it-IT" sz="3200" dirty="0" smtClean="0">
                <a:solidFill>
                  <a:srgbClr val="FF0000"/>
                </a:solidFill>
              </a:rPr>
              <a:t>Bibliografia</a:t>
            </a:r>
            <a:endParaRPr lang="it-IT" sz="3200" dirty="0">
              <a:solidFill>
                <a:srgbClr val="FF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a:blip r:embed="rId5" cstate="print"/>
          <a:tile tx="0" ty="0" sx="100000" sy="100000" flip="none" algn="tl"/>
        </a:blipFill>
        <a:effectLst/>
      </p:bgPr>
    </p:bg>
    <p:spTree>
      <p:nvGrpSpPr>
        <p:cNvPr id="1" name=""/>
        <p:cNvGrpSpPr/>
        <p:nvPr/>
      </p:nvGrpSpPr>
      <p:grpSpPr>
        <a:xfrm>
          <a:off x="0" y="0"/>
          <a:ext cx="0" cy="0"/>
          <a:chOff x="0" y="0"/>
          <a:chExt cx="0" cy="0"/>
        </a:xfrm>
      </p:grpSpPr>
      <p:sp>
        <p:nvSpPr>
          <p:cNvPr id="215051" name="Rectangle 11"/>
          <p:cNvSpPr>
            <a:spLocks noGrp="1" noChangeArrowheads="1"/>
          </p:cNvSpPr>
          <p:nvPr>
            <p:ph type="body" idx="1"/>
          </p:nvPr>
        </p:nvSpPr>
        <p:spPr bwMode="auto">
          <a:xfrm>
            <a:off x="250825" y="1341438"/>
            <a:ext cx="8642350" cy="532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215052" name="Rectangle 12"/>
          <p:cNvSpPr>
            <a:spLocks noGrp="1" noChangeArrowheads="1"/>
          </p:cNvSpPr>
          <p:nvPr>
            <p:ph type="ftr" sz="quarter" idx="3"/>
          </p:nvPr>
        </p:nvSpPr>
        <p:spPr bwMode="auto">
          <a:xfrm>
            <a:off x="250825" y="115888"/>
            <a:ext cx="8640763"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r>
              <a:rPr lang="it-IT" smtClean="0"/>
              <a:t>Storia della Filosofia Medievale - A.A. 2010-2011 - Corso di Laurea Triennale</a:t>
            </a:r>
            <a:endParaRPr lang="it-IT"/>
          </a:p>
        </p:txBody>
      </p:sp>
      <p:sp>
        <p:nvSpPr>
          <p:cNvPr id="215053" name="Rectangle 13"/>
          <p:cNvSpPr>
            <a:spLocks noGrp="1" noChangeArrowheads="1"/>
          </p:cNvSpPr>
          <p:nvPr>
            <p:ph type="sldNum" sz="quarter" idx="4"/>
          </p:nvPr>
        </p:nvSpPr>
        <p:spPr bwMode="auto">
          <a:xfrm>
            <a:off x="250825" y="404813"/>
            <a:ext cx="8642350" cy="287337"/>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600">
                <a:solidFill>
                  <a:schemeClr val="tx1"/>
                </a:solidFill>
              </a:defRPr>
            </a:lvl1pPr>
          </a:lstStyle>
          <a:p>
            <a:r>
              <a:rPr lang="it-IT" dirty="0" smtClean="0"/>
              <a:t>Unità didattica </a:t>
            </a:r>
            <a:r>
              <a:rPr lang="it-IT" dirty="0" err="1" smtClean="0">
                <a:solidFill>
                  <a:srgbClr val="FF0000"/>
                </a:solidFill>
              </a:rPr>
              <a:t>n°</a:t>
            </a:r>
            <a:r>
              <a:rPr lang="it-IT" dirty="0" smtClean="0"/>
              <a:t>: </a:t>
            </a:r>
            <a:r>
              <a:rPr lang="it-IT" i="1" dirty="0" smtClean="0">
                <a:solidFill>
                  <a:srgbClr val="FF0000"/>
                </a:solidFill>
              </a:rPr>
              <a:t>Titolo</a:t>
            </a:r>
            <a:r>
              <a:rPr lang="it-IT" dirty="0" smtClean="0"/>
              <a:t> -</a:t>
            </a:r>
            <a:r>
              <a:rPr lang="it-IT" i="1" dirty="0" smtClean="0"/>
              <a:t> </a:t>
            </a:r>
            <a:r>
              <a:rPr lang="it-IT" dirty="0" smtClean="0"/>
              <a:t>Scheda </a:t>
            </a:r>
            <a:fld id="{6CA60C78-0825-4B2B-B453-0FCE1F9B7919}" type="slidenum">
              <a:rPr lang="it-IT" smtClean="0">
                <a:solidFill>
                  <a:srgbClr val="FF0000"/>
                </a:solidFill>
              </a:rPr>
              <a:pPr/>
              <a:t>‹N›</a:t>
            </a:fld>
            <a:endParaRPr lang="it-IT" dirty="0"/>
          </a:p>
        </p:txBody>
      </p:sp>
      <p:sp>
        <p:nvSpPr>
          <p:cNvPr id="215057" name="Rectangle 17"/>
          <p:cNvSpPr>
            <a:spLocks noGrp="1" noChangeArrowheads="1"/>
          </p:cNvSpPr>
          <p:nvPr>
            <p:ph type="title"/>
          </p:nvPr>
        </p:nvSpPr>
        <p:spPr bwMode="auto">
          <a:xfrm>
            <a:off x="250825" y="836613"/>
            <a:ext cx="8642350" cy="423862"/>
          </a:xfrm>
          <a:prstGeom prst="rect">
            <a:avLst/>
          </a:prstGeom>
          <a:noFill/>
          <a:ln w="38100" cmpd="dbl">
            <a:solidFill>
              <a:schemeClr val="tx1"/>
            </a:solidFill>
            <a:miter lim="800000"/>
            <a:headEnd/>
            <a:tailEnd/>
          </a:ln>
          <a:effectLst/>
        </p:spPr>
        <p:txBody>
          <a:bodyPr vert="horz" wrap="square" lIns="91440" tIns="45720" rIns="91440" bIns="45720" numCol="1" anchor="ctr" anchorCtr="0" compatLnSpc="1">
            <a:prstTxWarp prst="textNoShape">
              <a:avLst/>
            </a:prstTxWarp>
          </a:bodyPr>
          <a:lstStyle/>
          <a:p>
            <a:pPr lvl="0"/>
            <a:r>
              <a:rPr lang="it-IT" dirty="0" smtClean="0"/>
              <a:t>Fare clic per modificare lo stile del titolo</a:t>
            </a:r>
          </a:p>
        </p:txBody>
      </p:sp>
    </p:spTree>
  </p:cSld>
  <p:clrMap bg1="lt1" tx1="dk1" bg2="lt2" tx2="dk2" accent1="accent1" accent2="accent2" accent3="accent3" accent4="accent4" accent5="accent5" accent6="accent6" hlink="hlink" folHlink="folHlink"/>
  <p:sldLayoutIdLst>
    <p:sldLayoutId id="2147483650" r:id="rId1"/>
    <p:sldLayoutId id="2147483656" r:id="rId2"/>
    <p:sldLayoutId id="2147483651" r:id="rId3"/>
  </p:sldLayoutIdLst>
  <p:hf hdr="0" dt="0"/>
  <p:txStyles>
    <p:titleStyle>
      <a:lvl1pPr algn="ctr" rtl="0" eaLnBrk="1" fontAlgn="base" hangingPunct="1">
        <a:spcBef>
          <a:spcPct val="0"/>
        </a:spcBef>
        <a:spcAft>
          <a:spcPct val="0"/>
        </a:spcAft>
        <a:defRPr sz="2200" b="1">
          <a:solidFill>
            <a:srgbClr val="FF0000"/>
          </a:solidFill>
          <a:latin typeface="+mj-lt"/>
          <a:ea typeface="+mj-ea"/>
          <a:cs typeface="+mj-cs"/>
        </a:defRPr>
      </a:lvl1pPr>
      <a:lvl2pPr algn="ctr" rtl="0" eaLnBrk="1" fontAlgn="base" hangingPunct="1">
        <a:spcBef>
          <a:spcPct val="0"/>
        </a:spcBef>
        <a:spcAft>
          <a:spcPct val="0"/>
        </a:spcAft>
        <a:defRPr sz="2200" b="1">
          <a:solidFill>
            <a:srgbClr val="FF0000"/>
          </a:solidFill>
          <a:latin typeface="Arial" charset="0"/>
        </a:defRPr>
      </a:lvl2pPr>
      <a:lvl3pPr algn="ctr" rtl="0" eaLnBrk="1" fontAlgn="base" hangingPunct="1">
        <a:spcBef>
          <a:spcPct val="0"/>
        </a:spcBef>
        <a:spcAft>
          <a:spcPct val="0"/>
        </a:spcAft>
        <a:defRPr sz="2200" b="1">
          <a:solidFill>
            <a:srgbClr val="FF0000"/>
          </a:solidFill>
          <a:latin typeface="Arial" charset="0"/>
        </a:defRPr>
      </a:lvl3pPr>
      <a:lvl4pPr algn="ctr" rtl="0" eaLnBrk="1" fontAlgn="base" hangingPunct="1">
        <a:spcBef>
          <a:spcPct val="0"/>
        </a:spcBef>
        <a:spcAft>
          <a:spcPct val="0"/>
        </a:spcAft>
        <a:defRPr sz="2200" b="1">
          <a:solidFill>
            <a:srgbClr val="FF0000"/>
          </a:solidFill>
          <a:latin typeface="Arial" charset="0"/>
        </a:defRPr>
      </a:lvl4pPr>
      <a:lvl5pPr algn="ctr" rtl="0" eaLnBrk="1" fontAlgn="base" hangingPunct="1">
        <a:spcBef>
          <a:spcPct val="0"/>
        </a:spcBef>
        <a:spcAft>
          <a:spcPct val="0"/>
        </a:spcAft>
        <a:defRPr sz="2200" b="1">
          <a:solidFill>
            <a:srgbClr val="FF0000"/>
          </a:solidFill>
          <a:latin typeface="Arial" charset="0"/>
        </a:defRPr>
      </a:lvl5pPr>
      <a:lvl6pPr marL="457200" algn="ctr" rtl="0" eaLnBrk="1" fontAlgn="base" hangingPunct="1">
        <a:spcBef>
          <a:spcPct val="0"/>
        </a:spcBef>
        <a:spcAft>
          <a:spcPct val="0"/>
        </a:spcAft>
        <a:defRPr sz="2200" b="1">
          <a:solidFill>
            <a:srgbClr val="FF0000"/>
          </a:solidFill>
          <a:latin typeface="Arial" charset="0"/>
        </a:defRPr>
      </a:lvl6pPr>
      <a:lvl7pPr marL="914400" algn="ctr" rtl="0" eaLnBrk="1" fontAlgn="base" hangingPunct="1">
        <a:spcBef>
          <a:spcPct val="0"/>
        </a:spcBef>
        <a:spcAft>
          <a:spcPct val="0"/>
        </a:spcAft>
        <a:defRPr sz="2200" b="1">
          <a:solidFill>
            <a:srgbClr val="FF0000"/>
          </a:solidFill>
          <a:latin typeface="Arial" charset="0"/>
        </a:defRPr>
      </a:lvl7pPr>
      <a:lvl8pPr marL="1371600" algn="ctr" rtl="0" eaLnBrk="1" fontAlgn="base" hangingPunct="1">
        <a:spcBef>
          <a:spcPct val="0"/>
        </a:spcBef>
        <a:spcAft>
          <a:spcPct val="0"/>
        </a:spcAft>
        <a:defRPr sz="2200" b="1">
          <a:solidFill>
            <a:srgbClr val="FF0000"/>
          </a:solidFill>
          <a:latin typeface="Arial" charset="0"/>
        </a:defRPr>
      </a:lvl8pPr>
      <a:lvl9pPr marL="1828800" algn="ctr" rtl="0" eaLnBrk="1" fontAlgn="base" hangingPunct="1">
        <a:spcBef>
          <a:spcPct val="0"/>
        </a:spcBef>
        <a:spcAft>
          <a:spcPct val="0"/>
        </a:spcAft>
        <a:defRPr sz="2200" b="1">
          <a:solidFill>
            <a:srgbClr val="FF0000"/>
          </a:solidFill>
          <a:latin typeface="Arial"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sz="1600">
          <a:solidFill>
            <a:schemeClr val="tx1"/>
          </a:solidFill>
          <a:latin typeface="+mn-lt"/>
        </a:defRPr>
      </a:lvl3pPr>
      <a:lvl4pPr marL="1600200" indent="-228600" algn="l" rtl="0" eaLnBrk="1" fontAlgn="base" hangingPunct="1">
        <a:spcBef>
          <a:spcPct val="20000"/>
        </a:spcBef>
        <a:spcAft>
          <a:spcPct val="0"/>
        </a:spcAft>
        <a:buChar char="–"/>
        <a:defRPr sz="14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ctrTitle"/>
          </p:nvPr>
        </p:nvSpPr>
        <p:spPr>
          <a:xfrm>
            <a:off x="685800" y="1556792"/>
            <a:ext cx="7772400" cy="2043659"/>
          </a:xfrm>
          <a:ln/>
        </p:spPr>
        <p:txBody>
          <a:bodyPr/>
          <a:lstStyle/>
          <a:p>
            <a:r>
              <a:rPr lang="it-IT" dirty="0" smtClean="0"/>
              <a:t>Unità didattica M5</a:t>
            </a:r>
            <a:br>
              <a:rPr lang="it-IT" dirty="0" smtClean="0"/>
            </a:br>
            <a:r>
              <a:rPr lang="it-IT" dirty="0" smtClean="0"/>
              <a:t/>
            </a:r>
            <a:br>
              <a:rPr lang="it-IT" dirty="0" smtClean="0"/>
            </a:br>
            <a:r>
              <a:rPr lang="it-IT" dirty="0" err="1" smtClean="0"/>
              <a:t>Meister</a:t>
            </a:r>
            <a:r>
              <a:rPr lang="it-IT" dirty="0" smtClean="0"/>
              <a:t> </a:t>
            </a:r>
            <a:r>
              <a:rPr lang="it-IT" dirty="0" err="1" smtClean="0"/>
              <a:t>Eckhart</a:t>
            </a:r>
            <a:r>
              <a:rPr lang="it-IT" dirty="0" smtClean="0"/>
              <a:t/>
            </a:r>
            <a:br>
              <a:rPr lang="it-IT" dirty="0" smtClean="0"/>
            </a:br>
            <a:r>
              <a:rPr lang="it-IT" dirty="0" smtClean="0"/>
              <a:t>Il compimento spirituale della Teologia Renana </a:t>
            </a:r>
            <a:endParaRPr lang="it-IT" sz="3200" b="0" dirty="0">
              <a:latin typeface="Germany" pitchFamily="66" charset="0"/>
            </a:endParaRPr>
          </a:p>
        </p:txBody>
      </p:sp>
      <p:sp>
        <p:nvSpPr>
          <p:cNvPr id="182275" name="Rectangle 3"/>
          <p:cNvSpPr>
            <a:spLocks noGrp="1" noChangeArrowheads="1"/>
          </p:cNvSpPr>
          <p:nvPr>
            <p:ph type="subTitle" idx="1"/>
          </p:nvPr>
        </p:nvSpPr>
        <p:spPr>
          <a:xfrm>
            <a:off x="900113" y="3886200"/>
            <a:ext cx="7272337" cy="1630363"/>
          </a:xfrm>
        </p:spPr>
        <p:txBody>
          <a:bodyPr/>
          <a:lstStyle/>
          <a:p>
            <a:endParaRPr lang="it-IT" smtClean="0">
              <a:solidFill>
                <a:srgbClr val="FF0000"/>
              </a:solidFill>
            </a:endParaRPr>
          </a:p>
          <a:p>
            <a:endParaRPr lang="it-IT"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elementi della condanna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9</a:t>
            </a:fld>
            <a:endParaRPr lang="it-IT" dirty="0"/>
          </a:p>
        </p:txBody>
      </p:sp>
      <p:sp>
        <p:nvSpPr>
          <p:cNvPr id="5" name="Segnaposto contenuto 4"/>
          <p:cNvSpPr>
            <a:spLocks noGrp="1"/>
          </p:cNvSpPr>
          <p:nvPr>
            <p:ph idx="1"/>
          </p:nvPr>
        </p:nvSpPr>
        <p:spPr/>
        <p:txBody>
          <a:bodyPr/>
          <a:lstStyle/>
          <a:p>
            <a:r>
              <a:rPr lang="it-IT" dirty="0" smtClean="0"/>
              <a:t>Non si possiedono al completo gli atti del «processo» di </a:t>
            </a:r>
            <a:r>
              <a:rPr lang="it-IT" dirty="0" err="1" smtClean="0"/>
              <a:t>Meister</a:t>
            </a:r>
            <a:r>
              <a:rPr lang="it-IT" dirty="0" smtClean="0"/>
              <a:t> </a:t>
            </a:r>
            <a:r>
              <a:rPr lang="it-IT" dirty="0" err="1" smtClean="0"/>
              <a:t>Eckhart</a:t>
            </a:r>
            <a:r>
              <a:rPr lang="it-IT" dirty="0" smtClean="0"/>
              <a:t>. Del lavoro della commissione d'inquisizione di Colonia non restano se non due delle tre liste di proposizioni (almeno) trasmesse dai suoi delatori: </a:t>
            </a:r>
          </a:p>
          <a:p>
            <a:pPr lvl="1"/>
            <a:r>
              <a:rPr lang="it-IT" dirty="0" smtClean="0"/>
              <a:t>Della prima lista, i 49 passi sono tratti dal </a:t>
            </a:r>
            <a:r>
              <a:rPr lang="it-IT" i="1" dirty="0" smtClean="0"/>
              <a:t>Libro della Consolazione Divina</a:t>
            </a:r>
            <a:r>
              <a:rPr lang="it-IT" dirty="0" smtClean="0"/>
              <a:t>, dal trattato sull’</a:t>
            </a:r>
            <a:r>
              <a:rPr lang="it-IT" i="1" dirty="0" smtClean="0"/>
              <a:t>Uomo Nobile </a:t>
            </a:r>
            <a:r>
              <a:rPr lang="it-IT" dirty="0" smtClean="0"/>
              <a:t>e dal primo </a:t>
            </a:r>
            <a:r>
              <a:rPr lang="it-IT" i="1" dirty="0" smtClean="0"/>
              <a:t>Commento alla Genesi</a:t>
            </a:r>
            <a:r>
              <a:rPr lang="it-IT" dirty="0" smtClean="0"/>
              <a:t>;</a:t>
            </a:r>
            <a:r>
              <a:rPr lang="it-IT" i="1" dirty="0" smtClean="0"/>
              <a:t> </a:t>
            </a:r>
            <a:endParaRPr lang="it-IT" dirty="0" smtClean="0"/>
          </a:p>
          <a:p>
            <a:pPr lvl="1"/>
            <a:r>
              <a:rPr lang="it-IT" dirty="0" smtClean="0"/>
              <a:t>Della seconda lista i 59 passi sono tutti desunti dai </a:t>
            </a:r>
            <a:r>
              <a:rPr lang="it-IT" i="1" dirty="0" smtClean="0"/>
              <a:t>Sermoni </a:t>
            </a:r>
            <a:r>
              <a:rPr lang="it-IT" dirty="0" smtClean="0"/>
              <a:t>in lingua tedesca</a:t>
            </a:r>
          </a:p>
          <a:p>
            <a:r>
              <a:rPr lang="it-IT" dirty="0" smtClean="0"/>
              <a:t>A motivo della preponderanza della lingua </a:t>
            </a:r>
            <a:r>
              <a:rPr lang="it-IT" dirty="0" err="1" smtClean="0"/>
              <a:t>vernacola</a:t>
            </a:r>
            <a:r>
              <a:rPr lang="it-IT" dirty="0" smtClean="0"/>
              <a:t>, </a:t>
            </a:r>
            <a:r>
              <a:rPr lang="it-IT" b="1" dirty="0" smtClean="0"/>
              <a:t>è</a:t>
            </a:r>
            <a:r>
              <a:rPr lang="it-IT" dirty="0" smtClean="0"/>
              <a:t> quindi </a:t>
            </a:r>
            <a:r>
              <a:rPr lang="it-IT" b="1" dirty="0" smtClean="0"/>
              <a:t>il predicatore di Strasburgo e di Colonia a essere principalmente attaccato</a:t>
            </a:r>
            <a:r>
              <a:rPr lang="it-IT" dirty="0" smtClean="0"/>
              <a:t>, malgrado il maestro di Parigi non venga completamente risparmiato, poiché la sua lettura altamente tecnicizzata della Genesi è anch'essa messa in discussione.</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Ragione spirituale della condanna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10</a:t>
            </a:fld>
            <a:endParaRPr lang="it-IT" dirty="0"/>
          </a:p>
        </p:txBody>
      </p:sp>
      <p:sp>
        <p:nvSpPr>
          <p:cNvPr id="5" name="Segnaposto contenuto 4"/>
          <p:cNvSpPr>
            <a:spLocks noGrp="1"/>
          </p:cNvSpPr>
          <p:nvPr>
            <p:ph idx="1"/>
          </p:nvPr>
        </p:nvSpPr>
        <p:spPr/>
        <p:txBody>
          <a:bodyPr/>
          <a:lstStyle/>
          <a:p>
            <a:r>
              <a:rPr lang="it-IT" dirty="0" smtClean="0"/>
              <a:t>L'intervento di Enrico II di </a:t>
            </a:r>
            <a:r>
              <a:rPr lang="it-IT" dirty="0" err="1" smtClean="0"/>
              <a:t>Virneburg</a:t>
            </a:r>
            <a:r>
              <a:rPr lang="it-IT" dirty="0" smtClean="0"/>
              <a:t> si spiega a un primo livello a causa della </a:t>
            </a:r>
            <a:r>
              <a:rPr lang="it-IT" b="1" dirty="0" smtClean="0"/>
              <a:t>situazione spirituale della Germania</a:t>
            </a:r>
            <a:r>
              <a:rPr lang="it-IT" dirty="0" smtClean="0"/>
              <a:t> all'inizio del XIV secolo. Si sa, infatti, che l'epoca vede fiorire un pensiero e una pratica spirituali eterodossi presso i </a:t>
            </a:r>
            <a:r>
              <a:rPr lang="it-IT" b="1" dirty="0" err="1" smtClean="0"/>
              <a:t>begardi</a:t>
            </a:r>
            <a:r>
              <a:rPr lang="it-IT" dirty="0" smtClean="0"/>
              <a:t> e le </a:t>
            </a:r>
            <a:r>
              <a:rPr lang="it-IT" b="1" dirty="0" smtClean="0"/>
              <a:t>beghine</a:t>
            </a:r>
            <a:r>
              <a:rPr lang="it-IT" dirty="0" smtClean="0"/>
              <a:t> del Nord dell'Europa - entrambi </a:t>
            </a:r>
            <a:r>
              <a:rPr lang="it-IT" b="1" dirty="0" smtClean="0"/>
              <a:t>messi sotto accusa fin dal concilio di </a:t>
            </a:r>
            <a:r>
              <a:rPr lang="it-IT" b="1" dirty="0" err="1" smtClean="0"/>
              <a:t>Vienne</a:t>
            </a:r>
            <a:r>
              <a:rPr lang="it-IT" b="1" dirty="0" smtClean="0"/>
              <a:t> nel 1311-1312</a:t>
            </a:r>
            <a:r>
              <a:rPr lang="it-IT" dirty="0" smtClean="0"/>
              <a:t>. L'arcivescovo di Colonia, è innegabile, è lui stesso impegnato a fondo contro l'eterodossia: è lui che fa portare al rogo l'eresiarca Gualtiero d'Olanda nel 1322. Non è dunque escluso che gli </a:t>
            </a:r>
            <a:r>
              <a:rPr lang="it-IT" b="1" dirty="0" smtClean="0"/>
              <a:t>ambienti sospetti di eresia abbiano cercato di nascondersi dietro l'autorità di </a:t>
            </a:r>
            <a:r>
              <a:rPr lang="it-IT" b="1" dirty="0" err="1" smtClean="0"/>
              <a:t>Eckhart</a:t>
            </a:r>
            <a:r>
              <a:rPr lang="it-IT" b="1" dirty="0" smtClean="0"/>
              <a:t> per ripararsi</a:t>
            </a:r>
            <a:r>
              <a:rPr lang="it-IT" dirty="0" smtClean="0"/>
              <a:t>. Così si spiegherebbero gli innumerevoli </a:t>
            </a:r>
            <a:r>
              <a:rPr lang="it-IT" b="1" dirty="0" smtClean="0"/>
              <a:t>apocrifi che circolano sotto il nome del Maestro</a:t>
            </a:r>
            <a:r>
              <a:rPr lang="it-IT" dirty="0" smtClean="0"/>
              <a:t> e le proposizioni, sicuramente fantasiose, attribuitegli dalla commissione </a:t>
            </a:r>
            <a:r>
              <a:rPr lang="it-IT" dirty="0" err="1" smtClean="0"/>
              <a:t>inquisitoriale</a:t>
            </a:r>
            <a:r>
              <a:rPr lang="it-IT" dirty="0" smtClean="0"/>
              <a:t> di Colonia, </a:t>
            </a:r>
            <a:r>
              <a:rPr lang="it-IT" b="1" dirty="0" smtClean="0"/>
              <a:t>che l'accusato ha sempre assicurato non essere sue</a:t>
            </a:r>
            <a:r>
              <a:rPr lang="it-IT" dirty="0" smtClean="0"/>
              <a:t>.</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Ragione politica della condanna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11</a:t>
            </a:fld>
            <a:endParaRPr lang="it-IT" dirty="0"/>
          </a:p>
        </p:txBody>
      </p:sp>
      <p:sp>
        <p:nvSpPr>
          <p:cNvPr id="5" name="Segnaposto contenuto 4"/>
          <p:cNvSpPr>
            <a:spLocks noGrp="1"/>
          </p:cNvSpPr>
          <p:nvPr>
            <p:ph idx="1"/>
          </p:nvPr>
        </p:nvSpPr>
        <p:spPr/>
        <p:txBody>
          <a:bodyPr/>
          <a:lstStyle/>
          <a:p>
            <a:r>
              <a:rPr lang="it-IT" b="1" dirty="0" smtClean="0"/>
              <a:t>Grande elettore del Sacro Impero</a:t>
            </a:r>
            <a:r>
              <a:rPr lang="it-IT" dirty="0" smtClean="0"/>
              <a:t>, allora in lotta aperta con il papato, </a:t>
            </a:r>
            <a:r>
              <a:rPr lang="it-IT" b="1" dirty="0" smtClean="0"/>
              <a:t>l'arcivescovo di Colonia guardava di malocchio i domenicani</a:t>
            </a:r>
            <a:r>
              <a:rPr lang="it-IT" dirty="0" smtClean="0"/>
              <a:t>. Irritato dal loro zelo e dai loro successi come predicatori, senza dubbio altresì </a:t>
            </a:r>
            <a:r>
              <a:rPr lang="it-IT" b="1" dirty="0" smtClean="0"/>
              <a:t>stanco del loro privilegio d'esenzione nei confronti della giurisdizione vescovile</a:t>
            </a:r>
            <a:r>
              <a:rPr lang="it-IT" dirty="0" smtClean="0"/>
              <a:t>, è verosimile che Enrico abbia cercato, grazie all'Inquisizione, di dare un esempio colpendo i Predicatori al vertice. In tale </a:t>
            </a:r>
            <a:r>
              <a:rPr lang="it-IT" b="1" dirty="0" smtClean="0"/>
              <a:t>deprecabile intreccio tra dogma e affari del potere</a:t>
            </a:r>
            <a:r>
              <a:rPr lang="it-IT" dirty="0" smtClean="0"/>
              <a:t> che sembra abbia pesato in maniera determinante su un uomo che la sua formazione di teologo e il suo fervore di cristiano avrebbero dovuto secondo logica salvaguardare da un destino così funesto.</a:t>
            </a:r>
            <a:endParaRPr lang="it-IT" smtClean="0"/>
          </a:p>
          <a:p>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Introduzione (I)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12</a:t>
            </a:fld>
            <a:endParaRPr lang="it-IT" dirty="0"/>
          </a:p>
        </p:txBody>
      </p:sp>
      <p:sp>
        <p:nvSpPr>
          <p:cNvPr id="5" name="Segnaposto contenuto 4"/>
          <p:cNvSpPr>
            <a:spLocks noGrp="1"/>
          </p:cNvSpPr>
          <p:nvPr>
            <p:ph idx="1"/>
          </p:nvPr>
        </p:nvSpPr>
        <p:spPr/>
        <p:txBody>
          <a:bodyPr/>
          <a:lstStyle/>
          <a:p>
            <a:r>
              <a:rPr lang="it-IT" dirty="0" smtClean="0"/>
              <a:t>La personalità e l’opera di </a:t>
            </a:r>
            <a:r>
              <a:rPr lang="it-IT" dirty="0" err="1" smtClean="0"/>
              <a:t>Eckhart</a:t>
            </a:r>
            <a:r>
              <a:rPr lang="it-IT" dirty="0" smtClean="0"/>
              <a:t>, messa a raffronto con i suoi contemporanei, al di là delle vicende particolari che la contrassegnarono, emerge per una </a:t>
            </a:r>
            <a:r>
              <a:rPr lang="it-IT" b="1" dirty="0" smtClean="0"/>
              <a:t>serie di particolarità</a:t>
            </a:r>
            <a:r>
              <a:rPr lang="it-IT" dirty="0" smtClean="0"/>
              <a:t> che la contraddistinguono in maniera particolare:</a:t>
            </a:r>
          </a:p>
          <a:p>
            <a:pPr marL="457200" lvl="0" indent="-457200">
              <a:buFont typeface="+mj-lt"/>
              <a:buAutoNum type="arabicPeriod"/>
            </a:pPr>
            <a:r>
              <a:rPr lang="it-IT" b="1" dirty="0" smtClean="0"/>
              <a:t>Assenza di dispute</a:t>
            </a:r>
            <a:r>
              <a:rPr lang="it-IT" dirty="0" smtClean="0"/>
              <a:t> </a:t>
            </a:r>
            <a:r>
              <a:rPr lang="it-IT" b="1" dirty="0" smtClean="0"/>
              <a:t>accademiche</a:t>
            </a:r>
            <a:r>
              <a:rPr lang="it-IT" dirty="0" smtClean="0"/>
              <a:t>: contrariamente a quanto accade per gli altri grandi teologi dei secoli XIII e XIV, non si conosce un suo </a:t>
            </a:r>
            <a:r>
              <a:rPr lang="it-IT" i="1" dirty="0" smtClean="0"/>
              <a:t>Commento alle Sentenze </a:t>
            </a:r>
            <a:r>
              <a:rPr lang="it-IT" dirty="0" smtClean="0"/>
              <a:t>e non si possiede di lui se non una manciata di </a:t>
            </a:r>
            <a:r>
              <a:rPr lang="it-IT" i="1" dirty="0" err="1" smtClean="0"/>
              <a:t>quaestiones</a:t>
            </a:r>
            <a:r>
              <a:rPr lang="it-IT" i="1" dirty="0" smtClean="0"/>
              <a:t> </a:t>
            </a:r>
            <a:r>
              <a:rPr lang="it-IT" i="1" dirty="0" err="1" smtClean="0"/>
              <a:t>disputatae</a:t>
            </a:r>
            <a:r>
              <a:rPr lang="it-IT" i="1" dirty="0" smtClean="0"/>
              <a:t>. </a:t>
            </a:r>
            <a:r>
              <a:rPr lang="it-IT" dirty="0" smtClean="0"/>
              <a:t>V'è qui uno squilibrio evidente, giacché </a:t>
            </a:r>
            <a:r>
              <a:rPr lang="it-IT" b="1" dirty="0" smtClean="0"/>
              <a:t>nel Trecento, letteratura </a:t>
            </a:r>
            <a:r>
              <a:rPr lang="it-IT" b="1" dirty="0" err="1" smtClean="0"/>
              <a:t>sentenziaria</a:t>
            </a:r>
            <a:r>
              <a:rPr lang="it-IT" b="1" dirty="0" smtClean="0"/>
              <a:t> e questioni disputate sono i due principali mezzi d'espressione del teologo</a:t>
            </a:r>
            <a:r>
              <a:rPr lang="it-IT" dirty="0" smtClean="0"/>
              <a:t>, le due forme letterarie che determinano lo stile e l'orientamento di un'</a:t>
            </a:r>
            <a:r>
              <a:rPr lang="it-IT" b="1" dirty="0" smtClean="0"/>
              <a:t>epoca largamente segnata da una formalizzazione e tecnicizzazione crescenti del discorso teologico</a:t>
            </a:r>
            <a:r>
              <a:rPr lang="it-IT" dirty="0" smtClean="0"/>
              <a:t>.</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Introduzione (II)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13</a:t>
            </a:fld>
            <a:endParaRPr lang="it-IT" dirty="0"/>
          </a:p>
        </p:txBody>
      </p:sp>
      <p:sp>
        <p:nvSpPr>
          <p:cNvPr id="5" name="Segnaposto contenuto 4"/>
          <p:cNvSpPr>
            <a:spLocks noGrp="1"/>
          </p:cNvSpPr>
          <p:nvPr>
            <p:ph idx="1"/>
          </p:nvPr>
        </p:nvSpPr>
        <p:spPr/>
        <p:txBody>
          <a:bodyPr/>
          <a:lstStyle/>
          <a:p>
            <a:pPr marL="457200" indent="-457200">
              <a:buFont typeface="+mj-lt"/>
              <a:buAutoNum type="arabicPeriod" startAt="2"/>
            </a:pPr>
            <a:r>
              <a:rPr lang="it-IT" dirty="0" smtClean="0"/>
              <a:t>L’esegesi “mistica” di </a:t>
            </a:r>
            <a:r>
              <a:rPr lang="it-IT" b="1" dirty="0" err="1" smtClean="0"/>
              <a:t>Eckhart</a:t>
            </a:r>
            <a:r>
              <a:rPr lang="it-IT" dirty="0" smtClean="0"/>
              <a:t> è particolare: diversamente dai teologi della mistica, egli </a:t>
            </a:r>
            <a:r>
              <a:rPr lang="it-IT" b="1" dirty="0" smtClean="0"/>
              <a:t>non ha commentato la </a:t>
            </a:r>
            <a:r>
              <a:rPr lang="it-IT" b="1" i="1" dirty="0" smtClean="0"/>
              <a:t>Teologia mistica </a:t>
            </a:r>
            <a:r>
              <a:rPr lang="it-IT" b="1" dirty="0" smtClean="0"/>
              <a:t>dello Pseudo Dionigi l'Areopagita</a:t>
            </a:r>
            <a:r>
              <a:rPr lang="it-IT" dirty="0" smtClean="0"/>
              <a:t>, malgrado questi sia onnipresente in lui. </a:t>
            </a:r>
            <a:r>
              <a:rPr lang="it-IT" b="1" dirty="0" err="1" smtClean="0"/>
              <a:t>Eckhart</a:t>
            </a:r>
            <a:r>
              <a:rPr lang="it-IT" b="1" dirty="0" smtClean="0"/>
              <a:t> sposa il sermone all'esegesi</a:t>
            </a:r>
            <a:r>
              <a:rPr lang="it-IT" dirty="0" smtClean="0"/>
              <a:t>, ed è questa</a:t>
            </a:r>
            <a:r>
              <a:rPr lang="it-IT" i="1" dirty="0" smtClean="0"/>
              <a:t> </a:t>
            </a:r>
            <a:r>
              <a:rPr lang="it-IT" dirty="0" smtClean="0"/>
              <a:t>la vera singolarità di </a:t>
            </a:r>
            <a:r>
              <a:rPr lang="it-IT" dirty="0" err="1" smtClean="0"/>
              <a:t>Eckhart</a:t>
            </a:r>
            <a:r>
              <a:rPr lang="it-IT" dirty="0" smtClean="0"/>
              <a:t> attinente alla mistica </a:t>
            </a:r>
            <a:r>
              <a:rPr lang="it-IT" dirty="0" err="1" smtClean="0"/>
              <a:t>dionisiana</a:t>
            </a:r>
            <a:r>
              <a:rPr lang="it-IT" dirty="0" smtClean="0"/>
              <a:t>: nei suoi sermoni che egli commenta Dionigi, e ciò con il commentare in primo luogo la Scrittura. La sua </a:t>
            </a:r>
            <a:r>
              <a:rPr lang="it-IT" b="1" dirty="0" smtClean="0"/>
              <a:t>teologia mistica è radicata nell'intelligenza della Bibbia e nell'esperienza della fede</a:t>
            </a:r>
            <a:r>
              <a:rPr lang="it-IT" dirty="0" smtClean="0"/>
              <a:t>. Ragion per cui essa assume la duplice forma della </a:t>
            </a:r>
            <a:r>
              <a:rPr lang="it-IT" b="1" dirty="0" smtClean="0"/>
              <a:t>comunicazione di un sapere e di una lezione di vita esclusivamente desunte dalla Scrittura</a:t>
            </a:r>
            <a:r>
              <a:rPr lang="it-IT" dirty="0" smtClean="0"/>
              <a:t>.</a:t>
            </a:r>
          </a:p>
          <a:p>
            <a:pPr marL="457200" indent="-457200">
              <a:buFont typeface="+mj-lt"/>
              <a:buAutoNum type="arabicPeriod" startAt="2"/>
            </a:pPr>
            <a:r>
              <a:rPr lang="it-IT" b="1" dirty="0" err="1" smtClean="0"/>
              <a:t>Eckhart</a:t>
            </a:r>
            <a:r>
              <a:rPr lang="it-IT" b="1" dirty="0" smtClean="0"/>
              <a:t> fa passare tutti gli aspetti del suo sapere e della sua pratica professionali di teologo universitario nei suoi sermoni</a:t>
            </a:r>
            <a:r>
              <a:rPr lang="it-IT" dirty="0" smtClean="0"/>
              <a:t>, dalle dispute scolastiche all'esegesi dotta. </a:t>
            </a:r>
            <a:r>
              <a:rPr lang="it-IT" b="1" dirty="0" smtClean="0"/>
              <a:t>Questo trasferimento</a:t>
            </a:r>
            <a:r>
              <a:rPr lang="it-IT" dirty="0" smtClean="0"/>
              <a:t> di temi, di luoghi e di pro­blemi dal mondo della Scuola a quello del Chiostro </a:t>
            </a:r>
            <a:r>
              <a:rPr lang="it-IT" b="1" dirty="0" smtClean="0"/>
              <a:t>presuppone l'invenzione di una lingua nuova</a:t>
            </a:r>
            <a:r>
              <a:rPr lang="it-IT" dirty="0" smtClean="0"/>
              <a:t>. L’</a:t>
            </a:r>
            <a:r>
              <a:rPr lang="it-IT" b="1" dirty="0" smtClean="0"/>
              <a:t>utilizzo del volgare avviene senza sostanziali differenze dottrinali con i contenuti dei testi latini</a:t>
            </a:r>
            <a:r>
              <a:rPr lang="it-IT" dirty="0" smtClean="0"/>
              <a:t>, malgrado l’uditorio sia diverso</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Introduzione (III)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14</a:t>
            </a:fld>
            <a:endParaRPr lang="it-IT" dirty="0"/>
          </a:p>
        </p:txBody>
      </p:sp>
      <p:sp>
        <p:nvSpPr>
          <p:cNvPr id="5" name="Segnaposto contenuto 4"/>
          <p:cNvSpPr>
            <a:spLocks noGrp="1"/>
          </p:cNvSpPr>
          <p:nvPr>
            <p:ph idx="1"/>
          </p:nvPr>
        </p:nvSpPr>
        <p:spPr/>
        <p:txBody>
          <a:bodyPr/>
          <a:lstStyle/>
          <a:p>
            <a:pPr lvl="0">
              <a:buNone/>
            </a:pPr>
            <a:r>
              <a:rPr lang="it-IT" dirty="0" smtClean="0"/>
              <a:t>	Il temperamento di </a:t>
            </a:r>
            <a:r>
              <a:rPr lang="it-IT" dirty="0" err="1" smtClean="0"/>
              <a:t>Eckhart</a:t>
            </a:r>
            <a:r>
              <a:rPr lang="it-IT" dirty="0" smtClean="0"/>
              <a:t> si riverbera nel suo </a:t>
            </a:r>
            <a:r>
              <a:rPr lang="it-IT" b="1" dirty="0" smtClean="0"/>
              <a:t>linguaggio</a:t>
            </a:r>
            <a:r>
              <a:rPr lang="it-IT" dirty="0" smtClean="0"/>
              <a:t> procedente per continue inversioni e rovesciamenti, tanto che, egli stesso conscio dell’arditezza del suo linguaggio, avverte:</a:t>
            </a:r>
          </a:p>
          <a:p>
            <a:pPr>
              <a:buNone/>
            </a:pPr>
            <a:r>
              <a:rPr lang="it-IT" dirty="0" smtClean="0"/>
              <a:t>	</a:t>
            </a:r>
            <a:r>
              <a:rPr lang="it-IT" sz="1800" i="1" dirty="0" smtClean="0"/>
              <a:t>bisogna notare che alcune delle proposizioni, delle questioni e delle esposizioni seguenti appariranno a un primo sguardo (</a:t>
            </a:r>
            <a:r>
              <a:rPr lang="it-IT" sz="1800" b="1" i="1" dirty="0" smtClean="0"/>
              <a:t>primo </a:t>
            </a:r>
            <a:r>
              <a:rPr lang="it-IT" sz="1800" b="1" i="1" dirty="0" err="1" smtClean="0"/>
              <a:t>anspectu</a:t>
            </a:r>
            <a:r>
              <a:rPr lang="it-IT" sz="1800" b="1" i="1" dirty="0" smtClean="0"/>
              <a:t> </a:t>
            </a:r>
            <a:r>
              <a:rPr lang="it-IT" sz="1800" b="1" i="1" dirty="0" err="1" smtClean="0"/>
              <a:t>monstruosa</a:t>
            </a:r>
            <a:r>
              <a:rPr lang="it-IT" sz="1800" i="1" dirty="0" smtClean="0"/>
              <a:t>) assurde, dubbie e false, ma se saranno studiate con acutezza e maggior ingegno, saranno valutate ben diversamente </a:t>
            </a:r>
            <a:r>
              <a:rPr lang="it-IT" sz="1800" dirty="0" smtClean="0"/>
              <a:t>(1)</a:t>
            </a:r>
            <a:endParaRPr lang="it-IT" sz="1800" dirty="0" smtClean="0"/>
          </a:p>
          <a:p>
            <a:pPr>
              <a:buNone/>
            </a:pPr>
            <a:r>
              <a:rPr lang="it-IT" sz="1800" i="1" dirty="0" smtClean="0"/>
              <a:t>	</a:t>
            </a:r>
            <a:r>
              <a:rPr lang="it-IT" dirty="0" smtClean="0"/>
              <a:t>Le caratteristiche comuni di talune figure che egli userà </a:t>
            </a:r>
            <a:r>
              <a:rPr lang="it-IT" b="1" dirty="0" smtClean="0"/>
              <a:t>–</a:t>
            </a:r>
            <a:r>
              <a:rPr lang="it-IT" dirty="0" smtClean="0"/>
              <a:t> </a:t>
            </a:r>
            <a:r>
              <a:rPr lang="it-IT" b="1" dirty="0" smtClean="0"/>
              <a:t>il parallelismo antitetico, l’iterazione, l’iperbole, l’ossimoro, l’asserzione paradossale</a:t>
            </a:r>
            <a:r>
              <a:rPr lang="it-IT" dirty="0" smtClean="0"/>
              <a:t>, ecc. – rimandano sempre alla circolarità di un silenzio che si fa parola e di una parola che sbocca nel silenzio.</a:t>
            </a:r>
          </a:p>
          <a:p>
            <a:pPr marL="457200" lvl="0" indent="-457200">
              <a:buFont typeface="+mj-lt"/>
              <a:buAutoNum type="arabicPeriod" startAt="4"/>
            </a:pPr>
            <a:r>
              <a:rPr lang="it-IT" dirty="0" smtClean="0"/>
              <a:t>Infine l'intervento teologico di </a:t>
            </a:r>
            <a:r>
              <a:rPr lang="it-IT" dirty="0" err="1" smtClean="0"/>
              <a:t>Eckhart</a:t>
            </a:r>
            <a:r>
              <a:rPr lang="it-IT" dirty="0" smtClean="0"/>
              <a:t> in lingua volgare fa sì che vi sia una possibilità d'</a:t>
            </a:r>
            <a:r>
              <a:rPr lang="it-IT" b="1" dirty="0" smtClean="0"/>
              <a:t>interazione fra quanto egli dà e quanto riceve dal suo uditorio</a:t>
            </a:r>
            <a:r>
              <a:rPr lang="it-IT" dirty="0" smtClean="0"/>
              <a:t> di religiose e di beghine. Parlando lo stesso linguaggio, egli </a:t>
            </a:r>
            <a:r>
              <a:rPr lang="it-IT" b="1" dirty="0" smtClean="0"/>
              <a:t>ne riceve e ne assimila molti temi</a:t>
            </a:r>
            <a:r>
              <a:rPr lang="it-IT" dirty="0" smtClean="0"/>
              <a:t>: dalla «</a:t>
            </a:r>
            <a:r>
              <a:rPr lang="it-IT" b="1" dirty="0" smtClean="0"/>
              <a:t>deificazione</a:t>
            </a:r>
            <a:r>
              <a:rPr lang="it-IT" dirty="0" smtClean="0"/>
              <a:t>» (</a:t>
            </a:r>
            <a:r>
              <a:rPr lang="it-IT" dirty="0" err="1" smtClean="0"/>
              <a:t>cf</a:t>
            </a:r>
            <a:r>
              <a:rPr lang="it-IT" dirty="0" smtClean="0"/>
              <a:t>. </a:t>
            </a:r>
            <a:r>
              <a:rPr lang="it-IT" b="1" i="1" dirty="0" smtClean="0"/>
              <a:t>Sorella </a:t>
            </a:r>
            <a:r>
              <a:rPr lang="it-IT" b="1" i="1" dirty="0" err="1" smtClean="0"/>
              <a:t>Katrei</a:t>
            </a:r>
            <a:r>
              <a:rPr lang="it-IT" dirty="0" smtClean="0"/>
              <a:t>)</a:t>
            </a:r>
            <a:r>
              <a:rPr lang="it-IT" i="1" dirty="0" smtClean="0"/>
              <a:t> </a:t>
            </a:r>
            <a:r>
              <a:rPr lang="it-IT" dirty="0" smtClean="0"/>
              <a:t>a quel tipo di speculazione trinitaria che il concilio di </a:t>
            </a:r>
            <a:r>
              <a:rPr lang="it-IT" dirty="0" err="1" smtClean="0"/>
              <a:t>Vienne</a:t>
            </a:r>
            <a:r>
              <a:rPr lang="it-IT" dirty="0" smtClean="0"/>
              <a:t> vieterà alle donne «divenute folli».</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L’eclettismo dialettico</a:t>
            </a:r>
            <a:r>
              <a:rPr lang="it-IT" i="1" dirty="0" smtClean="0"/>
              <a:t> </a:t>
            </a:r>
            <a:r>
              <a:rPr lang="it-IT" dirty="0" smtClean="0"/>
              <a:t>di </a:t>
            </a:r>
            <a:r>
              <a:rPr lang="it-IT" dirty="0" err="1" smtClean="0"/>
              <a:t>Eckhart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15</a:t>
            </a:fld>
            <a:endParaRPr lang="it-IT" dirty="0"/>
          </a:p>
        </p:txBody>
      </p:sp>
      <p:sp>
        <p:nvSpPr>
          <p:cNvPr id="5" name="Segnaposto contenuto 4"/>
          <p:cNvSpPr>
            <a:spLocks noGrp="1"/>
          </p:cNvSpPr>
          <p:nvPr>
            <p:ph idx="1"/>
          </p:nvPr>
        </p:nvSpPr>
        <p:spPr/>
        <p:txBody>
          <a:bodyPr/>
          <a:lstStyle/>
          <a:p>
            <a:r>
              <a:rPr lang="it-IT" dirty="0" err="1" smtClean="0"/>
              <a:t>Eckhart</a:t>
            </a:r>
            <a:r>
              <a:rPr lang="it-IT" dirty="0" smtClean="0"/>
              <a:t> ha dunque un </a:t>
            </a:r>
            <a:r>
              <a:rPr lang="it-IT" b="1" dirty="0" smtClean="0"/>
              <a:t>posto a se stante</a:t>
            </a:r>
            <a:r>
              <a:rPr lang="it-IT" dirty="0" smtClean="0"/>
              <a:t>: egli </a:t>
            </a:r>
            <a:r>
              <a:rPr lang="it-IT" b="1" dirty="0" smtClean="0"/>
              <a:t>non appartiene ad alcuno schieramento</a:t>
            </a:r>
            <a:r>
              <a:rPr lang="it-IT" dirty="0" smtClean="0"/>
              <a:t>. La sua visione stessa della </a:t>
            </a:r>
            <a:r>
              <a:rPr lang="it-IT" b="1" dirty="0" smtClean="0"/>
              <a:t>teologia</a:t>
            </a:r>
            <a:r>
              <a:rPr lang="it-IT" dirty="0" smtClean="0"/>
              <a:t> come scienza non è catalogabile, perché è </a:t>
            </a:r>
            <a:r>
              <a:rPr lang="it-IT" b="1" dirty="0" smtClean="0"/>
              <a:t>aperta a tutte le risorse della tradizione</a:t>
            </a:r>
            <a:r>
              <a:rPr lang="it-IT" dirty="0" smtClean="0"/>
              <a:t>: egli legge e cita abbondantemente </a:t>
            </a:r>
            <a:r>
              <a:rPr lang="it-IT" b="1" dirty="0" err="1" smtClean="0"/>
              <a:t>Bonaventura</a:t>
            </a:r>
            <a:r>
              <a:rPr lang="it-IT" dirty="0" smtClean="0"/>
              <a:t> (spec. l’</a:t>
            </a:r>
            <a:r>
              <a:rPr lang="it-IT" i="1" dirty="0" smtClean="0"/>
              <a:t>Itinerarium mentis in </a:t>
            </a:r>
            <a:r>
              <a:rPr lang="it-IT" i="1" dirty="0" err="1" smtClean="0"/>
              <a:t>Deum</a:t>
            </a:r>
            <a:r>
              <a:rPr lang="it-IT" dirty="0" smtClean="0"/>
              <a:t>), riprende parecchi passi e idee di </a:t>
            </a:r>
            <a:r>
              <a:rPr lang="it-IT" b="1" dirty="0" smtClean="0"/>
              <a:t>san Bernardo</a:t>
            </a:r>
            <a:r>
              <a:rPr lang="it-IT" dirty="0" smtClean="0"/>
              <a:t>, parla con rispetto di </a:t>
            </a:r>
            <a:r>
              <a:rPr lang="it-IT" b="1" dirty="0" smtClean="0"/>
              <a:t>san Francesco</a:t>
            </a:r>
            <a:r>
              <a:rPr lang="it-IT" dirty="0" smtClean="0"/>
              <a:t>; ma, </a:t>
            </a:r>
            <a:r>
              <a:rPr lang="it-IT" b="1" dirty="0" smtClean="0"/>
              <a:t>nello stesso tempo, ha familiarità con i filosofi</a:t>
            </a:r>
          </a:p>
          <a:p>
            <a:r>
              <a:rPr lang="it-IT" dirty="0" smtClean="0"/>
              <a:t>Ciò si spiega, in realtà, se si prende atto del </a:t>
            </a:r>
            <a:r>
              <a:rPr lang="it-IT" b="1" dirty="0" smtClean="0"/>
              <a:t>progetto teologico fondamentale di </a:t>
            </a:r>
            <a:r>
              <a:rPr lang="it-IT" b="1" dirty="0" err="1" smtClean="0"/>
              <a:t>Eckhart</a:t>
            </a:r>
            <a:r>
              <a:rPr lang="it-IT" dirty="0" smtClean="0"/>
              <a:t>: l’essere a un tempo il </a:t>
            </a:r>
            <a:r>
              <a:rPr lang="it-IT" b="1" dirty="0" smtClean="0"/>
              <a:t>professore artefice di una</a:t>
            </a:r>
            <a:r>
              <a:rPr lang="it-IT" dirty="0" smtClean="0"/>
              <a:t> </a:t>
            </a:r>
            <a:r>
              <a:rPr lang="it-IT" b="1" dirty="0" smtClean="0"/>
              <a:t>teologia profonda, tecnica, «forte»</a:t>
            </a:r>
            <a:r>
              <a:rPr lang="it-IT" dirty="0" smtClean="0"/>
              <a:t> e un </a:t>
            </a:r>
            <a:r>
              <a:rPr lang="it-IT" b="1" dirty="0" smtClean="0"/>
              <a:t>predicatore i cui sermoni sono principalmente indirizzati a degli </a:t>
            </a:r>
            <a:r>
              <a:rPr lang="it-IT" b="1" i="1" dirty="0" smtClean="0"/>
              <a:t>illetterati</a:t>
            </a:r>
            <a:r>
              <a:rPr lang="it-IT" i="1" dirty="0" smtClean="0"/>
              <a:t>.</a:t>
            </a:r>
            <a:r>
              <a:rPr lang="it-IT" dirty="0" smtClean="0"/>
              <a:t> </a:t>
            </a:r>
          </a:p>
          <a:p>
            <a:r>
              <a:rPr lang="it-IT" dirty="0" err="1" smtClean="0"/>
              <a:t>Eckhart</a:t>
            </a:r>
            <a:r>
              <a:rPr lang="it-IT" dirty="0" smtClean="0"/>
              <a:t> è un teologo che per le sue </a:t>
            </a:r>
            <a:r>
              <a:rPr lang="it-IT" b="1" dirty="0" smtClean="0"/>
              <a:t>funzioni di </a:t>
            </a:r>
            <a:r>
              <a:rPr lang="it-IT" b="1" i="1" dirty="0" smtClean="0"/>
              <a:t>cura </a:t>
            </a:r>
            <a:r>
              <a:rPr lang="it-IT" b="1" i="1" dirty="0" err="1" smtClean="0"/>
              <a:t>animarum</a:t>
            </a:r>
            <a:r>
              <a:rPr lang="it-IT" b="1" i="1" dirty="0" smtClean="0"/>
              <a:t> </a:t>
            </a:r>
            <a:r>
              <a:rPr lang="it-IT" b="1" dirty="0" smtClean="0"/>
              <a:t>obbligato a confrontarsi in permanenza con degli </a:t>
            </a:r>
            <a:r>
              <a:rPr lang="it-IT" b="1" dirty="0" err="1" smtClean="0"/>
              <a:t>uditòri</a:t>
            </a:r>
            <a:r>
              <a:rPr lang="it-IT" b="1" dirty="0" smtClean="0"/>
              <a:t> non universitari</a:t>
            </a:r>
            <a:r>
              <a:rPr lang="it-IT" dirty="0" smtClean="0"/>
              <a:t>, di tipo monastico e spirituale, </a:t>
            </a:r>
            <a:r>
              <a:rPr lang="it-IT" b="1" dirty="0" smtClean="0"/>
              <a:t>presso i quali non vige contrapposizione</a:t>
            </a:r>
            <a:r>
              <a:rPr lang="it-IT" dirty="0" smtClean="0"/>
              <a:t> tipica del mondo accademico </a:t>
            </a:r>
            <a:r>
              <a:rPr lang="it-IT" b="1" dirty="0" smtClean="0"/>
              <a:t>fra</a:t>
            </a:r>
            <a:r>
              <a:rPr lang="it-IT" dirty="0" smtClean="0"/>
              <a:t> speculazione intellettuale e contemplazione d'amore, tra </a:t>
            </a:r>
            <a:r>
              <a:rPr lang="it-IT" b="1" dirty="0" smtClean="0"/>
              <a:t>scienza teorica e scienza pratica</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a:t>
            </a:r>
            <a:r>
              <a:rPr lang="it-IT" i="1" dirty="0" err="1" smtClean="0"/>
              <a:t>ratio</a:t>
            </a:r>
            <a:r>
              <a:rPr lang="it-IT" i="1" dirty="0" smtClean="0"/>
              <a:t> </a:t>
            </a:r>
            <a:r>
              <a:rPr lang="it-IT" i="1" dirty="0" err="1" smtClean="0"/>
              <a:t>speculationis</a:t>
            </a:r>
            <a:r>
              <a:rPr lang="it-IT" i="1" dirty="0" smtClean="0"/>
              <a:t> </a:t>
            </a:r>
            <a:r>
              <a:rPr lang="it-IT" dirty="0" err="1" smtClean="0"/>
              <a:t>filosofico-teologica</a:t>
            </a:r>
            <a:r>
              <a:rPr lang="it-IT" dirty="0" smtClean="0"/>
              <a:t> di </a:t>
            </a:r>
            <a:r>
              <a:rPr lang="it-IT" dirty="0" err="1" smtClean="0"/>
              <a:t>Eckhart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16</a:t>
            </a:fld>
            <a:endParaRPr lang="it-IT" dirty="0"/>
          </a:p>
        </p:txBody>
      </p:sp>
      <p:sp>
        <p:nvSpPr>
          <p:cNvPr id="5" name="Segnaposto contenuto 4"/>
          <p:cNvSpPr>
            <a:spLocks noGrp="1"/>
          </p:cNvSpPr>
          <p:nvPr>
            <p:ph idx="1"/>
          </p:nvPr>
        </p:nvSpPr>
        <p:spPr/>
        <p:txBody>
          <a:bodyPr/>
          <a:lstStyle/>
          <a:p>
            <a:r>
              <a:rPr lang="it-IT" dirty="0" smtClean="0"/>
              <a:t>Va innanzitutto precisato come tutta la riflessione di </a:t>
            </a:r>
            <a:r>
              <a:rPr lang="it-IT" dirty="0" err="1" smtClean="0"/>
              <a:t>Eckhart</a:t>
            </a:r>
            <a:r>
              <a:rPr lang="it-IT" dirty="0" smtClean="0"/>
              <a:t> sia contraddistinta dall’articolare </a:t>
            </a:r>
            <a:r>
              <a:rPr lang="it-IT" b="1" dirty="0" smtClean="0"/>
              <a:t>filosofia e mistica in una sintesi unitaria e coerente</a:t>
            </a:r>
            <a:r>
              <a:rPr lang="it-IT" dirty="0" smtClean="0"/>
              <a:t>, soprattutto nel senso secondo il quale </a:t>
            </a:r>
            <a:r>
              <a:rPr lang="it-IT" b="1" dirty="0" smtClean="0"/>
              <a:t>l’intelligenza teoretica dell’essere </a:t>
            </a:r>
            <a:r>
              <a:rPr lang="it-IT" dirty="0" smtClean="0"/>
              <a:t>(</a:t>
            </a:r>
            <a:r>
              <a:rPr lang="it-IT" i="1" dirty="0" err="1" smtClean="0"/>
              <a:t>Seinslehre</a:t>
            </a:r>
            <a:r>
              <a:rPr lang="it-IT" dirty="0" smtClean="0"/>
              <a:t>) </a:t>
            </a:r>
            <a:r>
              <a:rPr lang="it-IT" b="1" dirty="0" smtClean="0"/>
              <a:t>deve inverarsi nella sua esperienza etica</a:t>
            </a:r>
            <a:r>
              <a:rPr lang="it-IT" dirty="0" smtClean="0"/>
              <a:t> (</a:t>
            </a:r>
            <a:r>
              <a:rPr lang="it-IT" i="1" dirty="0" err="1" smtClean="0"/>
              <a:t>Lebenslehre</a:t>
            </a:r>
            <a:r>
              <a:rPr lang="it-IT" dirty="0" smtClean="0"/>
              <a:t>). Pertanto l’attività intellettuale non rimane confinata in una sfera distante ed astratta, ma reca seco un preciso riferimento esistenziale, quello di essere al contempo </a:t>
            </a:r>
            <a:r>
              <a:rPr lang="it-IT" i="1" dirty="0" err="1" smtClean="0"/>
              <a:t>sapientia</a:t>
            </a:r>
            <a:r>
              <a:rPr lang="it-IT" i="1" dirty="0" smtClean="0"/>
              <a:t> vitae</a:t>
            </a:r>
            <a:r>
              <a:rPr lang="it-IT" dirty="0" smtClean="0"/>
              <a:t>.</a:t>
            </a:r>
          </a:p>
          <a:p>
            <a:r>
              <a:rPr lang="it-IT" dirty="0" smtClean="0"/>
              <a:t>Da un punto di vista della recezione dottrinale, in </a:t>
            </a:r>
            <a:r>
              <a:rPr lang="it-IT" dirty="0" err="1" smtClean="0"/>
              <a:t>Eckhart</a:t>
            </a:r>
            <a:r>
              <a:rPr lang="it-IT" dirty="0" smtClean="0"/>
              <a:t>, come in Alberto, </a:t>
            </a:r>
            <a:r>
              <a:rPr lang="it-IT" b="1" dirty="0" smtClean="0"/>
              <a:t>convivono la tradizione agostiniana, riletta alla luce dell’intellettualismo </a:t>
            </a:r>
            <a:r>
              <a:rPr lang="it-IT" b="1" dirty="0" err="1" smtClean="0"/>
              <a:t>avicenniano</a:t>
            </a:r>
            <a:r>
              <a:rPr lang="it-IT" b="1" dirty="0" smtClean="0"/>
              <a:t>, e l’</a:t>
            </a:r>
            <a:r>
              <a:rPr lang="it-IT" b="1" dirty="0" err="1" smtClean="0"/>
              <a:t>apofatica</a:t>
            </a:r>
            <a:r>
              <a:rPr lang="it-IT" b="1" dirty="0" smtClean="0"/>
              <a:t> </a:t>
            </a:r>
            <a:r>
              <a:rPr lang="it-IT" b="1" dirty="0" err="1" smtClean="0"/>
              <a:t>dionisiana</a:t>
            </a:r>
            <a:r>
              <a:rPr lang="it-IT" dirty="0" smtClean="0"/>
              <a:t>. </a:t>
            </a:r>
          </a:p>
          <a:p>
            <a:pPr>
              <a:buNone/>
            </a:pPr>
            <a:r>
              <a:rPr lang="it-IT" dirty="0" smtClean="0"/>
              <a:t>	</a:t>
            </a:r>
            <a:r>
              <a:rPr lang="it-IT" dirty="0" smtClean="0">
                <a:sym typeface="Wingdings" pitchFamily="2" charset="2"/>
              </a:rPr>
              <a:t> </a:t>
            </a:r>
            <a:r>
              <a:rPr lang="it-IT" dirty="0" err="1" smtClean="0"/>
              <a:t>Eckhart</a:t>
            </a:r>
            <a:r>
              <a:rPr lang="it-IT" dirty="0" smtClean="0"/>
              <a:t> approfondisce l'intuizione centrale della teologia </a:t>
            </a:r>
            <a:r>
              <a:rPr lang="it-IT" dirty="0" err="1" smtClean="0"/>
              <a:t>albertiana</a:t>
            </a:r>
            <a:r>
              <a:rPr lang="it-IT" dirty="0" smtClean="0"/>
              <a:t> secondo la quale il dono della sapienza infusa e l'amore di carità, nella loro connessione medesima, assicurano l'</a:t>
            </a:r>
            <a:r>
              <a:rPr lang="it-IT" b="1" dirty="0" smtClean="0"/>
              <a:t>espandersi della fede teologale per sfociare in una contemplazione mistica</a:t>
            </a:r>
            <a:r>
              <a:rPr lang="it-IT" dirty="0" smtClean="0"/>
              <a:t>. </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Onto-Teologia</a:t>
            </a:r>
            <a:r>
              <a:rPr lang="it-IT" dirty="0" smtClean="0"/>
              <a:t>: Dio come </a:t>
            </a:r>
            <a:r>
              <a:rPr lang="it-IT" i="1" dirty="0" err="1" smtClean="0"/>
              <a:t>puritas</a:t>
            </a:r>
            <a:r>
              <a:rPr lang="it-IT" i="1" dirty="0" smtClean="0"/>
              <a:t> </a:t>
            </a:r>
            <a:r>
              <a:rPr lang="it-IT" i="1" dirty="0" err="1" smtClean="0"/>
              <a:t>essendi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17</a:t>
            </a:fld>
            <a:endParaRPr lang="it-IT" dirty="0"/>
          </a:p>
        </p:txBody>
      </p:sp>
      <p:sp>
        <p:nvSpPr>
          <p:cNvPr id="5" name="Segnaposto contenuto 4"/>
          <p:cNvSpPr>
            <a:spLocks noGrp="1"/>
          </p:cNvSpPr>
          <p:nvPr>
            <p:ph idx="1"/>
          </p:nvPr>
        </p:nvSpPr>
        <p:spPr/>
        <p:txBody>
          <a:bodyPr/>
          <a:lstStyle/>
          <a:p>
            <a:r>
              <a:rPr lang="it-IT" dirty="0" smtClean="0"/>
              <a:t>Sulla traccia di </a:t>
            </a:r>
            <a:r>
              <a:rPr lang="it-IT" dirty="0" err="1" smtClean="0"/>
              <a:t>Plotino</a:t>
            </a:r>
            <a:r>
              <a:rPr lang="it-IT" dirty="0" smtClean="0"/>
              <a:t> e Dionigi, Dio non può venir pensato in relazione al questo o quello, ma fuori dalle limitazioni accidentali, fino al limite massimo, ossia la </a:t>
            </a:r>
            <a:r>
              <a:rPr lang="it-IT" b="1" dirty="0" smtClean="0"/>
              <a:t>rimozione del concetto di Dio in quanto soggetto </a:t>
            </a:r>
            <a:r>
              <a:rPr lang="it-IT" b="1" dirty="0" err="1" smtClean="0"/>
              <a:t>antropomorficamente</a:t>
            </a:r>
            <a:r>
              <a:rPr lang="it-IT" b="1" dirty="0" smtClean="0"/>
              <a:t> connotato</a:t>
            </a:r>
            <a:r>
              <a:rPr lang="it-IT" dirty="0" smtClean="0"/>
              <a:t> (con volizioni proprie, ecc). </a:t>
            </a:r>
          </a:p>
          <a:p>
            <a:r>
              <a:rPr lang="it-IT" dirty="0" err="1" smtClean="0"/>
              <a:t>Eckhart</a:t>
            </a:r>
            <a:r>
              <a:rPr lang="it-IT" dirty="0" smtClean="0"/>
              <a:t> </a:t>
            </a:r>
            <a:r>
              <a:rPr lang="it-IT" dirty="0" err="1" smtClean="0"/>
              <a:t>intepreta</a:t>
            </a:r>
            <a:r>
              <a:rPr lang="it-IT" dirty="0" smtClean="0"/>
              <a:t> l’</a:t>
            </a:r>
            <a:r>
              <a:rPr lang="it-IT" b="1" i="1" dirty="0" smtClean="0"/>
              <a:t>Io sono colui che sono </a:t>
            </a:r>
            <a:r>
              <a:rPr lang="it-IT" dirty="0" smtClean="0"/>
              <a:t>di </a:t>
            </a:r>
            <a:r>
              <a:rPr lang="it-IT" b="1" i="1" dirty="0" smtClean="0"/>
              <a:t>Esodo</a:t>
            </a:r>
            <a:r>
              <a:rPr lang="it-IT" b="1" dirty="0" smtClean="0"/>
              <a:t> 3,14</a:t>
            </a:r>
            <a:r>
              <a:rPr lang="it-IT" dirty="0" smtClean="0"/>
              <a:t> proprio alla luce della tradizione </a:t>
            </a:r>
            <a:r>
              <a:rPr lang="it-IT" dirty="0" err="1" smtClean="0"/>
              <a:t>dionisiana</a:t>
            </a:r>
            <a:r>
              <a:rPr lang="it-IT" dirty="0" smtClean="0"/>
              <a:t>, nel senso che l’auto-attribuzione che </a:t>
            </a:r>
            <a:r>
              <a:rPr lang="it-IT" b="1" dirty="0" smtClean="0"/>
              <a:t>Dio</a:t>
            </a:r>
            <a:r>
              <a:rPr lang="it-IT" dirty="0" smtClean="0"/>
              <a:t> fa del proprio essere sta a significare che egli </a:t>
            </a:r>
            <a:r>
              <a:rPr lang="it-IT" b="1" dirty="0" smtClean="0"/>
              <a:t>si dà a conoscere come nuda purezza di essere</a:t>
            </a:r>
            <a:r>
              <a:rPr lang="it-IT" dirty="0" smtClean="0"/>
              <a:t> (</a:t>
            </a:r>
            <a:r>
              <a:rPr lang="it-IT" i="1" dirty="0" err="1" smtClean="0"/>
              <a:t>purum</a:t>
            </a:r>
            <a:r>
              <a:rPr lang="it-IT" i="1" dirty="0" smtClean="0"/>
              <a:t> esse</a:t>
            </a:r>
            <a:r>
              <a:rPr lang="it-IT" dirty="0" smtClean="0"/>
              <a:t>), </a:t>
            </a:r>
            <a:r>
              <a:rPr lang="it-IT" b="1" dirty="0" smtClean="0"/>
              <a:t>pura sostanzialità priva di ogni accidentalità e qualificazione</a:t>
            </a:r>
            <a:r>
              <a:rPr lang="it-IT" dirty="0" smtClean="0"/>
              <a:t>,  «la nuda purezza dell’essere Dio che è in se stesso» (</a:t>
            </a:r>
            <a:r>
              <a:rPr lang="it-IT" i="1" dirty="0" err="1" smtClean="0"/>
              <a:t>puritas</a:t>
            </a:r>
            <a:r>
              <a:rPr lang="it-IT" i="1" dirty="0" smtClean="0"/>
              <a:t> </a:t>
            </a:r>
            <a:r>
              <a:rPr lang="it-IT" i="1" dirty="0" err="1" smtClean="0"/>
              <a:t>sive</a:t>
            </a:r>
            <a:r>
              <a:rPr lang="it-IT" i="1" dirty="0" smtClean="0"/>
              <a:t> </a:t>
            </a:r>
            <a:r>
              <a:rPr lang="it-IT" i="1" dirty="0" err="1" smtClean="0"/>
              <a:t>impermixtio</a:t>
            </a:r>
            <a:r>
              <a:rPr lang="it-IT" dirty="0" smtClean="0"/>
              <a:t>, </a:t>
            </a:r>
            <a:r>
              <a:rPr lang="it-IT" b="1" i="1" dirty="0" err="1" smtClean="0"/>
              <a:t>puritas</a:t>
            </a:r>
            <a:r>
              <a:rPr lang="it-IT" b="1" i="1" dirty="0" smtClean="0"/>
              <a:t> </a:t>
            </a:r>
            <a:r>
              <a:rPr lang="it-IT" b="1" i="1" dirty="0" err="1" smtClean="0"/>
              <a:t>essendi</a:t>
            </a:r>
            <a:r>
              <a:rPr lang="it-IT" dirty="0" smtClean="0"/>
              <a:t>)</a:t>
            </a:r>
          </a:p>
          <a:p>
            <a:pPr>
              <a:buNone/>
            </a:pPr>
            <a:r>
              <a:rPr lang="it-IT" dirty="0" smtClean="0"/>
              <a:t>	</a:t>
            </a:r>
            <a:r>
              <a:rPr lang="it-IT" dirty="0" smtClean="0">
                <a:sym typeface="Wingdings" pitchFamily="2" charset="2"/>
              </a:rPr>
              <a:t> </a:t>
            </a:r>
            <a:r>
              <a:rPr lang="it-IT" dirty="0" smtClean="0"/>
              <a:t>l’essere nominato in Es. 3,14, privo di nome, è quindi l’</a:t>
            </a:r>
            <a:r>
              <a:rPr lang="it-IT" b="1" dirty="0" smtClean="0"/>
              <a:t>Essere assoluto, al di là di ogni </a:t>
            </a:r>
            <a:r>
              <a:rPr lang="it-IT" b="1" dirty="0" err="1" smtClean="0"/>
              <a:t>nominabilità</a:t>
            </a:r>
            <a:r>
              <a:rPr lang="it-IT" dirty="0" smtClean="0"/>
              <a:t>. </a:t>
            </a:r>
          </a:p>
          <a:p>
            <a:pPr lvl="1"/>
            <a:r>
              <a:rPr lang="it-IT" dirty="0" smtClean="0"/>
              <a:t>Dio infatti, in quanto soggetto, sarebbe ancora frutto di una definizione, di un modo. </a:t>
            </a:r>
          </a:p>
          <a:p>
            <a:pPr lvl="1" algn="just"/>
            <a:r>
              <a:rPr lang="it-IT" dirty="0" smtClean="0"/>
              <a:t>Il termine primo che indica la soggettività, ‘</a:t>
            </a:r>
            <a:r>
              <a:rPr lang="it-IT" b="1" dirty="0" smtClean="0"/>
              <a:t>Io</a:t>
            </a:r>
            <a:r>
              <a:rPr lang="it-IT" dirty="0" smtClean="0"/>
              <a:t>’, </a:t>
            </a:r>
            <a:r>
              <a:rPr lang="it-IT" b="1" dirty="0" smtClean="0"/>
              <a:t>indica </a:t>
            </a:r>
            <a:r>
              <a:rPr lang="it-IT" dirty="0" smtClean="0"/>
              <a:t>pertanto – </a:t>
            </a:r>
            <a:r>
              <a:rPr lang="it-IT" b="1" dirty="0" smtClean="0"/>
              <a:t>neo platonicamente </a:t>
            </a:r>
            <a:r>
              <a:rPr lang="it-IT" dirty="0" smtClean="0"/>
              <a:t>- </a:t>
            </a:r>
            <a:r>
              <a:rPr lang="it-IT" b="1" dirty="0" smtClean="0"/>
              <a:t>la perfetta unità di Dio </a:t>
            </a:r>
            <a:endParaRPr lang="it-IT"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L’«Io» come essenza di Dio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18</a:t>
            </a:fld>
            <a:endParaRPr lang="it-IT" dirty="0"/>
          </a:p>
        </p:txBody>
      </p:sp>
      <p:sp>
        <p:nvSpPr>
          <p:cNvPr id="5" name="Segnaposto contenuto 4"/>
          <p:cNvSpPr>
            <a:spLocks noGrp="1"/>
          </p:cNvSpPr>
          <p:nvPr>
            <p:ph idx="1"/>
          </p:nvPr>
        </p:nvSpPr>
        <p:spPr/>
        <p:txBody>
          <a:bodyPr/>
          <a:lstStyle/>
          <a:p>
            <a:pPr>
              <a:buNone/>
            </a:pPr>
            <a:r>
              <a:rPr lang="it-IT" i="1" dirty="0" smtClean="0"/>
              <a:t>	quando il testo dice </a:t>
            </a:r>
            <a:r>
              <a:rPr lang="it-IT" b="1" i="1" dirty="0" smtClean="0"/>
              <a:t>io</a:t>
            </a:r>
            <a:r>
              <a:rPr lang="it-IT" i="1" dirty="0" smtClean="0"/>
              <a:t>, ciò significa innanzitutto l'</a:t>
            </a:r>
            <a:r>
              <a:rPr lang="it-IT" b="1" i="1" dirty="0" smtClean="0"/>
              <a:t>essenza di Dio</a:t>
            </a:r>
            <a:r>
              <a:rPr lang="it-IT" i="1" dirty="0" smtClean="0"/>
              <a:t>, che </a:t>
            </a:r>
            <a:r>
              <a:rPr lang="it-IT" b="1" i="1" dirty="0" smtClean="0"/>
              <a:t>solo Dio è</a:t>
            </a:r>
            <a:r>
              <a:rPr lang="it-IT" i="1" dirty="0" smtClean="0"/>
              <a:t>, perché </a:t>
            </a:r>
            <a:r>
              <a:rPr lang="it-IT" b="1" i="1" dirty="0" smtClean="0"/>
              <a:t>tutte le cose sono in Dio e da Dio</a:t>
            </a:r>
            <a:r>
              <a:rPr lang="it-IT" i="1" dirty="0" smtClean="0"/>
              <a:t>; fuori e senza di lui, niente è in verità, </a:t>
            </a:r>
            <a:r>
              <a:rPr lang="it-IT" b="1" i="1" dirty="0" smtClean="0"/>
              <a:t>tutte le creature sono un meschino ed un puro nulla in rapporto a Dio </a:t>
            </a:r>
            <a:r>
              <a:rPr lang="it-IT" i="1" dirty="0" smtClean="0"/>
              <a:t>… Così, </a:t>
            </a:r>
            <a:r>
              <a:rPr lang="it-IT" b="1" i="1" dirty="0" smtClean="0"/>
              <a:t>la parola io</a:t>
            </a:r>
            <a:r>
              <a:rPr lang="it-IT" i="1" dirty="0" smtClean="0"/>
              <a:t> indica l'essenza della verità divina, perché </a:t>
            </a:r>
            <a:r>
              <a:rPr lang="it-IT" b="1" i="1" dirty="0" smtClean="0"/>
              <a:t>è l'attestazione di una </a:t>
            </a:r>
            <a:r>
              <a:rPr lang="it-IT" b="1" i="1" dirty="0" smtClean="0"/>
              <a:t>essenza</a:t>
            </a:r>
            <a:endParaRPr lang="it-IT" dirty="0" smtClean="0"/>
          </a:p>
          <a:p>
            <a:pPr>
              <a:buNone/>
            </a:pPr>
            <a:r>
              <a:rPr lang="it-IT" i="1" dirty="0" smtClean="0"/>
              <a:t>	</a:t>
            </a:r>
            <a:r>
              <a:rPr lang="it-IT" b="1" i="1" u="sng" dirty="0" smtClean="0"/>
              <a:t>È la prova che solo lui è</a:t>
            </a:r>
            <a:r>
              <a:rPr lang="it-IT" i="1" dirty="0" smtClean="0"/>
              <a:t> </a:t>
            </a:r>
          </a:p>
          <a:p>
            <a:pPr>
              <a:buNone/>
            </a:pPr>
            <a:r>
              <a:rPr lang="it-IT" i="1" dirty="0" smtClean="0"/>
              <a:t>	In secondo luogo, </a:t>
            </a:r>
            <a:r>
              <a:rPr lang="it-IT" b="1" i="1" dirty="0" smtClean="0"/>
              <a:t>significa che non esiste separazione tra Dio e tutte le cose, perché </a:t>
            </a:r>
            <a:r>
              <a:rPr lang="it-IT" b="1" i="1" u="sng" dirty="0" smtClean="0"/>
              <a:t>Dio </a:t>
            </a:r>
            <a:r>
              <a:rPr lang="it-IT" b="1" i="1" dirty="0" smtClean="0"/>
              <a:t>è in tutte le cose: </a:t>
            </a:r>
            <a:r>
              <a:rPr lang="it-IT" b="1" i="1" u="sng" dirty="0" smtClean="0"/>
              <a:t>è più intimo ad esse di quanto non lo siano a se stesse</a:t>
            </a:r>
            <a:r>
              <a:rPr lang="it-IT" i="1" dirty="0" smtClean="0"/>
              <a:t> </a:t>
            </a:r>
            <a:r>
              <a:rPr lang="it-IT" dirty="0" smtClean="0"/>
              <a:t>(2)</a:t>
            </a:r>
            <a:endParaRPr lang="it-IT" dirty="0" smtClean="0"/>
          </a:p>
          <a:p>
            <a:r>
              <a:rPr lang="it-IT" b="1" dirty="0" err="1" smtClean="0"/>
              <a:t>Eckhart</a:t>
            </a:r>
            <a:r>
              <a:rPr lang="it-IT" b="1" dirty="0" smtClean="0"/>
              <a:t> </a:t>
            </a:r>
            <a:r>
              <a:rPr lang="it-IT" dirty="0" smtClean="0"/>
              <a:t>qui</a:t>
            </a:r>
            <a:r>
              <a:rPr lang="it-IT" b="1" dirty="0" smtClean="0"/>
              <a:t> riunifica la metafisica dell’Esodo e la metafisica della conversione</a:t>
            </a:r>
            <a:r>
              <a:rPr lang="it-IT" dirty="0" smtClean="0"/>
              <a:t>, la teologia del Dio-Essere (sostantivato) con la teologia dell’</a:t>
            </a:r>
            <a:r>
              <a:rPr lang="it-IT" i="1" dirty="0" smtClean="0"/>
              <a:t>essere</a:t>
            </a:r>
            <a:r>
              <a:rPr lang="it-IT" dirty="0" smtClean="0"/>
              <a:t> Dio. </a:t>
            </a:r>
          </a:p>
          <a:p>
            <a:pPr>
              <a:buNone/>
            </a:pPr>
            <a:r>
              <a:rPr lang="it-IT" dirty="0" smtClean="0"/>
              <a:t>	</a:t>
            </a:r>
            <a:r>
              <a:rPr lang="it-IT" dirty="0" smtClean="0">
                <a:sym typeface="Wingdings" pitchFamily="2" charset="2"/>
              </a:rPr>
              <a:t> </a:t>
            </a:r>
            <a:r>
              <a:rPr lang="it-IT" dirty="0" smtClean="0"/>
              <a:t>Pertanto, dice De Libera, il </a:t>
            </a:r>
            <a:r>
              <a:rPr lang="it-IT" b="1" dirty="0" smtClean="0"/>
              <a:t>significato dell’Io non </a:t>
            </a:r>
            <a:r>
              <a:rPr lang="it-IT" dirty="0" smtClean="0"/>
              <a:t>è</a:t>
            </a:r>
            <a:r>
              <a:rPr lang="it-IT" b="1" dirty="0" smtClean="0"/>
              <a:t> personale, ma essenziale</a:t>
            </a:r>
            <a:r>
              <a:rPr lang="it-IT" dirty="0" smtClean="0"/>
              <a:t>: non apre su una psicologia dell’essere e dell’unione, ma su un’</a:t>
            </a:r>
            <a:r>
              <a:rPr lang="it-IT" b="1" dirty="0" smtClean="0"/>
              <a:t>ontologia dell’</a:t>
            </a:r>
            <a:r>
              <a:rPr lang="it-IT" b="1" dirty="0" err="1" smtClean="0"/>
              <a:t>ipseità</a:t>
            </a:r>
            <a:r>
              <a:rPr lang="it-IT" dirty="0" smtClean="0"/>
              <a:t>: “Io” è il nome dell’unità ontologica di Dio con tutto ciò che è lui, “la nuda purezza dell’essere di Dio che è in se stesso” </a:t>
            </a:r>
            <a:r>
              <a:rPr lang="it-IT" dirty="0" smtClean="0"/>
              <a:t> (2)</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Vita e Opere (I)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a:t>
            </a:fld>
            <a:endParaRPr lang="it-IT" dirty="0"/>
          </a:p>
        </p:txBody>
      </p:sp>
      <p:sp>
        <p:nvSpPr>
          <p:cNvPr id="5" name="Segnaposto contenuto 4"/>
          <p:cNvSpPr>
            <a:spLocks noGrp="1"/>
          </p:cNvSpPr>
          <p:nvPr>
            <p:ph idx="1"/>
          </p:nvPr>
        </p:nvSpPr>
        <p:spPr/>
        <p:txBody>
          <a:bodyPr/>
          <a:lstStyle/>
          <a:p>
            <a:r>
              <a:rPr lang="it-IT" dirty="0" smtClean="0"/>
              <a:t>Proveniente da una famiglia </a:t>
            </a:r>
            <a:r>
              <a:rPr lang="it-IT" dirty="0" err="1" smtClean="0"/>
              <a:t>turingia</a:t>
            </a:r>
            <a:r>
              <a:rPr lang="it-IT" dirty="0" smtClean="0"/>
              <a:t> con residenza a </a:t>
            </a:r>
            <a:r>
              <a:rPr lang="it-IT" dirty="0" err="1" smtClean="0"/>
              <a:t>Tambach</a:t>
            </a:r>
            <a:r>
              <a:rPr lang="it-IT" dirty="0" smtClean="0"/>
              <a:t> presso </a:t>
            </a:r>
            <a:r>
              <a:rPr lang="it-IT" b="1" dirty="0" smtClean="0"/>
              <a:t>Gotha</a:t>
            </a:r>
            <a:r>
              <a:rPr lang="it-IT" dirty="0" smtClean="0"/>
              <a:t>, </a:t>
            </a:r>
            <a:r>
              <a:rPr lang="it-IT" dirty="0" err="1" smtClean="0"/>
              <a:t>Eckhart</a:t>
            </a:r>
            <a:r>
              <a:rPr lang="it-IT" dirty="0" smtClean="0"/>
              <a:t> di </a:t>
            </a:r>
            <a:r>
              <a:rPr lang="it-IT" dirty="0" err="1" smtClean="0"/>
              <a:t>Hohenheim</a:t>
            </a:r>
            <a:r>
              <a:rPr lang="it-IT" dirty="0" smtClean="0"/>
              <a:t>, fondatore della tradizione mistica renana, </a:t>
            </a:r>
            <a:r>
              <a:rPr lang="it-IT" b="1" dirty="0" smtClean="0"/>
              <a:t>nasce verso il 1260</a:t>
            </a:r>
            <a:r>
              <a:rPr lang="it-IT" dirty="0" smtClean="0"/>
              <a:t>. </a:t>
            </a:r>
          </a:p>
          <a:p>
            <a:r>
              <a:rPr lang="it-IT" b="1" dirty="0" smtClean="0"/>
              <a:t>Entrato fra i Domenicani</a:t>
            </a:r>
            <a:r>
              <a:rPr lang="it-IT" dirty="0" smtClean="0"/>
              <a:t> in data sconosciuta, </a:t>
            </a:r>
            <a:r>
              <a:rPr lang="it-IT" b="1" dirty="0" smtClean="0"/>
              <a:t>segue il curricolo universitario</a:t>
            </a:r>
            <a:r>
              <a:rPr lang="it-IT" dirty="0" smtClean="0"/>
              <a:t> riservato ai migliori elementi dell'ordine</a:t>
            </a:r>
          </a:p>
          <a:p>
            <a:r>
              <a:rPr lang="it-IT" dirty="0" smtClean="0"/>
              <a:t>In seguito è </a:t>
            </a:r>
            <a:r>
              <a:rPr lang="it-IT" b="1" dirty="0" smtClean="0"/>
              <a:t>priore del convento domenicano di </a:t>
            </a:r>
            <a:r>
              <a:rPr lang="it-IT" b="1" dirty="0" err="1" smtClean="0"/>
              <a:t>Erfurt</a:t>
            </a:r>
            <a:r>
              <a:rPr lang="it-IT" b="1" dirty="0" smtClean="0"/>
              <a:t> dal 1294 al 1298</a:t>
            </a:r>
            <a:r>
              <a:rPr lang="it-IT" dirty="0" smtClean="0"/>
              <a:t>, ove redige le </a:t>
            </a:r>
            <a:r>
              <a:rPr lang="it-IT" b="1" i="1" dirty="0" smtClean="0"/>
              <a:t>Istruzioni spirituali </a:t>
            </a:r>
            <a:endParaRPr lang="it-IT" dirty="0" smtClean="0"/>
          </a:p>
          <a:p>
            <a:r>
              <a:rPr lang="it-IT" dirty="0" smtClean="0"/>
              <a:t>Nel </a:t>
            </a:r>
            <a:r>
              <a:rPr lang="it-IT" b="1" dirty="0" smtClean="0"/>
              <a:t>1302</a:t>
            </a:r>
            <a:r>
              <a:rPr lang="it-IT" dirty="0" smtClean="0"/>
              <a:t> ottiene il </a:t>
            </a:r>
            <a:r>
              <a:rPr lang="it-IT" b="1" dirty="0" smtClean="0"/>
              <a:t>titolo di maestro in teologia dall'università di Parigi</a:t>
            </a:r>
            <a:r>
              <a:rPr lang="it-IT" dirty="0" smtClean="0"/>
              <a:t>, e occupa nel 1302-1303 la cattedra di teologia riservata ai domenicani stranieri. </a:t>
            </a:r>
          </a:p>
          <a:p>
            <a:pPr lvl="1"/>
            <a:r>
              <a:rPr lang="it-IT" dirty="0" smtClean="0"/>
              <a:t>A questo primo magistero parigino risalgono due questioni disputate (le </a:t>
            </a:r>
            <a:r>
              <a:rPr lang="it-IT" i="1" dirty="0" smtClean="0"/>
              <a:t>Questioni parigine </a:t>
            </a:r>
            <a:r>
              <a:rPr lang="it-IT" dirty="0" smtClean="0"/>
              <a:t>I e II) e la serie di argomenti - le </a:t>
            </a:r>
            <a:r>
              <a:rPr lang="it-IT" i="1" dirty="0" err="1" smtClean="0"/>
              <a:t>Rationes</a:t>
            </a:r>
            <a:r>
              <a:rPr lang="it-IT" i="1" dirty="0" smtClean="0"/>
              <a:t> </a:t>
            </a:r>
            <a:r>
              <a:rPr lang="it-IT" i="1" dirty="0" err="1" smtClean="0"/>
              <a:t>Eckardi</a:t>
            </a:r>
            <a:r>
              <a:rPr lang="it-IT" i="1" dirty="0" smtClean="0"/>
              <a:t> </a:t>
            </a:r>
            <a:r>
              <a:rPr lang="it-IT" dirty="0" smtClean="0"/>
              <a:t>(</a:t>
            </a:r>
            <a:r>
              <a:rPr lang="it-IT" i="1" dirty="0" smtClean="0"/>
              <a:t>RE</a:t>
            </a:r>
            <a:r>
              <a:rPr lang="it-IT" dirty="0" smtClean="0"/>
              <a:t>)</a:t>
            </a:r>
            <a:r>
              <a:rPr lang="it-IT" i="1" dirty="0" smtClean="0"/>
              <a:t> </a:t>
            </a:r>
            <a:r>
              <a:rPr lang="it-IT" dirty="0" smtClean="0"/>
              <a:t>- inseriti in una questione posta dal generale dei Francescani, </a:t>
            </a:r>
            <a:r>
              <a:rPr lang="it-IT" dirty="0" err="1" smtClean="0"/>
              <a:t>Gonsalvo</a:t>
            </a:r>
            <a:r>
              <a:rPr lang="it-IT" dirty="0" smtClean="0"/>
              <a:t> di Spagna, come anche un </a:t>
            </a:r>
            <a:r>
              <a:rPr lang="it-IT" i="1" dirty="0" smtClean="0"/>
              <a:t>Sermone su sant'Agostino </a:t>
            </a:r>
            <a:r>
              <a:rPr lang="it-IT" dirty="0" smtClean="0"/>
              <a:t>(in data 28 agosto 1303).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Vero e falso Dio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19</a:t>
            </a:fld>
            <a:endParaRPr lang="it-IT" dirty="0"/>
          </a:p>
        </p:txBody>
      </p:sp>
      <p:sp>
        <p:nvSpPr>
          <p:cNvPr id="5" name="Segnaposto contenuto 4"/>
          <p:cNvSpPr>
            <a:spLocks noGrp="1"/>
          </p:cNvSpPr>
          <p:nvPr>
            <p:ph idx="1"/>
          </p:nvPr>
        </p:nvSpPr>
        <p:spPr/>
        <p:txBody>
          <a:bodyPr/>
          <a:lstStyle/>
          <a:p>
            <a:r>
              <a:rPr lang="it-IT" dirty="0" smtClean="0"/>
              <a:t>Per l’uomo questo Io divino rappresenta la meta spirituale, sia spogliando se stesso di tutte le determinazioni accidentali sia spogliando Dio da tutte le predicazioni positive, da ogni immagine particolare, per restituirlo alla trascendenza della sua infinità </a:t>
            </a:r>
            <a:r>
              <a:rPr lang="it-IT" i="1" dirty="0" err="1" smtClean="0"/>
              <a:t>sine</a:t>
            </a:r>
            <a:r>
              <a:rPr lang="it-IT" i="1" dirty="0" smtClean="0"/>
              <a:t> </a:t>
            </a:r>
            <a:r>
              <a:rPr lang="it-IT" i="1" dirty="0" err="1" smtClean="0"/>
              <a:t>modis</a:t>
            </a:r>
            <a:r>
              <a:rPr lang="it-IT" dirty="0" smtClean="0"/>
              <a:t>: da qui l’audace preghiera “</a:t>
            </a:r>
            <a:r>
              <a:rPr lang="it-IT" b="1" dirty="0" smtClean="0"/>
              <a:t>prego Dio che mi liberi da dio</a:t>
            </a:r>
            <a:r>
              <a:rPr lang="it-IT" dirty="0" smtClean="0"/>
              <a:t>” (</a:t>
            </a:r>
            <a:r>
              <a:rPr lang="it-IT" i="1" dirty="0" smtClean="0"/>
              <a:t>Beati </a:t>
            </a:r>
            <a:r>
              <a:rPr lang="it-IT" i="1" dirty="0" err="1" smtClean="0"/>
              <a:t>Pauperes</a:t>
            </a:r>
            <a:r>
              <a:rPr lang="it-IT" i="1" dirty="0" smtClean="0"/>
              <a:t> </a:t>
            </a:r>
            <a:r>
              <a:rPr lang="it-IT" i="1" dirty="0" err="1" smtClean="0"/>
              <a:t>Spiritu</a:t>
            </a:r>
            <a:r>
              <a:rPr lang="it-IT" i="1" dirty="0" smtClean="0"/>
              <a:t> </a:t>
            </a:r>
            <a:r>
              <a:rPr lang="it-IT" dirty="0" smtClean="0">
                <a:sym typeface="Wingdings"/>
              </a:rPr>
              <a:t></a:t>
            </a:r>
            <a:r>
              <a:rPr lang="it-IT" dirty="0" smtClean="0"/>
              <a:t>) </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Got</a:t>
            </a:r>
            <a:r>
              <a:rPr lang="it-IT" i="1" dirty="0" smtClean="0"/>
              <a:t> </a:t>
            </a:r>
            <a:r>
              <a:rPr lang="it-IT" dirty="0" smtClean="0"/>
              <a:t>e </a:t>
            </a:r>
            <a:r>
              <a:rPr lang="it-IT" i="1" dirty="0" err="1" smtClean="0"/>
              <a:t>Gotheit</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20</a:t>
            </a:fld>
            <a:endParaRPr lang="it-IT" dirty="0"/>
          </a:p>
        </p:txBody>
      </p:sp>
      <p:sp>
        <p:nvSpPr>
          <p:cNvPr id="5" name="Segnaposto contenuto 4"/>
          <p:cNvSpPr>
            <a:spLocks noGrp="1"/>
          </p:cNvSpPr>
          <p:nvPr>
            <p:ph idx="1"/>
          </p:nvPr>
        </p:nvSpPr>
        <p:spPr/>
        <p:txBody>
          <a:bodyPr/>
          <a:lstStyle/>
          <a:p>
            <a:r>
              <a:rPr lang="it-IT" dirty="0" smtClean="0"/>
              <a:t>La fondamentale distinzione </a:t>
            </a:r>
            <a:r>
              <a:rPr lang="it-IT" dirty="0" err="1" smtClean="0"/>
              <a:t>eckhartiana</a:t>
            </a:r>
            <a:r>
              <a:rPr lang="it-IT" dirty="0" smtClean="0"/>
              <a:t> tra </a:t>
            </a:r>
            <a:r>
              <a:rPr lang="it-IT" dirty="0" err="1" smtClean="0"/>
              <a:t>Deitas</a:t>
            </a:r>
            <a:r>
              <a:rPr lang="it-IT" dirty="0" smtClean="0"/>
              <a:t> o </a:t>
            </a:r>
            <a:r>
              <a:rPr lang="it-IT" b="1" i="1" dirty="0" err="1" smtClean="0"/>
              <a:t>Gotheit</a:t>
            </a:r>
            <a:r>
              <a:rPr lang="it-IT" dirty="0" smtClean="0"/>
              <a:t> (</a:t>
            </a:r>
            <a:r>
              <a:rPr lang="it-IT" i="1" dirty="0" err="1" smtClean="0"/>
              <a:t>divinitas</a:t>
            </a:r>
            <a:r>
              <a:rPr lang="it-IT" dirty="0" smtClean="0"/>
              <a:t>, Dio quale essenza)/Dio o </a:t>
            </a:r>
            <a:r>
              <a:rPr lang="it-IT" b="1" i="1" dirty="0" err="1" smtClean="0"/>
              <a:t>Got</a:t>
            </a:r>
            <a:r>
              <a:rPr lang="it-IT" dirty="0" smtClean="0"/>
              <a:t> (</a:t>
            </a:r>
            <a:r>
              <a:rPr lang="it-IT" i="1" dirty="0" smtClean="0"/>
              <a:t>deus</a:t>
            </a:r>
            <a:r>
              <a:rPr lang="it-IT" dirty="0" smtClean="0"/>
              <a:t>,</a:t>
            </a:r>
            <a:r>
              <a:rPr lang="it-IT" i="1" dirty="0" smtClean="0"/>
              <a:t> </a:t>
            </a:r>
            <a:r>
              <a:rPr lang="it-IT" dirty="0" smtClean="0"/>
              <a:t>Dio come essere) trova la sua lontana origine nella teoria di Gilberto </a:t>
            </a:r>
            <a:r>
              <a:rPr lang="it-IT" dirty="0" err="1" smtClean="0"/>
              <a:t>Porretano</a:t>
            </a:r>
            <a:r>
              <a:rPr lang="it-IT" dirty="0" smtClean="0"/>
              <a:t> , a sua volta basata sulla distinzione </a:t>
            </a:r>
            <a:r>
              <a:rPr lang="it-IT" dirty="0" err="1" smtClean="0"/>
              <a:t>boeziana</a:t>
            </a:r>
            <a:r>
              <a:rPr lang="it-IT" dirty="0" smtClean="0"/>
              <a:t> tra </a:t>
            </a:r>
            <a:r>
              <a:rPr lang="it-IT" i="1" dirty="0" smtClean="0"/>
              <a:t>esse-forma </a:t>
            </a:r>
            <a:r>
              <a:rPr lang="it-IT" i="1" dirty="0" err="1" smtClean="0"/>
              <a:t>essendi</a:t>
            </a:r>
            <a:r>
              <a:rPr lang="it-IT" dirty="0" smtClean="0"/>
              <a:t>.</a:t>
            </a:r>
          </a:p>
          <a:p>
            <a:r>
              <a:rPr lang="it-IT" dirty="0" smtClean="0"/>
              <a:t>È il </a:t>
            </a:r>
            <a:r>
              <a:rPr lang="it-IT" b="1" dirty="0" smtClean="0"/>
              <a:t>Padre principio di generazione</a:t>
            </a:r>
            <a:r>
              <a:rPr lang="it-IT" dirty="0" smtClean="0"/>
              <a:t> : </a:t>
            </a:r>
            <a:r>
              <a:rPr lang="it-IT" b="1" dirty="0" smtClean="0"/>
              <a:t>paternità</a:t>
            </a:r>
            <a:r>
              <a:rPr lang="it-IT" dirty="0" smtClean="0"/>
              <a:t> in </a:t>
            </a:r>
            <a:r>
              <a:rPr lang="it-IT" dirty="0" err="1" smtClean="0"/>
              <a:t>Eckhart</a:t>
            </a:r>
            <a:r>
              <a:rPr lang="it-IT" dirty="0" smtClean="0"/>
              <a:t> assume la valenza di </a:t>
            </a:r>
            <a:r>
              <a:rPr lang="it-IT" b="1" dirty="0" smtClean="0"/>
              <a:t>nucleo più intimo della divinità, silenziosa oscurità</a:t>
            </a:r>
            <a:r>
              <a:rPr lang="it-IT" dirty="0" smtClean="0"/>
              <a:t> . Questa essenza riveste varie denominazioni oltre a quelle </a:t>
            </a:r>
            <a:r>
              <a:rPr lang="it-IT" dirty="0" err="1" smtClean="0"/>
              <a:t>katafatiche</a:t>
            </a:r>
            <a:r>
              <a:rPr lang="it-IT" dirty="0" smtClean="0"/>
              <a:t> di “Essere” o “Io”: qualificazioni </a:t>
            </a:r>
            <a:r>
              <a:rPr lang="it-IT" dirty="0" err="1" smtClean="0"/>
              <a:t>apofatiche</a:t>
            </a:r>
            <a:r>
              <a:rPr lang="it-IT" dirty="0" smtClean="0"/>
              <a:t> quali “Abisso della Deità”, “Fondo”, “Nulla”. Tutte, e quest’ultima in particolare, assumono il significato di “</a:t>
            </a:r>
            <a:r>
              <a:rPr lang="it-IT" b="1" dirty="0" smtClean="0"/>
              <a:t>unità ontologica di Dio con tutto ciò che è in Lui</a:t>
            </a:r>
            <a:r>
              <a:rPr lang="it-IT" dirty="0" smtClean="0"/>
              <a:t>” , come dice </a:t>
            </a:r>
            <a:r>
              <a:rPr lang="it-IT" dirty="0" err="1" smtClean="0"/>
              <a:t>Eckhart</a:t>
            </a:r>
            <a:r>
              <a:rPr lang="it-IT" dirty="0" smtClean="0"/>
              <a:t> nella </a:t>
            </a:r>
            <a:r>
              <a:rPr lang="it-IT" i="1" dirty="0" smtClean="0"/>
              <a:t>Predica</a:t>
            </a:r>
            <a:r>
              <a:rPr lang="it-IT" dirty="0" smtClean="0"/>
              <a:t> 28: </a:t>
            </a:r>
          </a:p>
          <a:p>
            <a:pPr>
              <a:buNone/>
            </a:pPr>
            <a:r>
              <a:rPr lang="it-IT" i="1" dirty="0" smtClean="0"/>
              <a:t>	Tutto resta l’‘Uno’ che scaturisce in lui stesso</a:t>
            </a:r>
          </a:p>
          <a:p>
            <a:r>
              <a:rPr lang="it-IT" dirty="0" smtClean="0"/>
              <a:t>Il </a:t>
            </a:r>
            <a:r>
              <a:rPr lang="it-IT" b="1" dirty="0" smtClean="0"/>
              <a:t>nulla</a:t>
            </a:r>
            <a:r>
              <a:rPr lang="it-IT" dirty="0" smtClean="0"/>
              <a:t> esprime di Dio non solo la radicale differenza e alterità rispetto a tutto ciò che è, ma anche la </a:t>
            </a:r>
            <a:r>
              <a:rPr lang="it-IT" b="1" dirty="0" smtClean="0"/>
              <a:t>perfetta semplicità</a:t>
            </a:r>
            <a:r>
              <a:rPr lang="it-IT" dirty="0" smtClean="0"/>
              <a:t>, la non-alterità dell’unico essere che è Dio, soprattutto la </a:t>
            </a:r>
            <a:r>
              <a:rPr lang="it-IT" b="1" dirty="0" smtClean="0"/>
              <a:t>ricchezza</a:t>
            </a:r>
            <a:r>
              <a:rPr lang="it-IT" dirty="0" smtClean="0"/>
              <a:t> ontologica (potenzialità in senso neoplatonico). </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Significato fontale di </a:t>
            </a:r>
            <a:r>
              <a:rPr lang="it-IT" i="1" smtClean="0"/>
              <a:t>Gotheit</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21</a:t>
            </a:fld>
            <a:endParaRPr lang="it-IT" dirty="0"/>
          </a:p>
        </p:txBody>
      </p:sp>
      <p:sp>
        <p:nvSpPr>
          <p:cNvPr id="5" name="Segnaposto contenuto 4"/>
          <p:cNvSpPr>
            <a:spLocks noGrp="1"/>
          </p:cNvSpPr>
          <p:nvPr>
            <p:ph idx="1"/>
          </p:nvPr>
        </p:nvSpPr>
        <p:spPr/>
        <p:txBody>
          <a:bodyPr/>
          <a:lstStyle/>
          <a:p>
            <a:r>
              <a:rPr lang="it-IT" dirty="0" smtClean="0"/>
              <a:t>Come nota ad esempio la </a:t>
            </a:r>
            <a:r>
              <a:rPr lang="it-IT" dirty="0" err="1" smtClean="0"/>
              <a:t>Saccon</a:t>
            </a:r>
            <a:r>
              <a:rPr lang="it-IT" dirty="0" smtClean="0"/>
              <a:t>, «la </a:t>
            </a:r>
            <a:r>
              <a:rPr lang="it-IT" b="1" i="1" dirty="0" err="1" smtClean="0"/>
              <a:t>gotheit</a:t>
            </a:r>
            <a:r>
              <a:rPr lang="it-IT" b="1" i="1" dirty="0" smtClean="0"/>
              <a:t> </a:t>
            </a:r>
            <a:r>
              <a:rPr lang="it-IT" dirty="0" smtClean="0"/>
              <a:t>non </a:t>
            </a:r>
            <a:r>
              <a:rPr lang="it-IT" b="1" dirty="0" smtClean="0"/>
              <a:t>è</a:t>
            </a:r>
            <a:r>
              <a:rPr lang="it-IT" dirty="0" smtClean="0"/>
              <a:t> semplicemente la trascendenza incomunicabile e incomprensibile, ma </a:t>
            </a:r>
            <a:r>
              <a:rPr lang="it-IT" b="1" dirty="0" smtClean="0"/>
              <a:t>l’origine da cui tutto sgorga (in quanto paternità) e a cui ritorna (fondo)</a:t>
            </a:r>
            <a:endParaRPr lang="it-IT" dirty="0" smtClean="0"/>
          </a:p>
          <a:p>
            <a:pPr>
              <a:buNone/>
            </a:pPr>
            <a:r>
              <a:rPr lang="it-IT" dirty="0" smtClean="0"/>
              <a:t>	</a:t>
            </a:r>
            <a:r>
              <a:rPr lang="it-IT" dirty="0" smtClean="0">
                <a:sym typeface="Wingdings" pitchFamily="2" charset="2"/>
              </a:rPr>
              <a:t> </a:t>
            </a:r>
            <a:r>
              <a:rPr lang="it-IT" dirty="0" smtClean="0"/>
              <a:t>Essa rimane inaccessibile a chi pretende di conoscere Dio sotto qualche aspetto particolare (categoriale), non all’intelletto in quanto tale […] </a:t>
            </a:r>
            <a:r>
              <a:rPr lang="it-IT" i="1" dirty="0" err="1" smtClean="0"/>
              <a:t>Gotheit</a:t>
            </a:r>
            <a:r>
              <a:rPr lang="it-IT" dirty="0" smtClean="0"/>
              <a:t> […] manifesta l’intenzione di riportare ogni espressione rivelatrice all’unità del </a:t>
            </a:r>
            <a:r>
              <a:rPr lang="it-IT" dirty="0" smtClean="0"/>
              <a:t>principio» (1)</a:t>
            </a:r>
            <a:endParaRPr lang="it-IT" dirty="0" smtClean="0"/>
          </a:p>
          <a:p>
            <a:pPr lvl="1"/>
            <a:r>
              <a:rPr lang="it-IT" i="1" dirty="0" err="1" smtClean="0"/>
              <a:t>Gotheit</a:t>
            </a:r>
            <a:r>
              <a:rPr lang="it-IT" dirty="0" smtClean="0"/>
              <a:t> quindi, più che trascendenza incomunicabile, è usata molto spesso in combinazione con </a:t>
            </a:r>
            <a:r>
              <a:rPr lang="it-IT" i="1" dirty="0" err="1" smtClean="0"/>
              <a:t>Got</a:t>
            </a:r>
            <a:r>
              <a:rPr lang="it-IT" i="1" dirty="0" smtClean="0"/>
              <a:t>, </a:t>
            </a:r>
            <a:r>
              <a:rPr lang="it-IT" dirty="0" smtClean="0"/>
              <a:t>per</a:t>
            </a:r>
            <a:r>
              <a:rPr lang="it-IT" b="1" dirty="0" smtClean="0"/>
              <a:t> esprimere l’atto di rivelare, esprimere, generare</a:t>
            </a:r>
            <a:r>
              <a:rPr lang="it-IT" dirty="0" smtClean="0"/>
              <a:t>, quale </a:t>
            </a:r>
            <a:r>
              <a:rPr lang="it-IT" b="1" dirty="0" smtClean="0"/>
              <a:t>origine da cui tutto sgorga</a:t>
            </a:r>
            <a:r>
              <a:rPr lang="it-IT" dirty="0" smtClean="0"/>
              <a:t> e a cui tutto ritorna: Dio che si partecipa, che comunica tutta la sua natura . </a:t>
            </a:r>
          </a:p>
          <a:p>
            <a:r>
              <a:rPr lang="it-IT" dirty="0" smtClean="0"/>
              <a:t>Essa si rivela allora quale </a:t>
            </a:r>
            <a:r>
              <a:rPr lang="it-IT" b="1" dirty="0" smtClean="0"/>
              <a:t>essenza omnipervasiva, natura feconda, che si partecipa e si comunica nelle persone</a:t>
            </a:r>
            <a:r>
              <a:rPr lang="it-IT" dirty="0" smtClean="0"/>
              <a:t>: il generare divino è un permanere sostanziale in sé pur essendo locutivamente fuori di sé:</a:t>
            </a:r>
          </a:p>
          <a:p>
            <a:r>
              <a:rPr lang="it-IT" i="1" dirty="0" smtClean="0"/>
              <a:t>Platone, il grande sapiente, vuole parlare di grandi cose. Parla di una purezza che non è nel mondo; non è nel mondo, e neppure fuori del mondo; è qualcosa che non sta nel tempo e neppure nell'eternità, che non ha esterno né interno … </a:t>
            </a:r>
            <a:r>
              <a:rPr lang="it-IT" dirty="0" smtClean="0">
                <a:sym typeface="Wingdings"/>
              </a:rPr>
              <a:t> (2)</a:t>
            </a:r>
            <a:endParaRPr lang="it-IT" dirty="0" smtClean="0"/>
          </a:p>
          <a:p>
            <a:pPr>
              <a:buNone/>
            </a:pP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Dialetticità</a:t>
            </a:r>
            <a:r>
              <a:rPr lang="it-IT" dirty="0" smtClean="0"/>
              <a:t> del discorso su Dio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22</a:t>
            </a:fld>
            <a:endParaRPr lang="it-IT" dirty="0"/>
          </a:p>
        </p:txBody>
      </p:sp>
      <p:sp>
        <p:nvSpPr>
          <p:cNvPr id="5" name="Segnaposto contenuto 4"/>
          <p:cNvSpPr>
            <a:spLocks noGrp="1"/>
          </p:cNvSpPr>
          <p:nvPr>
            <p:ph idx="1"/>
          </p:nvPr>
        </p:nvSpPr>
        <p:spPr/>
        <p:txBody>
          <a:bodyPr/>
          <a:lstStyle/>
          <a:p>
            <a:r>
              <a:rPr lang="it-IT" sz="1900" dirty="0" smtClean="0"/>
              <a:t>Pertanto, dirà </a:t>
            </a:r>
            <a:r>
              <a:rPr lang="it-IT" sz="1900" dirty="0" err="1" smtClean="0"/>
              <a:t>Eckhart</a:t>
            </a:r>
            <a:r>
              <a:rPr lang="it-IT" sz="1900" dirty="0" smtClean="0"/>
              <a:t>: «</a:t>
            </a:r>
            <a:r>
              <a:rPr lang="it-IT" sz="1900" b="1" dirty="0" smtClean="0"/>
              <a:t>il Padre</a:t>
            </a:r>
            <a:r>
              <a:rPr lang="it-IT" sz="1900" dirty="0" smtClean="0"/>
              <a:t> non può far altro che generare» </a:t>
            </a:r>
            <a:r>
              <a:rPr lang="it-IT" sz="1900" dirty="0" smtClean="0"/>
              <a:t>(1), </a:t>
            </a:r>
            <a:r>
              <a:rPr lang="it-IT" sz="1900" dirty="0" smtClean="0"/>
              <a:t>«lo deve fare, </a:t>
            </a:r>
            <a:r>
              <a:rPr lang="it-IT" sz="1900" dirty="0" smtClean="0"/>
              <a:t>ne abbia gioia o dolore» (2). </a:t>
            </a:r>
            <a:r>
              <a:rPr lang="it-IT" sz="1900" dirty="0" smtClean="0"/>
              <a:t>Egli </a:t>
            </a:r>
            <a:r>
              <a:rPr lang="it-IT" sz="1900" b="1" dirty="0" smtClean="0"/>
              <a:t>non crea</a:t>
            </a:r>
            <a:r>
              <a:rPr lang="it-IT" sz="1900" dirty="0" smtClean="0"/>
              <a:t>, ma </a:t>
            </a:r>
            <a:r>
              <a:rPr lang="it-IT" sz="1900" b="1" dirty="0" smtClean="0"/>
              <a:t>genera</a:t>
            </a:r>
            <a:r>
              <a:rPr lang="it-IT" sz="1900" dirty="0" smtClean="0"/>
              <a:t> – innanzitutto il Figlio e poi, in esso, tutte le creature – </a:t>
            </a:r>
            <a:r>
              <a:rPr lang="it-IT" sz="1900" b="1" dirty="0" smtClean="0"/>
              <a:t>poiché nulla compie fuori di sé</a:t>
            </a:r>
            <a:r>
              <a:rPr lang="it-IT" sz="1900" dirty="0" smtClean="0"/>
              <a:t>, nulla porta all’essere se non dal proprio fondo, </a:t>
            </a:r>
            <a:r>
              <a:rPr lang="it-IT" sz="1900" b="1" dirty="0" smtClean="0"/>
              <a:t>rimanendo</a:t>
            </a:r>
            <a:r>
              <a:rPr lang="it-IT" sz="1900" dirty="0" smtClean="0"/>
              <a:t> tuttavia </a:t>
            </a:r>
            <a:r>
              <a:rPr lang="it-IT" sz="1900" b="1" dirty="0" smtClean="0"/>
              <a:t>nel proprio fondo</a:t>
            </a:r>
            <a:endParaRPr lang="it-IT" sz="1900" dirty="0" smtClean="0"/>
          </a:p>
          <a:p>
            <a:r>
              <a:rPr lang="it-IT" sz="1900" dirty="0" smtClean="0"/>
              <a:t>Ciò </a:t>
            </a:r>
            <a:r>
              <a:rPr lang="it-IT" sz="1900" dirty="0" err="1" smtClean="0"/>
              <a:t>Eckhart</a:t>
            </a:r>
            <a:r>
              <a:rPr lang="it-IT" sz="1900" dirty="0" smtClean="0"/>
              <a:t> lo esprime talora in forma </a:t>
            </a:r>
            <a:r>
              <a:rPr lang="it-IT" sz="1900" b="1" dirty="0" smtClean="0"/>
              <a:t>paradossale</a:t>
            </a:r>
            <a:r>
              <a:rPr lang="it-IT" sz="1900" dirty="0" smtClean="0"/>
              <a:t>, per giustapposizione di opposti: «</a:t>
            </a:r>
            <a:r>
              <a:rPr lang="it-IT" sz="1900" b="1" i="1" dirty="0" smtClean="0"/>
              <a:t>il suo generare è il suo permanere e il suo permanere è il suo generare all’esterno</a:t>
            </a:r>
            <a:r>
              <a:rPr lang="it-IT" sz="1900" dirty="0" smtClean="0"/>
              <a:t>» </a:t>
            </a:r>
            <a:r>
              <a:rPr lang="it-IT" sz="1900" dirty="0" smtClean="0"/>
              <a:t>(3)</a:t>
            </a:r>
            <a:r>
              <a:rPr lang="it-IT" dirty="0" smtClean="0"/>
              <a:t>.</a:t>
            </a:r>
            <a:r>
              <a:rPr lang="it-IT" i="1" dirty="0" smtClean="0"/>
              <a:t> </a:t>
            </a:r>
            <a:endParaRPr lang="it-IT" i="1" dirty="0" smtClean="0"/>
          </a:p>
          <a:p>
            <a:pPr>
              <a:buNone/>
            </a:pPr>
            <a:r>
              <a:rPr lang="it-IT" sz="1900" dirty="0" smtClean="0"/>
              <a:t>	</a:t>
            </a:r>
            <a:r>
              <a:rPr lang="it-IT" sz="1900" dirty="0" smtClean="0">
                <a:sym typeface="Wingdings" pitchFamily="2" charset="2"/>
              </a:rPr>
              <a:t> </a:t>
            </a:r>
            <a:r>
              <a:rPr lang="it-IT" sz="1900" dirty="0" smtClean="0"/>
              <a:t>La </a:t>
            </a:r>
            <a:r>
              <a:rPr lang="it-IT" sz="1900" b="1" dirty="0" smtClean="0"/>
              <a:t>trascendenza</a:t>
            </a:r>
            <a:r>
              <a:rPr lang="it-IT" sz="1900" dirty="0" smtClean="0"/>
              <a:t> non </a:t>
            </a:r>
            <a:r>
              <a:rPr lang="it-IT" sz="1900" dirty="0" err="1" smtClean="0"/>
              <a:t>concettualizzabile</a:t>
            </a:r>
            <a:r>
              <a:rPr lang="it-IT" sz="1900" dirty="0" smtClean="0"/>
              <a:t> del Padre si rivela – simmetricamente – quale </a:t>
            </a:r>
            <a:r>
              <a:rPr lang="it-IT" sz="1900" b="1" dirty="0" smtClean="0"/>
              <a:t>pienezza feconda d’essere</a:t>
            </a:r>
            <a:r>
              <a:rPr lang="it-IT" sz="1900" dirty="0" smtClean="0"/>
              <a:t>. </a:t>
            </a:r>
            <a:r>
              <a:rPr lang="it-IT" sz="1900" b="1" dirty="0" smtClean="0"/>
              <a:t>Dio</a:t>
            </a:r>
            <a:r>
              <a:rPr lang="it-IT" sz="1900" dirty="0" smtClean="0"/>
              <a:t> va quindi </a:t>
            </a:r>
            <a:r>
              <a:rPr lang="it-IT" sz="1900" b="1" dirty="0" smtClean="0"/>
              <a:t>concepito e</a:t>
            </a:r>
            <a:r>
              <a:rPr lang="it-IT" sz="1900" dirty="0" smtClean="0"/>
              <a:t> </a:t>
            </a:r>
            <a:r>
              <a:rPr lang="it-IT" sz="1900" b="1" dirty="0" smtClean="0"/>
              <a:t>predicato dialetticamente</a:t>
            </a:r>
            <a:r>
              <a:rPr lang="it-IT" sz="1900" dirty="0" smtClean="0"/>
              <a:t>: «</a:t>
            </a:r>
            <a:r>
              <a:rPr lang="it-IT" sz="1900" b="1" i="1" dirty="0" err="1" smtClean="0"/>
              <a:t>negatio</a:t>
            </a:r>
            <a:r>
              <a:rPr lang="it-IT" sz="1900" b="1" i="1" dirty="0" smtClean="0"/>
              <a:t> vero </a:t>
            </a:r>
            <a:r>
              <a:rPr lang="it-IT" sz="1900" b="1" i="1" dirty="0" err="1" smtClean="0"/>
              <a:t>negationis</a:t>
            </a:r>
            <a:r>
              <a:rPr lang="it-IT" sz="1900" b="1" i="1" dirty="0" smtClean="0"/>
              <a:t> purissima </a:t>
            </a:r>
            <a:r>
              <a:rPr lang="it-IT" sz="1900" b="1" i="1" dirty="0" err="1" smtClean="0"/>
              <a:t>et</a:t>
            </a:r>
            <a:r>
              <a:rPr lang="it-IT" sz="1900" b="1" i="1" dirty="0" smtClean="0"/>
              <a:t> </a:t>
            </a:r>
            <a:r>
              <a:rPr lang="it-IT" sz="1900" b="1" i="1" dirty="0" err="1" smtClean="0"/>
              <a:t>plenissima</a:t>
            </a:r>
            <a:r>
              <a:rPr lang="it-IT" sz="1900" b="1" i="1" dirty="0" smtClean="0"/>
              <a:t> est </a:t>
            </a:r>
            <a:r>
              <a:rPr lang="it-IT" sz="1900" b="1" i="1" dirty="0" err="1" smtClean="0"/>
              <a:t>affirmatio</a:t>
            </a:r>
            <a:r>
              <a:rPr lang="it-IT" sz="1900" b="1" i="1" dirty="0" smtClean="0"/>
              <a:t>: ‘ego sum qui sum</a:t>
            </a:r>
            <a:r>
              <a:rPr lang="it-IT" sz="1900" b="1" i="1" dirty="0" smtClean="0"/>
              <a:t>’</a:t>
            </a:r>
            <a:r>
              <a:rPr lang="it-IT" sz="1900" dirty="0" smtClean="0"/>
              <a:t>» (4)</a:t>
            </a:r>
            <a:endParaRPr lang="it-IT" sz="1900" dirty="0" smtClean="0"/>
          </a:p>
          <a:p>
            <a:pPr>
              <a:buNone/>
            </a:pPr>
            <a:r>
              <a:rPr lang="it-IT" sz="1900" dirty="0" smtClean="0"/>
              <a:t>	</a:t>
            </a:r>
            <a:r>
              <a:rPr lang="it-IT" sz="1900" dirty="0" smtClean="0">
                <a:sym typeface="Wingdings" pitchFamily="2" charset="2"/>
              </a:rPr>
              <a:t> </a:t>
            </a:r>
            <a:r>
              <a:rPr lang="it-IT" sz="1900" dirty="0" smtClean="0"/>
              <a:t>Questa verità trova la </a:t>
            </a:r>
            <a:r>
              <a:rPr lang="it-IT" sz="1900" b="1" dirty="0" smtClean="0"/>
              <a:t>figura</a:t>
            </a:r>
            <a:r>
              <a:rPr lang="it-IT" sz="1900" dirty="0" smtClean="0"/>
              <a:t> stilisticamente più appropriata nell’</a:t>
            </a:r>
            <a:r>
              <a:rPr lang="it-IT" sz="1900" b="1" dirty="0" smtClean="0"/>
              <a:t>ossimoro</a:t>
            </a:r>
            <a:r>
              <a:rPr lang="it-IT" sz="1900" dirty="0" smtClean="0"/>
              <a:t>, </a:t>
            </a:r>
            <a:r>
              <a:rPr lang="it-IT" sz="1900" dirty="0" smtClean="0"/>
              <a:t>quando ad </a:t>
            </a:r>
            <a:r>
              <a:rPr lang="it-IT" sz="1900" dirty="0" smtClean="0"/>
              <a:t>esempio </a:t>
            </a:r>
            <a:r>
              <a:rPr lang="it-IT" sz="1900" dirty="0" smtClean="0"/>
              <a:t>viene affermato che Dio è una </a:t>
            </a:r>
            <a:r>
              <a:rPr lang="it-IT" sz="1900" dirty="0" smtClean="0"/>
              <a:t>“indifferente differenza”</a:t>
            </a:r>
          </a:p>
          <a:p>
            <a:pPr>
              <a:buNone/>
            </a:pPr>
            <a:r>
              <a:rPr lang="it-IT" sz="1900" dirty="0" smtClean="0"/>
              <a:t>	</a:t>
            </a:r>
            <a:r>
              <a:rPr lang="it-IT" sz="1900" dirty="0" smtClean="0">
                <a:sym typeface="Wingdings" pitchFamily="2" charset="2"/>
              </a:rPr>
              <a:t> </a:t>
            </a:r>
            <a:r>
              <a:rPr lang="it-IT" sz="1900" dirty="0" smtClean="0"/>
              <a:t>Attraverso questa perenne </a:t>
            </a:r>
            <a:r>
              <a:rPr lang="it-IT" sz="1900" b="1" dirty="0" smtClean="0"/>
              <a:t>dialettica tra identico e diverso</a:t>
            </a:r>
            <a:r>
              <a:rPr lang="it-IT" sz="1900" dirty="0" smtClean="0"/>
              <a:t>, si giunge alla comprensione di </a:t>
            </a:r>
            <a:r>
              <a:rPr lang="it-IT" sz="1900" b="1" dirty="0" smtClean="0"/>
              <a:t>Dio</a:t>
            </a:r>
            <a:r>
              <a:rPr lang="it-IT" sz="1900" dirty="0" smtClean="0"/>
              <a:t> quale </a:t>
            </a:r>
            <a:r>
              <a:rPr lang="it-IT" sz="1900" b="1" i="1" dirty="0" err="1" smtClean="0"/>
              <a:t>distincta</a:t>
            </a:r>
            <a:r>
              <a:rPr lang="it-IT" sz="1900" b="1" i="1" dirty="0" smtClean="0"/>
              <a:t> </a:t>
            </a:r>
            <a:r>
              <a:rPr lang="it-IT" sz="1900" b="1" i="1" dirty="0" err="1" smtClean="0"/>
              <a:t>indistinctio</a:t>
            </a:r>
            <a:r>
              <a:rPr lang="it-IT" sz="1900" dirty="0" smtClean="0"/>
              <a:t>: «</a:t>
            </a:r>
            <a:r>
              <a:rPr lang="it-IT" sz="1900" b="1" i="1" dirty="0" smtClean="0"/>
              <a:t>Deus </a:t>
            </a:r>
            <a:r>
              <a:rPr lang="it-IT" sz="1900" b="1" i="1" dirty="0" err="1" smtClean="0"/>
              <a:t>indistinctum</a:t>
            </a:r>
            <a:r>
              <a:rPr lang="it-IT" sz="1900" b="1" i="1" dirty="0" smtClean="0"/>
              <a:t> </a:t>
            </a:r>
            <a:r>
              <a:rPr lang="it-IT" sz="1900" b="1" i="1" dirty="0" err="1" smtClean="0"/>
              <a:t>quoddam</a:t>
            </a:r>
            <a:r>
              <a:rPr lang="it-IT" sz="1900" b="1" i="1" dirty="0" smtClean="0"/>
              <a:t> est </a:t>
            </a:r>
            <a:r>
              <a:rPr lang="it-IT" sz="1900" b="1" i="1" dirty="0" err="1" smtClean="0"/>
              <a:t>quod</a:t>
            </a:r>
            <a:r>
              <a:rPr lang="it-IT" sz="1900" b="1" i="1" dirty="0" smtClean="0"/>
              <a:t> sua </a:t>
            </a:r>
            <a:r>
              <a:rPr lang="it-IT" sz="1900" b="1" i="1" dirty="0" err="1" smtClean="0"/>
              <a:t>indistinctione</a:t>
            </a:r>
            <a:r>
              <a:rPr lang="it-IT" sz="1900" b="1" i="1" dirty="0" smtClean="0"/>
              <a:t> </a:t>
            </a:r>
            <a:r>
              <a:rPr lang="it-IT" sz="1900" b="1" i="1" dirty="0" err="1" smtClean="0"/>
              <a:t>distinguitur</a:t>
            </a:r>
            <a:r>
              <a:rPr lang="it-IT" sz="1900" dirty="0" smtClean="0"/>
              <a:t>» (5)</a:t>
            </a:r>
            <a:endParaRPr lang="it-IT" sz="19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Generatio</a:t>
            </a:r>
            <a:r>
              <a:rPr lang="it-IT" dirty="0" smtClean="0"/>
              <a:t> continua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23</a:t>
            </a:fld>
            <a:endParaRPr lang="it-IT" dirty="0"/>
          </a:p>
        </p:txBody>
      </p:sp>
      <p:sp>
        <p:nvSpPr>
          <p:cNvPr id="5" name="Segnaposto contenuto 4"/>
          <p:cNvSpPr>
            <a:spLocks noGrp="1"/>
          </p:cNvSpPr>
          <p:nvPr>
            <p:ph idx="1"/>
          </p:nvPr>
        </p:nvSpPr>
        <p:spPr/>
        <p:txBody>
          <a:bodyPr/>
          <a:lstStyle/>
          <a:p>
            <a:r>
              <a:rPr lang="it-IT" dirty="0" smtClean="0"/>
              <a:t>La </a:t>
            </a:r>
            <a:r>
              <a:rPr lang="it-IT" b="1" dirty="0" smtClean="0"/>
              <a:t>ricchezza e la fertilità spirituale dell’essere divino</a:t>
            </a:r>
            <a:r>
              <a:rPr lang="it-IT" dirty="0" smtClean="0"/>
              <a:t> è rimarcata da </a:t>
            </a:r>
            <a:r>
              <a:rPr lang="it-IT" dirty="0" err="1" smtClean="0"/>
              <a:t>Eckhart</a:t>
            </a:r>
            <a:r>
              <a:rPr lang="it-IT" dirty="0" smtClean="0"/>
              <a:t> mediante l’utilizzo del </a:t>
            </a:r>
            <a:r>
              <a:rPr lang="it-IT" b="1" dirty="0" smtClean="0"/>
              <a:t>tempo presente</a:t>
            </a:r>
            <a:r>
              <a:rPr lang="it-IT" dirty="0" smtClean="0"/>
              <a:t>:</a:t>
            </a:r>
          </a:p>
          <a:p>
            <a:pPr lvl="1">
              <a:buNone/>
            </a:pPr>
            <a:r>
              <a:rPr lang="it-IT" dirty="0" smtClean="0"/>
              <a:t>	</a:t>
            </a:r>
            <a:r>
              <a:rPr lang="it-IT" i="1" dirty="0" smtClean="0"/>
              <a:t>esser stato generato o essere stato creato esprime in sé qualcosa di passato. Invece in Dio non c’è niente di passato, niente di futuro, ma tutto è presente, giacché né il passato né il futuro sono, se non in quanto si riconducono al </a:t>
            </a:r>
            <a:r>
              <a:rPr lang="it-IT" i="1" dirty="0" smtClean="0"/>
              <a:t>presente</a:t>
            </a:r>
            <a:r>
              <a:rPr lang="it-IT" i="1" dirty="0" smtClean="0"/>
              <a:t> </a:t>
            </a:r>
            <a:r>
              <a:rPr lang="it-IT" dirty="0" smtClean="0"/>
              <a:t>(1)</a:t>
            </a:r>
            <a:endParaRPr lang="it-IT" dirty="0" smtClean="0"/>
          </a:p>
          <a:p>
            <a:r>
              <a:rPr lang="it-IT" dirty="0" err="1" smtClean="0"/>
              <a:t>Eckhart</a:t>
            </a:r>
            <a:r>
              <a:rPr lang="it-IT" dirty="0" smtClean="0"/>
              <a:t> esprime la </a:t>
            </a:r>
            <a:r>
              <a:rPr lang="it-IT" b="1" dirty="0" smtClean="0"/>
              <a:t>generazione</a:t>
            </a:r>
            <a:r>
              <a:rPr lang="it-IT" dirty="0" smtClean="0"/>
              <a:t> quale </a:t>
            </a:r>
            <a:r>
              <a:rPr lang="it-IT" b="1" dirty="0" smtClean="0"/>
              <a:t>attività sempre </a:t>
            </a:r>
            <a:r>
              <a:rPr lang="it-IT" b="1" i="1" dirty="0" smtClean="0"/>
              <a:t>in fieri</a:t>
            </a:r>
            <a:r>
              <a:rPr lang="it-IT" dirty="0" smtClean="0"/>
              <a:t>: ciò che è al </a:t>
            </a:r>
            <a:r>
              <a:rPr lang="it-IT" b="1" dirty="0" smtClean="0"/>
              <a:t>principio</a:t>
            </a:r>
            <a:r>
              <a:rPr lang="it-IT" dirty="0" smtClean="0"/>
              <a:t> della realtà divina è </a:t>
            </a:r>
            <a:r>
              <a:rPr lang="it-IT" b="1" dirty="0" smtClean="0"/>
              <a:t>sempre realizzato</a:t>
            </a:r>
            <a:r>
              <a:rPr lang="it-IT" dirty="0" smtClean="0"/>
              <a:t>, ma anche </a:t>
            </a:r>
            <a:r>
              <a:rPr lang="it-IT" b="1" dirty="0" smtClean="0"/>
              <a:t>sempre presente</a:t>
            </a:r>
            <a:r>
              <a:rPr lang="it-IT" dirty="0" smtClean="0"/>
              <a:t>. In quest’ottica formula delle affermazioni che eccedono i limiti consueti dell’ortodossia del tempo: </a:t>
            </a:r>
          </a:p>
          <a:p>
            <a:pPr marL="800100" lvl="1" indent="-342900">
              <a:buFont typeface="+mj-lt"/>
              <a:buAutoNum type="arabicPeriod"/>
            </a:pPr>
            <a:r>
              <a:rPr lang="it-IT" dirty="0" smtClean="0"/>
              <a:t>parla di una </a:t>
            </a:r>
            <a:r>
              <a:rPr lang="it-IT" b="1" dirty="0" smtClean="0"/>
              <a:t>generazione totalmente attuale</a:t>
            </a:r>
            <a:r>
              <a:rPr lang="it-IT" dirty="0" smtClean="0"/>
              <a:t>, per cui in ogni istante l’atto del concepire coincide con la nascita, </a:t>
            </a:r>
          </a:p>
          <a:p>
            <a:pPr marL="800100" lvl="1" indent="-342900">
              <a:buFont typeface="+mj-lt"/>
              <a:buAutoNum type="arabicPeriod"/>
            </a:pPr>
            <a:r>
              <a:rPr lang="it-IT" dirty="0" smtClean="0"/>
              <a:t>descrive anche la </a:t>
            </a:r>
            <a:r>
              <a:rPr lang="it-IT" b="1" dirty="0" smtClean="0"/>
              <a:t>continua novità dell’operare di Dio</a:t>
            </a:r>
            <a:r>
              <a:rPr lang="it-IT" dirty="0" smtClean="0"/>
              <a:t>, lungo una circolarità in cui il principio è anche la fine e il frutto si trova già nel fiore .</a:t>
            </a:r>
          </a:p>
          <a:p>
            <a:pPr marL="400050">
              <a:buNone/>
            </a:pPr>
            <a:r>
              <a:rPr lang="it-IT" dirty="0" smtClean="0"/>
              <a:t>	</a:t>
            </a:r>
            <a:r>
              <a:rPr lang="it-IT" dirty="0" smtClean="0">
                <a:sym typeface="Wingdings" pitchFamily="2" charset="2"/>
              </a:rPr>
              <a:t> </a:t>
            </a:r>
            <a:r>
              <a:rPr lang="it-IT" sz="1900" dirty="0" smtClean="0"/>
              <a:t>la </a:t>
            </a:r>
            <a:r>
              <a:rPr lang="it-IT" sz="1900" b="1" dirty="0" smtClean="0"/>
              <a:t>generazione</a:t>
            </a:r>
            <a:r>
              <a:rPr lang="it-IT" sz="1900" dirty="0" smtClean="0"/>
              <a:t> diviene paradigma atto a garantire l’</a:t>
            </a:r>
            <a:r>
              <a:rPr lang="it-IT" sz="1900" b="1" dirty="0" smtClean="0"/>
              <a:t>unità della realtà</a:t>
            </a:r>
            <a:r>
              <a:rPr lang="it-IT" sz="1900" dirty="0" smtClean="0"/>
              <a:t>, tanto che la stessa creazione procede da tale fecondità e ad essa rimane legata, secondo la </a:t>
            </a:r>
            <a:r>
              <a:rPr lang="it-IT" sz="1900" b="1" dirty="0" smtClean="0"/>
              <a:t>dinamica di un “effluire rimanendo”</a:t>
            </a:r>
            <a:r>
              <a:rPr lang="it-IT" sz="1900" dirty="0" smtClean="0"/>
              <a:t> in cui Dio, rispetto alle creature, è </a:t>
            </a:r>
            <a:r>
              <a:rPr lang="it-IT" sz="1900" b="1" i="1" dirty="0" err="1" smtClean="0"/>
              <a:t>totus</a:t>
            </a:r>
            <a:r>
              <a:rPr lang="it-IT" sz="1900" b="1" i="1" dirty="0" smtClean="0"/>
              <a:t> </a:t>
            </a:r>
            <a:r>
              <a:rPr lang="it-IT" sz="1900" b="1" i="1" dirty="0" err="1" smtClean="0"/>
              <a:t>intus</a:t>
            </a:r>
            <a:r>
              <a:rPr lang="it-IT" sz="1900" b="1" i="1" dirty="0" smtClean="0"/>
              <a:t>, </a:t>
            </a:r>
            <a:r>
              <a:rPr lang="it-IT" sz="1900" b="1" i="1" dirty="0" err="1" smtClean="0"/>
              <a:t>totus</a:t>
            </a:r>
            <a:r>
              <a:rPr lang="it-IT" sz="1900" b="1" i="1" dirty="0" smtClean="0"/>
              <a:t> extra</a:t>
            </a:r>
            <a:r>
              <a:rPr lang="it-IT" sz="1900" dirty="0" smtClean="0"/>
              <a:t>.</a:t>
            </a:r>
          </a:p>
          <a:p>
            <a:endParaRPr lang="it-IT" sz="19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Bullitio</a:t>
            </a:r>
            <a:r>
              <a:rPr lang="it-IT" i="1" dirty="0" smtClean="0"/>
              <a:t> </a:t>
            </a:r>
            <a:r>
              <a:rPr lang="it-IT" dirty="0" smtClean="0"/>
              <a:t>ed </a:t>
            </a:r>
            <a:r>
              <a:rPr lang="it-IT" i="1" dirty="0" err="1" smtClean="0"/>
              <a:t>Ebullitio</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24</a:t>
            </a:fld>
            <a:endParaRPr lang="it-IT" dirty="0"/>
          </a:p>
        </p:txBody>
      </p:sp>
      <p:sp>
        <p:nvSpPr>
          <p:cNvPr id="5" name="Segnaposto contenuto 4"/>
          <p:cNvSpPr>
            <a:spLocks noGrp="1"/>
          </p:cNvSpPr>
          <p:nvPr>
            <p:ph idx="1"/>
          </p:nvPr>
        </p:nvSpPr>
        <p:spPr/>
        <p:txBody>
          <a:bodyPr/>
          <a:lstStyle/>
          <a:p>
            <a:r>
              <a:rPr lang="it-IT" dirty="0" smtClean="0"/>
              <a:t>Nel Verbo di Dio tutte le cose sono condotte all’esistenza, in quanto il Figlio è vita (</a:t>
            </a:r>
            <a:r>
              <a:rPr lang="it-IT" dirty="0" err="1" smtClean="0"/>
              <a:t>Gv</a:t>
            </a:r>
            <a:r>
              <a:rPr lang="it-IT" dirty="0" smtClean="0"/>
              <a:t> 1,1-4). Più specificamente, </a:t>
            </a:r>
            <a:r>
              <a:rPr lang="it-IT" dirty="0" err="1" smtClean="0"/>
              <a:t>Eckhart</a:t>
            </a:r>
            <a:r>
              <a:rPr lang="it-IT" dirty="0" smtClean="0"/>
              <a:t> propone una teoria di un </a:t>
            </a:r>
            <a:r>
              <a:rPr lang="it-IT" b="1" dirty="0" smtClean="0"/>
              <a:t>duplice grado di produzione nell’essere</a:t>
            </a:r>
            <a:r>
              <a:rPr lang="it-IT" dirty="0" smtClean="0"/>
              <a:t>:</a:t>
            </a:r>
          </a:p>
          <a:p>
            <a:pPr lvl="0"/>
            <a:r>
              <a:rPr lang="it-IT" b="1" i="1" dirty="0" err="1" smtClean="0"/>
              <a:t>Bullitio</a:t>
            </a:r>
            <a:r>
              <a:rPr lang="it-IT" dirty="0" smtClean="0"/>
              <a:t>, o </a:t>
            </a:r>
            <a:r>
              <a:rPr lang="it-IT" b="1" i="1" dirty="0" err="1" smtClean="0"/>
              <a:t>generatio</a:t>
            </a:r>
            <a:r>
              <a:rPr lang="it-IT" b="1" i="1" dirty="0" smtClean="0"/>
              <a:t> ad </a:t>
            </a:r>
            <a:r>
              <a:rPr lang="it-IT" b="1" i="1" dirty="0" err="1" smtClean="0"/>
              <a:t>intra</a:t>
            </a:r>
            <a:r>
              <a:rPr lang="it-IT" dirty="0" smtClean="0"/>
              <a:t>. </a:t>
            </a:r>
            <a:r>
              <a:rPr lang="it-IT" b="1" dirty="0" smtClean="0"/>
              <a:t>Effusione intransitiva</a:t>
            </a:r>
            <a:r>
              <a:rPr lang="it-IT" dirty="0" smtClean="0"/>
              <a:t> </a:t>
            </a:r>
            <a:r>
              <a:rPr lang="it-IT" b="1" i="1" dirty="0" smtClean="0"/>
              <a:t>sub </a:t>
            </a:r>
            <a:r>
              <a:rPr lang="it-IT" b="1" i="1" dirty="0" err="1" smtClean="0"/>
              <a:t>ratione</a:t>
            </a:r>
            <a:r>
              <a:rPr lang="it-IT" b="1" i="1" dirty="0" smtClean="0"/>
              <a:t> </a:t>
            </a:r>
            <a:r>
              <a:rPr lang="it-IT" b="1" i="1" dirty="0" err="1" smtClean="0"/>
              <a:t>sive</a:t>
            </a:r>
            <a:r>
              <a:rPr lang="it-IT" b="1" i="1" dirty="0" smtClean="0"/>
              <a:t> </a:t>
            </a:r>
            <a:r>
              <a:rPr lang="it-IT" b="1" i="1" dirty="0" err="1" smtClean="0"/>
              <a:t>intelligere</a:t>
            </a:r>
            <a:r>
              <a:rPr lang="it-IT" i="1" dirty="0" smtClean="0"/>
              <a:t> </a:t>
            </a:r>
            <a:r>
              <a:rPr lang="it-IT" dirty="0" smtClean="0"/>
              <a:t>della sostanza divina in sé, come suo personale auto-comunicarsi trinitario interiore, retta da un principio di causalità univoca.</a:t>
            </a:r>
          </a:p>
          <a:p>
            <a:pPr lvl="0"/>
            <a:r>
              <a:rPr lang="it-IT" b="1" i="1" dirty="0" err="1" smtClean="0"/>
              <a:t>E-bullitio</a:t>
            </a:r>
            <a:r>
              <a:rPr lang="it-IT" dirty="0" smtClean="0"/>
              <a:t>, o </a:t>
            </a:r>
            <a:r>
              <a:rPr lang="it-IT" b="1" i="1" dirty="0" err="1" smtClean="0"/>
              <a:t>generatio</a:t>
            </a:r>
            <a:r>
              <a:rPr lang="it-IT" b="1" i="1" dirty="0" smtClean="0"/>
              <a:t> ad extra</a:t>
            </a:r>
            <a:r>
              <a:rPr lang="it-IT" dirty="0" smtClean="0"/>
              <a:t>. </a:t>
            </a:r>
            <a:r>
              <a:rPr lang="it-IT" b="1" dirty="0" smtClean="0"/>
              <a:t>Effusione transitiva </a:t>
            </a:r>
            <a:r>
              <a:rPr lang="it-IT" b="1" i="1" dirty="0" smtClean="0"/>
              <a:t>sub </a:t>
            </a:r>
            <a:r>
              <a:rPr lang="it-IT" b="1" i="1" dirty="0" err="1" smtClean="0"/>
              <a:t>ratione</a:t>
            </a:r>
            <a:r>
              <a:rPr lang="it-IT" b="1" i="1" dirty="0" smtClean="0"/>
              <a:t> </a:t>
            </a:r>
            <a:r>
              <a:rPr lang="it-IT" b="1" i="1" dirty="0" err="1" smtClean="0"/>
              <a:t>boni</a:t>
            </a:r>
            <a:r>
              <a:rPr lang="it-IT" b="1" i="1" dirty="0" smtClean="0"/>
              <a:t> </a:t>
            </a:r>
            <a:r>
              <a:rPr lang="it-IT" b="1" i="1" dirty="0" err="1" smtClean="0"/>
              <a:t>sive</a:t>
            </a:r>
            <a:r>
              <a:rPr lang="it-IT" b="1" i="1" dirty="0" smtClean="0"/>
              <a:t> esse</a:t>
            </a:r>
            <a:r>
              <a:rPr lang="it-IT" dirty="0" smtClean="0"/>
              <a:t> della sostanza divina da sé, come partecipazione da parte della creatura alla pienezza di Dio, retta da un principio di causalità analogica.</a:t>
            </a:r>
          </a:p>
          <a:p>
            <a:pPr>
              <a:buNone/>
            </a:pPr>
            <a:r>
              <a:rPr lang="it-IT" dirty="0" smtClean="0"/>
              <a:t>	</a:t>
            </a:r>
            <a:r>
              <a:rPr lang="it-IT" i="1" dirty="0" smtClean="0"/>
              <a:t>Dio sotto l'</a:t>
            </a:r>
            <a:r>
              <a:rPr lang="it-IT" b="1" i="1" dirty="0" smtClean="0"/>
              <a:t>aspetto del bene </a:t>
            </a:r>
            <a:r>
              <a:rPr lang="it-IT" i="1" dirty="0" smtClean="0"/>
              <a:t>è principio del </a:t>
            </a:r>
            <a:r>
              <a:rPr lang="it-IT" b="1" i="1" dirty="0" smtClean="0"/>
              <a:t>traboccare esterno</a:t>
            </a:r>
            <a:r>
              <a:rPr lang="it-IT" i="1" dirty="0" smtClean="0"/>
              <a:t>, mentre sotto l'aspetto del </a:t>
            </a:r>
            <a:r>
              <a:rPr lang="it-IT" b="1" i="1" dirty="0" smtClean="0"/>
              <a:t>carattere proprio </a:t>
            </a:r>
            <a:r>
              <a:rPr lang="it-IT" dirty="0" smtClean="0"/>
              <a:t>(= sostanza, essere) </a:t>
            </a:r>
            <a:r>
              <a:rPr lang="it-IT" i="1" dirty="0" smtClean="0"/>
              <a:t>è principio del </a:t>
            </a:r>
            <a:r>
              <a:rPr lang="it-IT" b="1" i="1" dirty="0" smtClean="0"/>
              <a:t>ribollire in se stesso</a:t>
            </a:r>
            <a:r>
              <a:rPr lang="it-IT" i="1" dirty="0" smtClean="0"/>
              <a:t>, </a:t>
            </a:r>
            <a:r>
              <a:rPr lang="it-IT" b="1" i="1" u="sng" dirty="0" smtClean="0"/>
              <a:t>che si rapporta in modo causale ed esemplare al traboccare </a:t>
            </a:r>
            <a:r>
              <a:rPr lang="it-IT" b="1" i="1" u="sng" dirty="0" smtClean="0"/>
              <a:t>esterno</a:t>
            </a:r>
            <a:r>
              <a:rPr lang="it-IT" i="1" dirty="0" smtClean="0"/>
              <a:t> </a:t>
            </a:r>
            <a:r>
              <a:rPr lang="it-IT" dirty="0" smtClean="0"/>
              <a:t>(1)</a:t>
            </a:r>
            <a:endParaRPr lang="it-IT" i="1" dirty="0" smtClean="0"/>
          </a:p>
          <a:p>
            <a:pPr>
              <a:buNone/>
            </a:pPr>
            <a:r>
              <a:rPr lang="it-IT" dirty="0" smtClean="0"/>
              <a:t>	</a:t>
            </a:r>
            <a:r>
              <a:rPr lang="it-IT" dirty="0" smtClean="0">
                <a:sym typeface="Wingdings" pitchFamily="2" charset="2"/>
              </a:rPr>
              <a:t> </a:t>
            </a:r>
            <a:r>
              <a:rPr lang="it-IT" b="1" u="sng" dirty="0" smtClean="0"/>
              <a:t>l'emanazione </a:t>
            </a:r>
            <a:r>
              <a:rPr lang="it-IT" b="1" u="sng" dirty="0" smtClean="0"/>
              <a:t>delle persone in Dio è prioritaria, causa ed esemplare della </a:t>
            </a:r>
            <a:r>
              <a:rPr lang="it-IT" b="1" u="sng" dirty="0" smtClean="0"/>
              <a:t>creazione</a:t>
            </a:r>
            <a:endParaRPr lang="it-IT" u="sn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Bullitio</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25</a:t>
            </a:fld>
            <a:endParaRPr lang="it-IT" dirty="0"/>
          </a:p>
        </p:txBody>
      </p:sp>
      <p:sp>
        <p:nvSpPr>
          <p:cNvPr id="5" name="Segnaposto contenuto 4"/>
          <p:cNvSpPr>
            <a:spLocks noGrp="1"/>
          </p:cNvSpPr>
          <p:nvPr>
            <p:ph idx="1"/>
          </p:nvPr>
        </p:nvSpPr>
        <p:spPr/>
        <p:txBody>
          <a:bodyPr/>
          <a:lstStyle/>
          <a:p>
            <a:r>
              <a:rPr lang="it-IT" b="1" i="1" u="sng" dirty="0" err="1" smtClean="0"/>
              <a:t>Bullitio</a:t>
            </a:r>
            <a:r>
              <a:rPr lang="it-IT" dirty="0" smtClean="0"/>
              <a:t> L’orizzonte di sviluppo di questa dinamica originaria è quello di una assoluta permanenza interiore: l’essere Uno, </a:t>
            </a:r>
            <a:r>
              <a:rPr lang="it-IT" b="1" dirty="0" smtClean="0"/>
              <a:t>la monade-Padre, </a:t>
            </a:r>
            <a:r>
              <a:rPr lang="it-IT" b="1" i="1" dirty="0" smtClean="0"/>
              <a:t>in sé </a:t>
            </a:r>
            <a:r>
              <a:rPr lang="it-IT" b="1" dirty="0" smtClean="0"/>
              <a:t>esce, generandosi riflessivamente nel Figlio come un altro sé in se stesso, a sé facendo ritorno </a:t>
            </a:r>
            <a:r>
              <a:rPr lang="it-IT" b="1" i="1" dirty="0" err="1" smtClean="0"/>
              <a:t>reditione</a:t>
            </a:r>
            <a:r>
              <a:rPr lang="it-IT" b="1" i="1" dirty="0" smtClean="0"/>
              <a:t> completa</a:t>
            </a:r>
            <a:r>
              <a:rPr lang="it-IT" dirty="0" smtClean="0"/>
              <a:t> </a:t>
            </a:r>
            <a:r>
              <a:rPr lang="it-IT" b="1" dirty="0" smtClean="0"/>
              <a:t>come Spirito Santo</a:t>
            </a:r>
            <a:r>
              <a:rPr lang="it-IT" dirty="0" smtClean="0"/>
              <a:t>, con il quale riflette su di sé (</a:t>
            </a:r>
            <a:r>
              <a:rPr lang="it-IT" i="1" dirty="0" err="1" smtClean="0"/>
              <a:t>ab</a:t>
            </a:r>
            <a:r>
              <a:rPr lang="it-IT" i="1" dirty="0" smtClean="0"/>
              <a:t> </a:t>
            </a:r>
            <a:r>
              <a:rPr lang="it-IT" i="1" dirty="0" err="1" smtClean="0"/>
              <a:t>utroque</a:t>
            </a:r>
            <a:r>
              <a:rPr lang="it-IT" dirty="0" smtClean="0"/>
              <a:t>) il proprio amore generativo. All’uopo </a:t>
            </a:r>
            <a:r>
              <a:rPr lang="it-IT" dirty="0" err="1" smtClean="0"/>
              <a:t>Eckhart</a:t>
            </a:r>
            <a:r>
              <a:rPr lang="it-IT" dirty="0" smtClean="0"/>
              <a:t> interpreta l’</a:t>
            </a:r>
            <a:r>
              <a:rPr lang="it-IT" dirty="0" err="1" smtClean="0"/>
              <a:t>autoapertura</a:t>
            </a:r>
            <a:r>
              <a:rPr lang="it-IT" dirty="0" smtClean="0"/>
              <a:t> </a:t>
            </a:r>
            <a:r>
              <a:rPr lang="it-IT" dirty="0" err="1" smtClean="0"/>
              <a:t>intra-trinitaria</a:t>
            </a:r>
            <a:r>
              <a:rPr lang="it-IT" dirty="0" smtClean="0"/>
              <a:t> dell’Essere-Uno divino prendendo spunto dalla proposizione prima del </a:t>
            </a:r>
            <a:r>
              <a:rPr lang="it-IT" i="1" dirty="0" err="1" smtClean="0"/>
              <a:t>Liber</a:t>
            </a:r>
            <a:r>
              <a:rPr lang="it-IT" i="1" dirty="0" smtClean="0"/>
              <a:t> XXIV </a:t>
            </a:r>
            <a:r>
              <a:rPr lang="it-IT" i="1" dirty="0" err="1" smtClean="0"/>
              <a:t>Philosophorum</a:t>
            </a:r>
            <a:r>
              <a:rPr lang="it-IT" dirty="0" smtClean="0"/>
              <a:t>:</a:t>
            </a:r>
          </a:p>
          <a:p>
            <a:pPr>
              <a:buNone/>
            </a:pPr>
            <a:r>
              <a:rPr lang="it-IT" dirty="0" smtClean="0"/>
              <a:t>	</a:t>
            </a:r>
            <a:r>
              <a:rPr lang="it-IT" i="1" dirty="0" smtClean="0"/>
              <a:t>Dice Ermete </a:t>
            </a:r>
            <a:r>
              <a:rPr lang="it-IT" i="1" dirty="0" err="1" smtClean="0"/>
              <a:t>Trismegisto</a:t>
            </a:r>
            <a:r>
              <a:rPr lang="it-IT" i="1" dirty="0" smtClean="0"/>
              <a:t>: ‘La monade genera la monade e riflette il suo ardore su se stessa’. È dunque chiaro che in Dio, in quanto causa prima ed esemplare di ogni ente ed essenza, v'è Padre, Figlio e Spirito santo come amore che procede, ‘e questi tre sono una cosa sola’: una sola sostanza, </a:t>
            </a:r>
            <a:r>
              <a:rPr lang="it-IT" b="1" i="1" dirty="0" smtClean="0"/>
              <a:t>un solo essere, un solo vivere, un solo pensare</a:t>
            </a:r>
            <a:r>
              <a:rPr lang="it-IT" i="1" dirty="0" smtClean="0"/>
              <a:t>. Ora, in tutte le cose, che derivano da Dio, nella misura in cui hanno, più o meno, il sapore del divino, più perfettamente o meno perfettamente, si trova in generale - fin nell'ultima e nella più infima - in ogni azione e produzione il Padre, il Figlio e l'amore, cioè lo Spirito che </a:t>
            </a:r>
            <a:r>
              <a:rPr lang="it-IT" i="1" dirty="0" smtClean="0"/>
              <a:t>procede </a:t>
            </a:r>
            <a:r>
              <a:rPr lang="it-IT" dirty="0" smtClean="0"/>
              <a:t>(1)</a:t>
            </a:r>
            <a:endParaRPr lang="it-IT"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Ebullitio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26</a:t>
            </a:fld>
            <a:endParaRPr lang="it-IT" dirty="0"/>
          </a:p>
        </p:txBody>
      </p:sp>
      <p:sp>
        <p:nvSpPr>
          <p:cNvPr id="5" name="Segnaposto contenuto 4"/>
          <p:cNvSpPr>
            <a:spLocks noGrp="1"/>
          </p:cNvSpPr>
          <p:nvPr>
            <p:ph idx="1"/>
          </p:nvPr>
        </p:nvSpPr>
        <p:spPr/>
        <p:txBody>
          <a:bodyPr/>
          <a:lstStyle/>
          <a:p>
            <a:r>
              <a:rPr lang="it-IT" b="1" i="1" u="sng" dirty="0" err="1" smtClean="0"/>
              <a:t>Ebullitio</a:t>
            </a:r>
            <a:r>
              <a:rPr lang="it-IT" b="1" i="1" dirty="0" smtClean="0"/>
              <a:t> </a:t>
            </a:r>
            <a:r>
              <a:rPr lang="it-IT" dirty="0" smtClean="0"/>
              <a:t>La </a:t>
            </a:r>
            <a:r>
              <a:rPr lang="it-IT" b="1" dirty="0" smtClean="0"/>
              <a:t>vita divina</a:t>
            </a:r>
            <a:r>
              <a:rPr lang="it-IT" dirty="0" smtClean="0"/>
              <a:t> si manifesta come modello della vita dell’Essere che secondo un grado di perfezione più o meno elevato, </a:t>
            </a:r>
            <a:r>
              <a:rPr lang="it-IT" b="1" dirty="0" smtClean="0"/>
              <a:t>produce, contiene ed implica in sé la vita dell’essere di tutte le cose</a:t>
            </a:r>
            <a:r>
              <a:rPr lang="it-IT" dirty="0" smtClean="0"/>
              <a:t>. </a:t>
            </a:r>
          </a:p>
          <a:p>
            <a:pPr>
              <a:buNone/>
            </a:pPr>
            <a:r>
              <a:rPr lang="it-IT" dirty="0" smtClean="0"/>
              <a:t>	</a:t>
            </a:r>
            <a:r>
              <a:rPr lang="it-IT" dirty="0" smtClean="0">
                <a:sym typeface="Wingdings" pitchFamily="2" charset="2"/>
              </a:rPr>
              <a:t> </a:t>
            </a:r>
            <a:r>
              <a:rPr lang="it-IT" dirty="0" smtClean="0"/>
              <a:t>La </a:t>
            </a:r>
            <a:r>
              <a:rPr lang="it-IT" b="1" dirty="0" smtClean="0"/>
              <a:t>creazione </a:t>
            </a:r>
            <a:r>
              <a:rPr lang="it-IT" dirty="0" smtClean="0"/>
              <a:t>è </a:t>
            </a:r>
            <a:r>
              <a:rPr lang="it-IT" b="1" dirty="0" smtClean="0"/>
              <a:t>evento che ha il suo presupposto trascendente nella dinamica vitale delle relazioni personali </a:t>
            </a:r>
            <a:r>
              <a:rPr lang="it-IT" b="1" dirty="0" err="1" smtClean="0"/>
              <a:t>intradivine</a:t>
            </a:r>
            <a:r>
              <a:rPr lang="it-IT" dirty="0" smtClean="0"/>
              <a:t>: </a:t>
            </a:r>
          </a:p>
          <a:p>
            <a:pPr>
              <a:buNone/>
            </a:pPr>
            <a:r>
              <a:rPr lang="it-IT" dirty="0" smtClean="0"/>
              <a:t>	</a:t>
            </a:r>
            <a:r>
              <a:rPr lang="it-IT" i="1" dirty="0" smtClean="0"/>
              <a:t>Nello stesso momento in cui Dio fu; e in cui generò il Figlio, coeterno a se stesso e in tutto uguale a Dio stesso, insieme creò anche il mondo. Giobbe dice: ‘Dio parla una sola volta’. Parla nella generazione del Figlio perché il Figlio è la Parola; parla anche creando le creature, come dice il Salmo: ‘Disse, e le cose furono fatte; ordinò, e furono create’. Perciò dice un altro Salmo (61,12): ‘Parlò Dio una sola volta, ma io ho sentito queste due cose’. ‘Due’, ovvero cielo e terra, o piuttosto queste due cose, ovvero la emanazione delle persone e la creazione del mondo, che tuttavia ‘una volta egli parla’, ‘una volta parlò</a:t>
            </a:r>
            <a:r>
              <a:rPr lang="it-IT" i="1" dirty="0" smtClean="0"/>
              <a:t>’ </a:t>
            </a:r>
            <a:r>
              <a:rPr lang="it-IT" dirty="0" smtClean="0"/>
              <a:t>(1)</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Economia trinitaria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27</a:t>
            </a:fld>
            <a:endParaRPr lang="it-IT" dirty="0"/>
          </a:p>
        </p:txBody>
      </p:sp>
      <p:sp>
        <p:nvSpPr>
          <p:cNvPr id="5" name="Segnaposto contenuto 4"/>
          <p:cNvSpPr>
            <a:spLocks noGrp="1"/>
          </p:cNvSpPr>
          <p:nvPr>
            <p:ph idx="1"/>
          </p:nvPr>
        </p:nvSpPr>
        <p:spPr/>
        <p:txBody>
          <a:bodyPr/>
          <a:lstStyle/>
          <a:p>
            <a:r>
              <a:rPr lang="it-IT" dirty="0" smtClean="0"/>
              <a:t>Il </a:t>
            </a:r>
            <a:r>
              <a:rPr lang="it-IT" b="1" dirty="0" smtClean="0"/>
              <a:t>Verbo</a:t>
            </a:r>
            <a:r>
              <a:rPr lang="it-IT" dirty="0" smtClean="0"/>
              <a:t>, la Parola divina conosce due ambiti di </a:t>
            </a:r>
            <a:r>
              <a:rPr lang="it-IT" b="1" dirty="0" smtClean="0"/>
              <a:t>pronuncia</a:t>
            </a:r>
            <a:r>
              <a:rPr lang="it-IT" dirty="0" smtClean="0"/>
              <a:t>, </a:t>
            </a:r>
            <a:r>
              <a:rPr lang="it-IT" b="1" dirty="0" smtClean="0"/>
              <a:t>interiore ed esteriore</a:t>
            </a:r>
            <a:r>
              <a:rPr lang="it-IT" dirty="0" smtClean="0"/>
              <a:t>, il </a:t>
            </a:r>
            <a:r>
              <a:rPr lang="it-IT" b="1" dirty="0" smtClean="0"/>
              <a:t>primo parola di pura intelligenza</a:t>
            </a:r>
            <a:r>
              <a:rPr lang="it-IT" dirty="0" smtClean="0"/>
              <a:t> espressa nella profondità abissale del seno del Padre, il </a:t>
            </a:r>
            <a:r>
              <a:rPr lang="it-IT" b="1" dirty="0" smtClean="0"/>
              <a:t>secondo</a:t>
            </a:r>
            <a:r>
              <a:rPr lang="it-IT" dirty="0" smtClean="0"/>
              <a:t> suo </a:t>
            </a:r>
            <a:r>
              <a:rPr lang="it-IT" b="1" dirty="0" smtClean="0"/>
              <a:t>incarnarsi nel mondo</a:t>
            </a:r>
            <a:r>
              <a:rPr lang="it-IT" dirty="0" smtClean="0"/>
              <a:t>, venendo così a mediare tra increato e </a:t>
            </a:r>
            <a:r>
              <a:rPr lang="it-IT" dirty="0" err="1" smtClean="0"/>
              <a:t>creaturalità</a:t>
            </a:r>
            <a:r>
              <a:rPr lang="it-IT" dirty="0" smtClean="0"/>
              <a:t>, ed esprimendo il </a:t>
            </a:r>
            <a:r>
              <a:rPr lang="it-IT" b="1" dirty="0" smtClean="0"/>
              <a:t>circolo metafisico di </a:t>
            </a:r>
            <a:r>
              <a:rPr lang="it-IT" b="1" i="1" dirty="0" err="1" smtClean="0"/>
              <a:t>principium</a:t>
            </a:r>
            <a:r>
              <a:rPr lang="it-IT" b="1" i="1" dirty="0" smtClean="0"/>
              <a:t> </a:t>
            </a:r>
            <a:r>
              <a:rPr lang="it-IT" b="1" i="1" dirty="0" err="1" smtClean="0"/>
              <a:t>et</a:t>
            </a:r>
            <a:r>
              <a:rPr lang="it-IT" b="1" i="1" dirty="0" smtClean="0"/>
              <a:t> finis</a:t>
            </a:r>
            <a:r>
              <a:rPr lang="it-IT" dirty="0" smtClean="0"/>
              <a:t> (</a:t>
            </a:r>
            <a:r>
              <a:rPr lang="it-IT" dirty="0" err="1" smtClean="0"/>
              <a:t>Ap</a:t>
            </a:r>
            <a:r>
              <a:rPr lang="it-IT" dirty="0" smtClean="0"/>
              <a:t> 1,8; 21,13), identità di Primo e Ultimo (</a:t>
            </a:r>
            <a:r>
              <a:rPr lang="it-IT" dirty="0" err="1" smtClean="0"/>
              <a:t>Is</a:t>
            </a:r>
            <a:r>
              <a:rPr lang="it-IT" dirty="0" smtClean="0"/>
              <a:t> 41,4) in cui sono tutte le cose (</a:t>
            </a:r>
            <a:r>
              <a:rPr lang="it-IT" dirty="0" err="1" smtClean="0"/>
              <a:t>Rm</a:t>
            </a:r>
            <a:r>
              <a:rPr lang="it-IT" dirty="0" smtClean="0"/>
              <a:t> 11,36).</a:t>
            </a:r>
          </a:p>
          <a:p>
            <a:r>
              <a:rPr lang="it-IT" b="1" dirty="0" smtClean="0"/>
              <a:t>La Trinità è fondamento e modello di tutto l’essere</a:t>
            </a:r>
            <a:r>
              <a:rPr lang="it-IT" dirty="0" smtClean="0"/>
              <a:t>: tutta la realtà si struttura in un </a:t>
            </a:r>
            <a:r>
              <a:rPr lang="it-IT" b="1" dirty="0" smtClean="0"/>
              <a:t>inizio che dà origine efficiente</a:t>
            </a:r>
            <a:r>
              <a:rPr lang="it-IT" dirty="0" smtClean="0"/>
              <a:t>, un </a:t>
            </a:r>
            <a:r>
              <a:rPr lang="it-IT" b="1" dirty="0" smtClean="0"/>
              <a:t>medio cui è propria la causalità formale</a:t>
            </a:r>
            <a:r>
              <a:rPr lang="it-IT" dirty="0" smtClean="0"/>
              <a:t>, un </a:t>
            </a:r>
            <a:r>
              <a:rPr lang="it-IT" b="1" dirty="0" smtClean="0"/>
              <a:t>termine che finalizza l’economia circolare</a:t>
            </a:r>
            <a:r>
              <a:rPr lang="it-IT" dirty="0" smtClean="0"/>
              <a:t> quale </a:t>
            </a:r>
            <a:r>
              <a:rPr lang="it-IT" b="1" dirty="0" err="1" smtClean="0"/>
              <a:t>tri-unità</a:t>
            </a:r>
            <a:r>
              <a:rPr lang="it-IT" b="1" dirty="0" smtClean="0"/>
              <a:t> personale estesa per grazia a tutto l’universo</a:t>
            </a:r>
            <a:r>
              <a:rPr lang="it-IT" dirty="0" smtClean="0"/>
              <a:t>:</a:t>
            </a:r>
          </a:p>
          <a:p>
            <a:pPr>
              <a:buNone/>
            </a:pPr>
            <a:r>
              <a:rPr lang="it-IT" i="1" dirty="0" smtClean="0"/>
              <a:t>	</a:t>
            </a:r>
            <a:r>
              <a:rPr lang="it-IT" b="1" i="1" dirty="0" smtClean="0"/>
              <a:t>Da lui</a:t>
            </a:r>
            <a:r>
              <a:rPr lang="it-IT" i="1" dirty="0" smtClean="0"/>
              <a:t>, ovvero dal padre: ecco la Persona del Padre e la sua proprietà. Infatti da lui, ovvero dal Padre, 'prende nome ogni paternità in cielo ed in </a:t>
            </a:r>
            <a:r>
              <a:rPr lang="it-IT" i="1" dirty="0" err="1" smtClean="0"/>
              <a:t>terra'</a:t>
            </a:r>
            <a:r>
              <a:rPr lang="it-IT" i="1" dirty="0" smtClean="0"/>
              <a:t> </a:t>
            </a:r>
            <a:r>
              <a:rPr lang="it-IT" i="1" dirty="0" err="1" smtClean="0"/>
              <a:t>Ef</a:t>
            </a:r>
            <a:r>
              <a:rPr lang="it-IT" i="1" dirty="0" smtClean="0"/>
              <a:t> 3 (15). </a:t>
            </a:r>
            <a:r>
              <a:rPr lang="it-IT" b="1" i="1" dirty="0" smtClean="0"/>
              <a:t>Per lui</a:t>
            </a:r>
            <a:r>
              <a:rPr lang="it-IT" i="1" dirty="0" smtClean="0"/>
              <a:t>, ovvero il Figlio, secondo </a:t>
            </a:r>
            <a:r>
              <a:rPr lang="it-IT" i="1" dirty="0" err="1" smtClean="0"/>
              <a:t>Gv</a:t>
            </a:r>
            <a:r>
              <a:rPr lang="it-IT" i="1" dirty="0" smtClean="0"/>
              <a:t> 1 (3):'tutte le cose sono state fatte per </a:t>
            </a:r>
            <a:r>
              <a:rPr lang="it-IT" i="1" dirty="0" err="1" smtClean="0"/>
              <a:t>lui'</a:t>
            </a:r>
            <a:r>
              <a:rPr lang="it-IT" i="1" dirty="0" smtClean="0"/>
              <a:t>. E </a:t>
            </a:r>
            <a:r>
              <a:rPr lang="it-IT" b="1" i="1" dirty="0" smtClean="0"/>
              <a:t>in lui</a:t>
            </a:r>
            <a:r>
              <a:rPr lang="it-IT" i="1" dirty="0" smtClean="0"/>
              <a:t>, nello Spirito santo, proprietà del quale è che in lui siano tutte le cose, sia in quanto legame, sia in quanto fine, ovvero ultima Persona - non nell'essere, ma nella origine o </a:t>
            </a:r>
            <a:r>
              <a:rPr lang="it-IT" i="1" dirty="0" smtClean="0"/>
              <a:t>processione </a:t>
            </a:r>
            <a:r>
              <a:rPr lang="it-IT" dirty="0" smtClean="0"/>
              <a:t>(1)</a:t>
            </a:r>
            <a:endParaRPr lang="it-IT"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Interiorità ed esteriorità dell’essere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28</a:t>
            </a:fld>
            <a:endParaRPr lang="it-IT" dirty="0"/>
          </a:p>
        </p:txBody>
      </p:sp>
      <p:sp>
        <p:nvSpPr>
          <p:cNvPr id="5" name="Segnaposto contenuto 4"/>
          <p:cNvSpPr>
            <a:spLocks noGrp="1"/>
          </p:cNvSpPr>
          <p:nvPr>
            <p:ph idx="1"/>
          </p:nvPr>
        </p:nvSpPr>
        <p:spPr/>
        <p:txBody>
          <a:bodyPr/>
          <a:lstStyle/>
          <a:p>
            <a:r>
              <a:rPr lang="it-IT" dirty="0" smtClean="0"/>
              <a:t>La </a:t>
            </a:r>
            <a:r>
              <a:rPr lang="it-IT" b="1" dirty="0" smtClean="0"/>
              <a:t>vita</a:t>
            </a:r>
            <a:r>
              <a:rPr lang="it-IT" dirty="0" smtClean="0"/>
              <a:t> che è il </a:t>
            </a:r>
            <a:r>
              <a:rPr lang="it-IT" b="1" dirty="0" smtClean="0"/>
              <a:t>Figlio</a:t>
            </a:r>
            <a:r>
              <a:rPr lang="it-IT" dirty="0" smtClean="0"/>
              <a:t>, alla quale tutte le creature partecipano, va </a:t>
            </a:r>
            <a:r>
              <a:rPr lang="it-IT" b="1" dirty="0" smtClean="0"/>
              <a:t>concepita</a:t>
            </a:r>
            <a:r>
              <a:rPr lang="it-IT" dirty="0" smtClean="0"/>
              <a:t> innanzitutto – </a:t>
            </a:r>
            <a:r>
              <a:rPr lang="it-IT" b="1" dirty="0" smtClean="0"/>
              <a:t>platonicamente</a:t>
            </a:r>
            <a:r>
              <a:rPr lang="it-IT" dirty="0" smtClean="0"/>
              <a:t> – </a:t>
            </a:r>
            <a:r>
              <a:rPr lang="it-IT" b="1" dirty="0" smtClean="0"/>
              <a:t>quale </a:t>
            </a:r>
            <a:r>
              <a:rPr lang="it-IT" b="1" dirty="0" err="1" smtClean="0"/>
              <a:t>pre-sussistenza</a:t>
            </a:r>
            <a:r>
              <a:rPr lang="it-IT" b="1" dirty="0" smtClean="0"/>
              <a:t> eidetica, increata</a:t>
            </a:r>
            <a:r>
              <a:rPr lang="it-IT" dirty="0" smtClean="0"/>
              <a:t>, poi come </a:t>
            </a:r>
            <a:r>
              <a:rPr lang="it-IT" b="1" dirty="0" smtClean="0"/>
              <a:t>esistenza concreta </a:t>
            </a:r>
            <a:r>
              <a:rPr lang="it-IT" dirty="0" smtClean="0"/>
              <a:t>e sottoposta alle accidentalità naturali:</a:t>
            </a:r>
          </a:p>
          <a:p>
            <a:pPr>
              <a:buNone/>
            </a:pPr>
            <a:r>
              <a:rPr lang="it-IT" dirty="0" smtClean="0"/>
              <a:t>	</a:t>
            </a:r>
            <a:r>
              <a:rPr lang="it-IT" i="1" dirty="0" smtClean="0"/>
              <a:t>Ogni creatura ha un </a:t>
            </a:r>
            <a:r>
              <a:rPr lang="it-IT" b="1" i="1" dirty="0" smtClean="0"/>
              <a:t>duplice essere</a:t>
            </a:r>
            <a:r>
              <a:rPr lang="it-IT" i="1" dirty="0" smtClean="0"/>
              <a:t>: uno </a:t>
            </a:r>
            <a:r>
              <a:rPr lang="it-IT" b="1" i="1" dirty="0" smtClean="0"/>
              <a:t>nelle sue cause originarie</a:t>
            </a:r>
            <a:r>
              <a:rPr lang="it-IT" i="1" dirty="0" smtClean="0"/>
              <a:t>, almeno nella parola di Dio, ed </a:t>
            </a:r>
            <a:r>
              <a:rPr lang="it-IT" b="1" i="1" dirty="0" smtClean="0"/>
              <a:t>è un essere saldo e stabile</a:t>
            </a:r>
            <a:r>
              <a:rPr lang="it-IT" i="1" dirty="0" smtClean="0"/>
              <a:t> [...] </a:t>
            </a:r>
            <a:r>
              <a:rPr lang="it-IT" b="1" i="1" dirty="0" smtClean="0"/>
              <a:t>l'altro è l'essere esteriore</a:t>
            </a:r>
            <a:r>
              <a:rPr lang="it-IT" i="1" dirty="0" smtClean="0"/>
              <a:t>, nella natura, che le cose hanno nella loro forma propria. </a:t>
            </a:r>
            <a:r>
              <a:rPr lang="it-IT" b="1" i="1" dirty="0" smtClean="0"/>
              <a:t>Il primo è l'essere virtuale, il secondo l'essere formale, che è per lo più instabile e variabile </a:t>
            </a:r>
            <a:r>
              <a:rPr lang="it-IT" b="1" i="1" dirty="0" smtClean="0"/>
              <a:t> </a:t>
            </a:r>
            <a:r>
              <a:rPr lang="it-IT" dirty="0" smtClean="0"/>
              <a:t>(1)</a:t>
            </a:r>
            <a:endParaRPr lang="it-IT" dirty="0" smtClean="0"/>
          </a:p>
          <a:p>
            <a:r>
              <a:rPr lang="it-IT" dirty="0" smtClean="0"/>
              <a:t>Il primo </a:t>
            </a:r>
            <a:r>
              <a:rPr lang="it-IT" b="1" dirty="0" smtClean="0"/>
              <a:t>essere, </a:t>
            </a:r>
            <a:r>
              <a:rPr lang="it-IT" b="1" i="1" dirty="0" smtClean="0"/>
              <a:t>sub </a:t>
            </a:r>
            <a:r>
              <a:rPr lang="it-IT" b="1" i="1" dirty="0" err="1" smtClean="0"/>
              <a:t>ratione</a:t>
            </a:r>
            <a:r>
              <a:rPr lang="it-IT" b="1" i="1" dirty="0" smtClean="0"/>
              <a:t> </a:t>
            </a:r>
            <a:r>
              <a:rPr lang="it-IT" b="1" i="1" dirty="0" err="1" smtClean="0"/>
              <a:t>unius</a:t>
            </a:r>
            <a:r>
              <a:rPr lang="it-IT" b="1" dirty="0" smtClean="0"/>
              <a:t> nel Verbo</a:t>
            </a:r>
            <a:r>
              <a:rPr lang="it-IT" dirty="0" smtClean="0"/>
              <a:t>, è quello </a:t>
            </a:r>
            <a:r>
              <a:rPr lang="it-IT" b="1" dirty="0" smtClean="0"/>
              <a:t>ontologicamente più eminente</a:t>
            </a:r>
            <a:r>
              <a:rPr lang="it-IT" dirty="0" smtClean="0"/>
              <a:t> rispetto al secondo molteplice e frammentato, l’</a:t>
            </a:r>
            <a:r>
              <a:rPr lang="it-IT" i="1" dirty="0" smtClean="0"/>
              <a:t>esse hoc </a:t>
            </a:r>
            <a:r>
              <a:rPr lang="it-IT" i="1" dirty="0" err="1" smtClean="0"/>
              <a:t>vel</a:t>
            </a:r>
            <a:r>
              <a:rPr lang="it-IT" i="1" dirty="0" smtClean="0"/>
              <a:t> hoc </a:t>
            </a:r>
            <a:r>
              <a:rPr lang="it-IT" i="1" dirty="0" err="1" smtClean="0"/>
              <a:t>creatum</a:t>
            </a:r>
            <a:r>
              <a:rPr lang="it-IT" dirty="0" smtClean="0"/>
              <a:t> che in qualche modo è nulla rispetto al primo. </a:t>
            </a:r>
          </a:p>
          <a:p>
            <a:r>
              <a:rPr lang="it-IT" dirty="0" smtClean="0"/>
              <a:t>La </a:t>
            </a:r>
            <a:r>
              <a:rPr lang="it-IT" b="1" dirty="0" smtClean="0"/>
              <a:t>priorità della forma interna</a:t>
            </a:r>
            <a:r>
              <a:rPr lang="it-IT" dirty="0" smtClean="0"/>
              <a:t>, significa </a:t>
            </a:r>
            <a:r>
              <a:rPr lang="it-IT" b="1" dirty="0" smtClean="0"/>
              <a:t>primato dell'essere ideale</a:t>
            </a:r>
            <a:r>
              <a:rPr lang="it-IT" dirty="0" smtClean="0"/>
              <a:t> delle cose. Nella prospettiva di </a:t>
            </a:r>
            <a:r>
              <a:rPr lang="it-IT" dirty="0" err="1" smtClean="0"/>
              <a:t>Eckhart</a:t>
            </a:r>
            <a:r>
              <a:rPr lang="it-IT" dirty="0" smtClean="0"/>
              <a:t> infatti il vero essere è quello nell'anima, non quello del </a:t>
            </a:r>
            <a:r>
              <a:rPr lang="it-IT" b="1" dirty="0" smtClean="0"/>
              <a:t>mondo esteriore</a:t>
            </a:r>
            <a:r>
              <a:rPr lang="it-IT" dirty="0" smtClean="0"/>
              <a:t>, </a:t>
            </a:r>
            <a:r>
              <a:rPr lang="it-IT" b="1" dirty="0" smtClean="0"/>
              <a:t>fenomenico</a:t>
            </a:r>
            <a:r>
              <a:rPr lang="it-IT" dirty="0" smtClean="0"/>
              <a:t>, che si identifica con l'</a:t>
            </a:r>
            <a:r>
              <a:rPr lang="it-IT" b="1" dirty="0" smtClean="0"/>
              <a:t>ambito di applicazione delle categorie aristoteliche</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Vita e Opere (I)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a:t>
            </a:fld>
            <a:endParaRPr lang="it-IT" dirty="0"/>
          </a:p>
        </p:txBody>
      </p:sp>
      <p:sp>
        <p:nvSpPr>
          <p:cNvPr id="5" name="Segnaposto contenuto 4"/>
          <p:cNvSpPr>
            <a:spLocks noGrp="1"/>
          </p:cNvSpPr>
          <p:nvPr>
            <p:ph idx="1"/>
          </p:nvPr>
        </p:nvSpPr>
        <p:spPr/>
        <p:txBody>
          <a:bodyPr/>
          <a:lstStyle/>
          <a:p>
            <a:pPr marL="342900" lvl="1" indent="-342900">
              <a:buFontTx/>
              <a:buChar char="•"/>
            </a:pPr>
            <a:r>
              <a:rPr lang="it-IT" sz="2000" dirty="0" smtClean="0"/>
              <a:t>Nel 1303 il capitolo generale domenicano di </a:t>
            </a:r>
            <a:r>
              <a:rPr lang="it-IT" sz="2000" dirty="0" err="1" smtClean="0"/>
              <a:t>Besançon</a:t>
            </a:r>
            <a:r>
              <a:rPr lang="it-IT" sz="2000" dirty="0" smtClean="0"/>
              <a:t> divide la grande provincia tedesca in quella di </a:t>
            </a:r>
            <a:r>
              <a:rPr lang="it-IT" sz="2000" i="1" dirty="0" err="1" smtClean="0"/>
              <a:t>Saxonia</a:t>
            </a:r>
            <a:r>
              <a:rPr lang="it-IT" sz="2000" dirty="0" smtClean="0"/>
              <a:t> a nord e di </a:t>
            </a:r>
            <a:r>
              <a:rPr lang="it-IT" sz="2000" i="1" dirty="0" err="1" smtClean="0"/>
              <a:t>Theutonia</a:t>
            </a:r>
            <a:r>
              <a:rPr lang="it-IT" sz="2000" dirty="0" smtClean="0"/>
              <a:t> a sud.</a:t>
            </a:r>
          </a:p>
          <a:p>
            <a:pPr>
              <a:buNone/>
            </a:pPr>
            <a:r>
              <a:rPr lang="it-IT" dirty="0" smtClean="0"/>
              <a:t>	</a:t>
            </a:r>
            <a:r>
              <a:rPr lang="it-IT" dirty="0" smtClean="0">
                <a:sym typeface="Wingdings" pitchFamily="2" charset="2"/>
              </a:rPr>
              <a:t> </a:t>
            </a:r>
            <a:r>
              <a:rPr lang="it-IT" dirty="0" smtClean="0"/>
              <a:t>Dal </a:t>
            </a:r>
            <a:r>
              <a:rPr lang="it-IT" b="1" dirty="0" smtClean="0"/>
              <a:t>1303 al 1311</a:t>
            </a:r>
            <a:r>
              <a:rPr lang="it-IT" dirty="0" smtClean="0"/>
              <a:t>, </a:t>
            </a:r>
            <a:r>
              <a:rPr lang="it-IT" dirty="0" err="1" smtClean="0"/>
              <a:t>Eckhart</a:t>
            </a:r>
            <a:r>
              <a:rPr lang="it-IT" dirty="0" smtClean="0"/>
              <a:t> è eletto </a:t>
            </a:r>
            <a:r>
              <a:rPr lang="it-IT" b="1" dirty="0" smtClean="0"/>
              <a:t>primo provinciale della provincia domenicana di </a:t>
            </a:r>
            <a:r>
              <a:rPr lang="it-IT" b="1" i="1" dirty="0" err="1" smtClean="0"/>
              <a:t>Saxonia</a:t>
            </a:r>
            <a:r>
              <a:rPr lang="it-IT" i="1" dirty="0" smtClean="0"/>
              <a:t>, </a:t>
            </a:r>
            <a:r>
              <a:rPr lang="it-IT" dirty="0" smtClean="0"/>
              <a:t>sorta da una divisione della </a:t>
            </a:r>
            <a:r>
              <a:rPr lang="it-IT" i="1" dirty="0" err="1" smtClean="0"/>
              <a:t>Teutonia</a:t>
            </a:r>
            <a:r>
              <a:rPr lang="it-IT" dirty="0" smtClean="0"/>
              <a:t> ,</a:t>
            </a:r>
            <a:r>
              <a:rPr lang="it-IT" i="1" dirty="0" smtClean="0"/>
              <a:t> </a:t>
            </a:r>
            <a:r>
              <a:rPr lang="it-IT" dirty="0" smtClean="0"/>
              <a:t>la cui </a:t>
            </a:r>
            <a:r>
              <a:rPr lang="it-IT" b="1" dirty="0" smtClean="0"/>
              <a:t>sede</a:t>
            </a:r>
            <a:r>
              <a:rPr lang="it-IT" dirty="0" smtClean="0"/>
              <a:t> è a </a:t>
            </a:r>
            <a:r>
              <a:rPr lang="it-IT" b="1" dirty="0" err="1" smtClean="0"/>
              <a:t>Erfurt</a:t>
            </a:r>
            <a:r>
              <a:rPr lang="it-IT" dirty="0" smtClean="0"/>
              <a:t>. </a:t>
            </a:r>
          </a:p>
          <a:p>
            <a:r>
              <a:rPr lang="it-IT" dirty="0" smtClean="0"/>
              <a:t>Vi soggiorna </a:t>
            </a:r>
            <a:r>
              <a:rPr lang="it-IT" b="1" dirty="0" smtClean="0"/>
              <a:t>fino al 1311</a:t>
            </a:r>
            <a:r>
              <a:rPr lang="it-IT" dirty="0" smtClean="0"/>
              <a:t>. Questo secondo periodo di </a:t>
            </a:r>
            <a:r>
              <a:rPr lang="it-IT" dirty="0" err="1" smtClean="0"/>
              <a:t>Erfurt</a:t>
            </a:r>
            <a:r>
              <a:rPr lang="it-IT" dirty="0" smtClean="0"/>
              <a:t> è contrassegnato da una </a:t>
            </a:r>
            <a:r>
              <a:rPr lang="it-IT" b="1" dirty="0" smtClean="0"/>
              <a:t>predicazione in lingua tedesca</a:t>
            </a:r>
            <a:r>
              <a:rPr lang="it-IT" dirty="0" smtClean="0"/>
              <a:t> che sembra aver avuto un'eco considerevole. </a:t>
            </a:r>
          </a:p>
          <a:p>
            <a:pPr lvl="1"/>
            <a:r>
              <a:rPr lang="it-IT" dirty="0" smtClean="0"/>
              <a:t>Caratteristica dei </a:t>
            </a:r>
            <a:r>
              <a:rPr lang="it-IT" i="1" dirty="0" smtClean="0"/>
              <a:t>Sermoni </a:t>
            </a:r>
            <a:r>
              <a:rPr lang="it-IT" dirty="0" smtClean="0"/>
              <a:t>è di </a:t>
            </a:r>
            <a:r>
              <a:rPr lang="it-IT" b="1" dirty="0" smtClean="0"/>
              <a:t>trasporre per un uditorio non universitario l'essenziale delle tesi sostenute a Parigi contro i teologi francescani</a:t>
            </a:r>
            <a:r>
              <a:rPr lang="it-IT" dirty="0" smtClean="0"/>
              <a:t>. 	</a:t>
            </a:r>
          </a:p>
          <a:p>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Univocità dell’Essere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29</a:t>
            </a:fld>
            <a:endParaRPr lang="it-IT" dirty="0"/>
          </a:p>
        </p:txBody>
      </p:sp>
      <p:sp>
        <p:nvSpPr>
          <p:cNvPr id="5" name="Segnaposto contenuto 4"/>
          <p:cNvSpPr>
            <a:spLocks noGrp="1"/>
          </p:cNvSpPr>
          <p:nvPr>
            <p:ph idx="1"/>
          </p:nvPr>
        </p:nvSpPr>
        <p:spPr/>
        <p:txBody>
          <a:bodyPr/>
          <a:lstStyle/>
          <a:p>
            <a:r>
              <a:rPr lang="it-IT" dirty="0" err="1" smtClean="0"/>
              <a:t>Eckhart</a:t>
            </a:r>
            <a:r>
              <a:rPr lang="it-IT" dirty="0" smtClean="0"/>
              <a:t> rifiuta una rappresentazione positiva dell’</a:t>
            </a:r>
            <a:r>
              <a:rPr lang="it-IT" b="1" dirty="0" smtClean="0"/>
              <a:t>essere creato</a:t>
            </a:r>
            <a:r>
              <a:rPr lang="it-IT" dirty="0" smtClean="0"/>
              <a:t>, nella sua </a:t>
            </a:r>
            <a:r>
              <a:rPr lang="it-IT" b="1" dirty="0" err="1" smtClean="0"/>
              <a:t>ipseità</a:t>
            </a:r>
            <a:r>
              <a:rPr lang="it-IT" dirty="0" smtClean="0"/>
              <a:t>, in quanto </a:t>
            </a:r>
            <a:r>
              <a:rPr lang="it-IT" b="1" dirty="0" smtClean="0"/>
              <a:t>implicherebbe</a:t>
            </a:r>
            <a:r>
              <a:rPr lang="it-IT" dirty="0" smtClean="0"/>
              <a:t> in qualche modo una sua “</a:t>
            </a:r>
            <a:r>
              <a:rPr lang="it-IT" b="1" dirty="0" smtClean="0"/>
              <a:t>autosufficienza ontologica</a:t>
            </a:r>
            <a:r>
              <a:rPr lang="it-IT" dirty="0" smtClean="0"/>
              <a:t>”, una vita distinta da quella divina. È solo Dio l’Essere, e, come dice </a:t>
            </a:r>
            <a:r>
              <a:rPr lang="it-IT" dirty="0" err="1" smtClean="0"/>
              <a:t>Proclo</a:t>
            </a:r>
            <a:r>
              <a:rPr lang="it-IT" dirty="0" smtClean="0"/>
              <a:t>, “ogni molteplicità partecipa dell’Uno”.</a:t>
            </a:r>
          </a:p>
          <a:p>
            <a:r>
              <a:rPr lang="it-IT" dirty="0" smtClean="0"/>
              <a:t>In questa </a:t>
            </a:r>
            <a:r>
              <a:rPr lang="it-IT" b="1" dirty="0" smtClean="0"/>
              <a:t>prospettiva </a:t>
            </a:r>
            <a:r>
              <a:rPr lang="it-IT" b="1" dirty="0" err="1" smtClean="0"/>
              <a:t>henologica</a:t>
            </a:r>
            <a:r>
              <a:rPr lang="it-IT" b="1" dirty="0" smtClean="0"/>
              <a:t> </a:t>
            </a:r>
            <a:r>
              <a:rPr lang="it-IT" dirty="0" smtClean="0"/>
              <a:t>è letta anche la </a:t>
            </a:r>
            <a:r>
              <a:rPr lang="it-IT" i="1" dirty="0" err="1" smtClean="0"/>
              <a:t>creatio</a:t>
            </a:r>
            <a:r>
              <a:rPr lang="it-IT" i="1" dirty="0" smtClean="0"/>
              <a:t> ex nihilo</a:t>
            </a:r>
            <a:r>
              <a:rPr lang="it-IT" dirty="0" smtClean="0"/>
              <a:t>:</a:t>
            </a:r>
          </a:p>
          <a:p>
            <a:pPr>
              <a:buNone/>
            </a:pPr>
            <a:r>
              <a:rPr lang="it-IT" dirty="0" smtClean="0"/>
              <a:t>	</a:t>
            </a:r>
            <a:r>
              <a:rPr lang="it-IT" i="1" dirty="0" smtClean="0"/>
              <a:t>Dio dunque ha creato tutte le cose non perché stessero al di fuori, accanto o al di là di se stesso, al modo degli altri artefici, ma le ha chiamate dal nulla, ovvero </a:t>
            </a:r>
            <a:r>
              <a:rPr lang="it-IT" b="1" i="1" dirty="0" smtClean="0"/>
              <a:t>dal non-essere, all'essere</a:t>
            </a:r>
            <a:r>
              <a:rPr lang="it-IT" i="1" dirty="0" smtClean="0"/>
              <a:t>, che in Dio stesso avrebbero trovato, ricevuto ed avuto. </a:t>
            </a:r>
            <a:r>
              <a:rPr lang="it-IT" b="1" i="1" dirty="0" smtClean="0"/>
              <a:t>Egli, infatti, è l'essere</a:t>
            </a:r>
            <a:r>
              <a:rPr lang="it-IT" i="1" dirty="0" smtClean="0"/>
              <a:t>. Perciò, significativamente, non si dice che ha creato 'dal </a:t>
            </a:r>
            <a:r>
              <a:rPr lang="it-IT" i="1" dirty="0" err="1" smtClean="0"/>
              <a:t>principio'</a:t>
            </a:r>
            <a:r>
              <a:rPr lang="it-IT" i="1" dirty="0" smtClean="0"/>
              <a:t>, ma 'in </a:t>
            </a:r>
            <a:r>
              <a:rPr lang="it-IT" i="1" dirty="0" err="1" smtClean="0"/>
              <a:t>principio'</a:t>
            </a:r>
            <a:r>
              <a:rPr lang="it-IT" i="1" dirty="0" smtClean="0"/>
              <a:t> </a:t>
            </a:r>
            <a:r>
              <a:rPr lang="it-IT" i="1" dirty="0" smtClean="0"/>
              <a:t> </a:t>
            </a:r>
            <a:r>
              <a:rPr lang="it-IT" dirty="0" smtClean="0"/>
              <a:t>(1)</a:t>
            </a:r>
            <a:endParaRPr lang="it-IT" dirty="0" smtClean="0"/>
          </a:p>
          <a:p>
            <a:r>
              <a:rPr lang="it-IT" dirty="0" smtClean="0"/>
              <a:t>Tutto ciò che è fuori di Dio è, ontologicamente, nulla: </a:t>
            </a:r>
          </a:p>
          <a:p>
            <a:pPr>
              <a:buNone/>
            </a:pPr>
            <a:r>
              <a:rPr lang="it-IT" i="1" dirty="0" smtClean="0"/>
              <a:t>	</a:t>
            </a:r>
            <a:r>
              <a:rPr lang="it-IT" b="1" i="1" dirty="0" smtClean="0"/>
              <a:t>Tutte le cose sono un puro nulla</a:t>
            </a:r>
            <a:r>
              <a:rPr lang="it-IT" i="1" dirty="0" smtClean="0"/>
              <a:t>. Io non dico che siano minime o qualcosa: esse sono un puro nulla. </a:t>
            </a:r>
            <a:r>
              <a:rPr lang="it-IT" b="1" i="1" dirty="0" smtClean="0"/>
              <a:t>Ciò che non ha essere è nulla</a:t>
            </a:r>
            <a:r>
              <a:rPr lang="it-IT" i="1" dirty="0" smtClean="0"/>
              <a:t>. Tutte le creature non hanno essere, giacché il loro </a:t>
            </a:r>
            <a:r>
              <a:rPr lang="it-IT" b="1" i="1" dirty="0" smtClean="0"/>
              <a:t>essere dipende dalla presenza di Dio</a:t>
            </a:r>
            <a:r>
              <a:rPr lang="it-IT" i="1" dirty="0" smtClean="0"/>
              <a:t>. Se Dio si allontanasse un istante da tutte le creature, esse diverrebbero </a:t>
            </a:r>
            <a:r>
              <a:rPr lang="it-IT" i="1" dirty="0" smtClean="0"/>
              <a:t>nulla </a:t>
            </a:r>
            <a:r>
              <a:rPr lang="it-IT" dirty="0" smtClean="0"/>
              <a:t>(2)</a:t>
            </a:r>
            <a:r>
              <a:rPr lang="it-IT" i="1" dirty="0" smtClean="0"/>
              <a:t> </a:t>
            </a:r>
            <a:endParaRPr lang="it-IT" i="1" dirty="0" smtClean="0"/>
          </a:p>
          <a:p>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Nulla </a:t>
            </a:r>
            <a:r>
              <a:rPr lang="it-IT" dirty="0" err="1" smtClean="0"/>
              <a:t>eminenziale</a:t>
            </a:r>
            <a:r>
              <a:rPr lang="it-IT" dirty="0" smtClean="0"/>
              <a:t> di Dio e nulla privativo della creatura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30</a:t>
            </a:fld>
            <a:endParaRPr lang="it-IT" dirty="0"/>
          </a:p>
        </p:txBody>
      </p:sp>
      <p:sp>
        <p:nvSpPr>
          <p:cNvPr id="5" name="Segnaposto contenuto 4"/>
          <p:cNvSpPr>
            <a:spLocks noGrp="1"/>
          </p:cNvSpPr>
          <p:nvPr>
            <p:ph idx="1"/>
          </p:nvPr>
        </p:nvSpPr>
        <p:spPr/>
        <p:txBody>
          <a:bodyPr/>
          <a:lstStyle/>
          <a:p>
            <a:r>
              <a:rPr lang="it-IT" dirty="0" smtClean="0"/>
              <a:t>Ciò dà luogo ad una “</a:t>
            </a:r>
            <a:r>
              <a:rPr lang="it-IT" b="1" dirty="0" smtClean="0"/>
              <a:t>dialettica del duplice nulla</a:t>
            </a:r>
            <a:r>
              <a:rPr lang="it-IT" dirty="0" smtClean="0"/>
              <a:t>” secondo una circolarità di rapporto giocata sulla </a:t>
            </a:r>
            <a:r>
              <a:rPr lang="it-IT" b="1" dirty="0" smtClean="0"/>
              <a:t>predicazione </a:t>
            </a:r>
            <a:r>
              <a:rPr lang="it-IT" b="1" dirty="0" err="1" smtClean="0"/>
              <a:t>apofatico</a:t>
            </a:r>
            <a:r>
              <a:rPr lang="it-IT" b="1" dirty="0" smtClean="0"/>
              <a:t>/</a:t>
            </a:r>
            <a:r>
              <a:rPr lang="it-IT" b="1" dirty="0" err="1" smtClean="0"/>
              <a:t>eminenziale</a:t>
            </a:r>
            <a:r>
              <a:rPr lang="it-IT" b="1" dirty="0" smtClean="0"/>
              <a:t> di Dio</a:t>
            </a:r>
            <a:r>
              <a:rPr lang="it-IT" dirty="0" smtClean="0"/>
              <a:t> (nei confronti del quale le creature sono nulla per privazione) o </a:t>
            </a:r>
            <a:r>
              <a:rPr lang="it-IT" b="1" dirty="0" err="1" smtClean="0"/>
              <a:t>apofatico</a:t>
            </a:r>
            <a:r>
              <a:rPr lang="it-IT" b="1" dirty="0" smtClean="0"/>
              <a:t>/privativa della creatura</a:t>
            </a:r>
            <a:r>
              <a:rPr lang="it-IT" dirty="0" smtClean="0"/>
              <a:t> (nei confronti della quale Dio è nulla per eminenza): </a:t>
            </a:r>
          </a:p>
          <a:p>
            <a:pPr lvl="1"/>
            <a:r>
              <a:rPr lang="it-IT" dirty="0" smtClean="0"/>
              <a:t>da una parte </a:t>
            </a:r>
            <a:r>
              <a:rPr lang="it-IT" b="1" dirty="0" smtClean="0"/>
              <a:t>il creato perde qualsiasi consistenza ontologica</a:t>
            </a:r>
            <a:r>
              <a:rPr lang="it-IT" dirty="0" smtClean="0"/>
              <a:t>;</a:t>
            </a:r>
          </a:p>
          <a:p>
            <a:pPr lvl="1"/>
            <a:r>
              <a:rPr lang="it-IT" dirty="0" smtClean="0"/>
              <a:t>d’altra parte anche </a:t>
            </a:r>
            <a:r>
              <a:rPr lang="it-IT" b="1" dirty="0" smtClean="0"/>
              <a:t>la creatura - </a:t>
            </a:r>
            <a:r>
              <a:rPr lang="it-IT" dirty="0" smtClean="0"/>
              <a:t>, in quanto Figlio, in quanto uomo giusto</a:t>
            </a:r>
            <a:r>
              <a:rPr lang="it-IT" b="1" dirty="0" smtClean="0"/>
              <a:t> - trova spazio nella relazione divina</a:t>
            </a:r>
            <a:r>
              <a:rPr lang="it-IT" dirty="0" smtClean="0"/>
              <a:t>:</a:t>
            </a:r>
          </a:p>
          <a:p>
            <a:r>
              <a:rPr lang="it-IT" dirty="0" smtClean="0"/>
              <a:t>Tra generante e generato si stabilisce allora una </a:t>
            </a:r>
            <a:r>
              <a:rPr lang="it-IT" dirty="0" err="1" smtClean="0"/>
              <a:t>consostanzialità</a:t>
            </a:r>
            <a:r>
              <a:rPr lang="it-IT" dirty="0" smtClean="0"/>
              <a:t> che vale per ogni relazione di questo tipo (generazione = effusione formale):</a:t>
            </a:r>
          </a:p>
          <a:p>
            <a:pPr>
              <a:buNone/>
            </a:pPr>
            <a:r>
              <a:rPr lang="it-IT" dirty="0" smtClean="0"/>
              <a:t>	</a:t>
            </a:r>
            <a:r>
              <a:rPr lang="it-IT" dirty="0" smtClean="0">
                <a:sym typeface="Wingdings" pitchFamily="2" charset="2"/>
              </a:rPr>
              <a:t> </a:t>
            </a:r>
            <a:r>
              <a:rPr lang="it-IT" dirty="0" smtClean="0"/>
              <a:t>si tratta dell’</a:t>
            </a:r>
            <a:r>
              <a:rPr lang="it-IT" b="1" dirty="0" smtClean="0"/>
              <a:t>applicazione di un principio filosofico che all’analogia sostituisce la </a:t>
            </a:r>
            <a:r>
              <a:rPr lang="it-IT" b="1" u="sng" dirty="0" smtClean="0"/>
              <a:t>correlatività univoca</a:t>
            </a:r>
            <a:r>
              <a:rPr lang="it-IT" dirty="0" smtClean="0"/>
              <a:t>: la</a:t>
            </a:r>
            <a:r>
              <a:rPr lang="it-IT" b="1" dirty="0" smtClean="0"/>
              <a:t> generazione </a:t>
            </a:r>
            <a:r>
              <a:rPr lang="it-IT" dirty="0" smtClean="0"/>
              <a:t>viene ad essere un</a:t>
            </a:r>
            <a:r>
              <a:rPr lang="it-IT" b="1" dirty="0" smtClean="0"/>
              <a:t> paradigma che stabilisce una relazione non circoscritta alla causalità efficiente, ma aperta alla processione intellettuale, intesa come </a:t>
            </a:r>
            <a:r>
              <a:rPr lang="it-IT" b="1" u="sng" dirty="0" smtClean="0"/>
              <a:t>causalità essenziale</a:t>
            </a:r>
            <a:r>
              <a:rPr lang="it-IT" dirty="0" smtClean="0"/>
              <a:t>. </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«non» interiore luogo tra creato ed increato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31</a:t>
            </a:fld>
            <a:endParaRPr lang="it-IT" dirty="0"/>
          </a:p>
        </p:txBody>
      </p:sp>
      <p:sp>
        <p:nvSpPr>
          <p:cNvPr id="5" name="Segnaposto contenuto 4"/>
          <p:cNvSpPr>
            <a:spLocks noGrp="1"/>
          </p:cNvSpPr>
          <p:nvPr>
            <p:ph idx="1"/>
          </p:nvPr>
        </p:nvSpPr>
        <p:spPr/>
        <p:txBody>
          <a:bodyPr/>
          <a:lstStyle/>
          <a:p>
            <a:r>
              <a:rPr lang="it-IT" b="1" dirty="0" smtClean="0"/>
              <a:t>Tra umanità e divinità</a:t>
            </a:r>
            <a:r>
              <a:rPr lang="it-IT" dirty="0" smtClean="0"/>
              <a:t> si stabilisce allora un </a:t>
            </a:r>
            <a:r>
              <a:rPr lang="it-IT" b="1" dirty="0" smtClean="0"/>
              <a:t>principio di </a:t>
            </a:r>
            <a:r>
              <a:rPr lang="it-IT" b="1" i="1" dirty="0" err="1" smtClean="0"/>
              <a:t>connaturalitas</a:t>
            </a:r>
            <a:r>
              <a:rPr lang="it-IT" b="1" dirty="0" smtClean="0"/>
              <a:t>: Dio trova nell’anima umana il </a:t>
            </a:r>
            <a:r>
              <a:rPr lang="it-IT" dirty="0" smtClean="0"/>
              <a:t>vero</a:t>
            </a:r>
            <a:r>
              <a:rPr lang="it-IT" b="1" dirty="0" smtClean="0"/>
              <a:t> luogo </a:t>
            </a:r>
            <a:r>
              <a:rPr lang="it-IT" dirty="0" smtClean="0"/>
              <a:t>a lui</a:t>
            </a:r>
            <a:r>
              <a:rPr lang="it-IT" b="1" dirty="0" smtClean="0"/>
              <a:t> proprio per la generazione</a:t>
            </a:r>
            <a:endParaRPr lang="it-IT" dirty="0" smtClean="0"/>
          </a:p>
          <a:p>
            <a:pPr>
              <a:buNone/>
            </a:pPr>
            <a:r>
              <a:rPr lang="it-IT" dirty="0" smtClean="0"/>
              <a:t>	</a:t>
            </a:r>
            <a:r>
              <a:rPr lang="it-IT" dirty="0" smtClean="0">
                <a:sym typeface="Wingdings" pitchFamily="2" charset="2"/>
              </a:rPr>
              <a:t> </a:t>
            </a:r>
            <a:r>
              <a:rPr lang="it-IT" dirty="0" smtClean="0"/>
              <a:t>Sarà </a:t>
            </a:r>
            <a:r>
              <a:rPr lang="it-IT" dirty="0" smtClean="0"/>
              <a:t>il «</a:t>
            </a:r>
            <a:r>
              <a:rPr lang="it-IT" b="1" dirty="0" smtClean="0"/>
              <a:t>fondo dell’anima</a:t>
            </a:r>
            <a:r>
              <a:rPr lang="it-IT" dirty="0" smtClean="0"/>
              <a:t>», increato e </a:t>
            </a:r>
            <a:r>
              <a:rPr lang="it-IT" dirty="0" err="1" smtClean="0"/>
              <a:t>increabile</a:t>
            </a:r>
            <a:r>
              <a:rPr lang="it-IT" dirty="0" smtClean="0"/>
              <a:t>, il punto </a:t>
            </a:r>
            <a:r>
              <a:rPr lang="it-IT" dirty="0" err="1" smtClean="0"/>
              <a:t>inesteso</a:t>
            </a:r>
            <a:r>
              <a:rPr lang="it-IT" dirty="0" smtClean="0"/>
              <a:t> in cui tale generazione può verificarsi</a:t>
            </a:r>
          </a:p>
          <a:p>
            <a:endParaRPr lang="it-IT" dirty="0" smtClean="0"/>
          </a:p>
          <a:p>
            <a:r>
              <a:rPr lang="it-IT" dirty="0" smtClean="0"/>
              <a:t>Qui si giocherà soprattutto la dialettica della vita spirituale propria all’anima: </a:t>
            </a:r>
            <a:r>
              <a:rPr lang="it-IT" b="1" dirty="0" smtClean="0"/>
              <a:t>occorre che l’uomo esteriore si annienti nel “nulla” del suo essere creato</a:t>
            </a:r>
            <a:r>
              <a:rPr lang="it-IT" dirty="0" smtClean="0"/>
              <a:t>, della sua finitezza molteplice, poiché solo attraverso un tale rigoroso esercizio di spoliazione di sé può </a:t>
            </a:r>
            <a:r>
              <a:rPr lang="it-IT" b="1" dirty="0" smtClean="0"/>
              <a:t>giungere a possedersi pienamente nell'unità indivisa dell’unico e vero Essere</a:t>
            </a:r>
            <a:r>
              <a:rPr lang="it-IT" dirty="0" smtClean="0"/>
              <a:t>, Dio . Tale </a:t>
            </a:r>
            <a:r>
              <a:rPr lang="it-IT" b="1" dirty="0" smtClean="0"/>
              <a:t>connaturalità</a:t>
            </a:r>
            <a:r>
              <a:rPr lang="it-IT" dirty="0" smtClean="0"/>
              <a:t> non è una situazione ontologica data una volta per tutte, ma </a:t>
            </a:r>
            <a:r>
              <a:rPr lang="it-IT" b="1" dirty="0" smtClean="0"/>
              <a:t>compito ed evento che richiede di realizzarsi nella nascita del Figlio nell’anima</a:t>
            </a:r>
            <a:r>
              <a:rPr lang="it-IT" dirty="0" smtClean="0"/>
              <a:t>, tensione escatologica che è al contempo risalita “archeologica” all’origine, al principio.</a:t>
            </a:r>
          </a:p>
          <a:p>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Fondo dell’anima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32</a:t>
            </a:fld>
            <a:endParaRPr lang="it-IT" dirty="0"/>
          </a:p>
        </p:txBody>
      </p:sp>
      <p:sp>
        <p:nvSpPr>
          <p:cNvPr id="5" name="Segnaposto contenuto 4"/>
          <p:cNvSpPr>
            <a:spLocks noGrp="1"/>
          </p:cNvSpPr>
          <p:nvPr>
            <p:ph idx="1"/>
          </p:nvPr>
        </p:nvSpPr>
        <p:spPr/>
        <p:txBody>
          <a:bodyPr/>
          <a:lstStyle/>
          <a:p>
            <a:r>
              <a:rPr lang="it-IT" dirty="0" smtClean="0"/>
              <a:t>Come Dio è ricondotto a pura </a:t>
            </a:r>
            <a:r>
              <a:rPr lang="it-IT" i="1" dirty="0" err="1" smtClean="0"/>
              <a:t>divinitas</a:t>
            </a:r>
            <a:r>
              <a:rPr lang="it-IT" dirty="0" smtClean="0"/>
              <a:t>, </a:t>
            </a:r>
            <a:r>
              <a:rPr lang="it-IT" i="1" dirty="0" err="1" smtClean="0"/>
              <a:t>gotheit</a:t>
            </a:r>
            <a:r>
              <a:rPr lang="it-IT" dirty="0" smtClean="0"/>
              <a:t> senza nome, così - analogamente - anche l’anima viene da </a:t>
            </a:r>
            <a:r>
              <a:rPr lang="it-IT" dirty="0" err="1" smtClean="0"/>
              <a:t>Eckhart</a:t>
            </a:r>
            <a:r>
              <a:rPr lang="it-IT" dirty="0" smtClean="0"/>
              <a:t> ricondotta ad un </a:t>
            </a:r>
            <a:r>
              <a:rPr lang="it-IT" b="1" dirty="0" smtClean="0"/>
              <a:t>principio</a:t>
            </a:r>
            <a:r>
              <a:rPr lang="it-IT" dirty="0" smtClean="0"/>
              <a:t> a lei </a:t>
            </a:r>
            <a:r>
              <a:rPr lang="it-IT" b="1" dirty="0" smtClean="0"/>
              <a:t>ineffabile</a:t>
            </a:r>
            <a:r>
              <a:rPr lang="it-IT" dirty="0" smtClean="0"/>
              <a:t>, un “luogo” </a:t>
            </a:r>
            <a:r>
              <a:rPr lang="it-IT" dirty="0" err="1" smtClean="0"/>
              <a:t>agostinianamente</a:t>
            </a:r>
            <a:r>
              <a:rPr lang="it-IT" dirty="0" smtClean="0"/>
              <a:t> a lei intimo più di quanto essa lo sia a se stessa, un “luogo” in cui in qualche modo Dio è presente in essa.</a:t>
            </a:r>
          </a:p>
          <a:p>
            <a:r>
              <a:rPr lang="it-IT" i="1" dirty="0" smtClean="0"/>
              <a:t>Come dice sant’Agostino: Dio </a:t>
            </a:r>
            <a:r>
              <a:rPr lang="it-IT" i="1" dirty="0" smtClean="0"/>
              <a:t>è più vicino all'anima di quanto essa lo sia a se </a:t>
            </a:r>
            <a:r>
              <a:rPr lang="it-IT" i="1" dirty="0" smtClean="0"/>
              <a:t>stessa. La </a:t>
            </a:r>
            <a:r>
              <a:rPr lang="it-IT" i="1" dirty="0" smtClean="0"/>
              <a:t>vicinanza tra Dio e l'anima non lascia spazio a </a:t>
            </a:r>
            <a:r>
              <a:rPr lang="it-IT" i="1" dirty="0" smtClean="0"/>
              <a:t>distinzione, in </a:t>
            </a:r>
            <a:r>
              <a:rPr lang="it-IT" i="1" dirty="0" smtClean="0"/>
              <a:t>verità </a:t>
            </a:r>
            <a:r>
              <a:rPr lang="it-IT" dirty="0" smtClean="0"/>
              <a:t>(1)</a:t>
            </a:r>
            <a:endParaRPr lang="it-IT" dirty="0" smtClean="0"/>
          </a:p>
          <a:p>
            <a:r>
              <a:rPr lang="it-IT" i="1" dirty="0" smtClean="0"/>
              <a:t>La </a:t>
            </a:r>
            <a:r>
              <a:rPr lang="it-IT" i="1" dirty="0" smtClean="0"/>
              <a:t>conoscenza con cui Dio si conosce interiormente è la conoscenza di ogni spirito distaccato, e non altra. L'anima prende il proprio essere direttamente da Dio, e perciò Dio è più vicino all'anima di quanto essa lo sia a se stessa e perciò Dio è nel fondo dell'anima con tutta la sua Divinità […] L'interiorità è ciò che risiede nel fondo dell'anima, nella parte più interna dell'anima, nell'intelletto, che non esce mai, che non guarda alcuna </a:t>
            </a:r>
            <a:r>
              <a:rPr lang="it-IT" i="1" dirty="0" smtClean="0"/>
              <a:t>cosa</a:t>
            </a:r>
            <a:r>
              <a:rPr lang="it-IT" i="1" dirty="0" smtClean="0"/>
              <a:t> </a:t>
            </a:r>
            <a:r>
              <a:rPr lang="it-IT" dirty="0" smtClean="0"/>
              <a:t>(3)</a:t>
            </a:r>
            <a:endParaRPr lang="it-IT"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r>
              <a:rPr lang="it-IT" i="1" dirty="0" err="1" smtClean="0"/>
              <a:t>grunt</a:t>
            </a:r>
            <a:r>
              <a:rPr lang="it-IT" i="1" dirty="0" smtClean="0"/>
              <a:t> </a:t>
            </a:r>
            <a:r>
              <a:rPr lang="it-IT" i="1" dirty="0" err="1" smtClean="0"/>
              <a:t>der</a:t>
            </a:r>
            <a:r>
              <a:rPr lang="it-IT" i="1" dirty="0" smtClean="0"/>
              <a:t> </a:t>
            </a:r>
            <a:r>
              <a:rPr lang="it-IT" i="1" dirty="0" err="1" smtClean="0"/>
              <a:t>sêle</a:t>
            </a:r>
            <a:r>
              <a:rPr lang="it-IT" dirty="0" smtClean="0"/>
              <a: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33</a:t>
            </a:fld>
            <a:endParaRPr lang="it-IT" dirty="0"/>
          </a:p>
        </p:txBody>
      </p:sp>
      <p:sp>
        <p:nvSpPr>
          <p:cNvPr id="5" name="Segnaposto contenuto 4"/>
          <p:cNvSpPr>
            <a:spLocks noGrp="1"/>
          </p:cNvSpPr>
          <p:nvPr>
            <p:ph idx="1"/>
          </p:nvPr>
        </p:nvSpPr>
        <p:spPr/>
        <p:txBody>
          <a:bodyPr/>
          <a:lstStyle/>
          <a:p>
            <a:r>
              <a:rPr lang="it-IT" dirty="0" smtClean="0"/>
              <a:t>Tale “</a:t>
            </a:r>
            <a:r>
              <a:rPr lang="it-IT" b="1" dirty="0" smtClean="0"/>
              <a:t>luogo</a:t>
            </a:r>
            <a:r>
              <a:rPr lang="it-IT" dirty="0" smtClean="0"/>
              <a:t>” è spesso da </a:t>
            </a:r>
            <a:r>
              <a:rPr lang="it-IT" dirty="0" err="1" smtClean="0"/>
              <a:t>Eckhart</a:t>
            </a:r>
            <a:r>
              <a:rPr lang="it-IT" dirty="0" smtClean="0"/>
              <a:t> </a:t>
            </a:r>
            <a:r>
              <a:rPr lang="it-IT" b="1" dirty="0" smtClean="0"/>
              <a:t>designato quale “fondo dell’anima”</a:t>
            </a:r>
            <a:r>
              <a:rPr lang="it-IT" dirty="0" smtClean="0"/>
              <a:t>, </a:t>
            </a:r>
            <a:r>
              <a:rPr lang="it-IT" b="1" i="1" dirty="0" err="1" smtClean="0"/>
              <a:t>grunt</a:t>
            </a:r>
            <a:r>
              <a:rPr lang="it-IT" b="1" i="1" dirty="0" smtClean="0"/>
              <a:t> </a:t>
            </a:r>
            <a:r>
              <a:rPr lang="it-IT" b="1" i="1" dirty="0" err="1" smtClean="0"/>
              <a:t>der</a:t>
            </a:r>
            <a:r>
              <a:rPr lang="it-IT" b="1" i="1" dirty="0" smtClean="0"/>
              <a:t> </a:t>
            </a:r>
            <a:r>
              <a:rPr lang="it-IT" b="1" i="1" dirty="0" err="1" smtClean="0"/>
              <a:t>sêle</a:t>
            </a:r>
            <a:r>
              <a:rPr lang="it-IT" dirty="0" smtClean="0"/>
              <a:t>, attraverso un percorso </a:t>
            </a:r>
            <a:r>
              <a:rPr lang="it-IT" dirty="0" err="1" smtClean="0"/>
              <a:t>apofaticamente</a:t>
            </a:r>
            <a:r>
              <a:rPr lang="it-IT" dirty="0" smtClean="0"/>
              <a:t> ascendente volto ad oltrepassare le potenze dell’anima (volontà e talvolta intelletto) per concludersi nel punto in cui può instaurarsi una </a:t>
            </a:r>
            <a:r>
              <a:rPr lang="it-IT" b="1" dirty="0" smtClean="0"/>
              <a:t>tangenza con Dio</a:t>
            </a:r>
            <a:r>
              <a:rPr lang="it-IT" dirty="0" smtClean="0"/>
              <a:t> .  </a:t>
            </a:r>
          </a:p>
          <a:p>
            <a:pPr>
              <a:buNone/>
            </a:pPr>
            <a:r>
              <a:rPr lang="it-IT" dirty="0" smtClean="0"/>
              <a:t>	</a:t>
            </a:r>
            <a:r>
              <a:rPr lang="it-IT" i="1" dirty="0" smtClean="0"/>
              <a:t>Vi è nell'anima qualcosa in cui Dio è nudo, e i maestri (</a:t>
            </a:r>
            <a:r>
              <a:rPr lang="it-IT" i="1" dirty="0" err="1" smtClean="0"/>
              <a:t>Avicenna</a:t>
            </a:r>
            <a:r>
              <a:rPr lang="it-IT" i="1" dirty="0" smtClean="0"/>
              <a:t>, Agostino) dicono che quel </a:t>
            </a:r>
            <a:r>
              <a:rPr lang="it-IT" b="1" i="1" dirty="0" smtClean="0"/>
              <a:t>qualcosa</a:t>
            </a:r>
            <a:r>
              <a:rPr lang="it-IT" i="1" dirty="0" smtClean="0"/>
              <a:t> è </a:t>
            </a:r>
            <a:r>
              <a:rPr lang="it-IT" b="1" i="1" dirty="0" smtClean="0"/>
              <a:t>senza nome</a:t>
            </a:r>
            <a:r>
              <a:rPr lang="it-IT" i="1" dirty="0" smtClean="0"/>
              <a:t>, non ha nome proprio. E, </a:t>
            </a:r>
            <a:r>
              <a:rPr lang="it-IT" i="1" dirty="0" err="1" smtClean="0"/>
              <a:t>e</a:t>
            </a:r>
            <a:r>
              <a:rPr lang="it-IT" i="1" dirty="0" smtClean="0"/>
              <a:t> tuttavia </a:t>
            </a:r>
            <a:r>
              <a:rPr lang="it-IT" b="1" i="1" dirty="0" smtClean="0"/>
              <a:t>non ha essere proprio</a:t>
            </a:r>
            <a:r>
              <a:rPr lang="it-IT" i="1" dirty="0" smtClean="0"/>
              <a:t>, perché non è né questo né quello, né qui né là; infatti è ciò che è in un altro, e quello in questo. Ciò che è lo è in quello, e quello in questo, giacché quello </a:t>
            </a:r>
            <a:r>
              <a:rPr lang="it-IT" b="1" i="1" dirty="0" smtClean="0"/>
              <a:t>fluisce</a:t>
            </a:r>
            <a:r>
              <a:rPr lang="it-IT" i="1" dirty="0" smtClean="0"/>
              <a:t> in questo e questo in quello. </a:t>
            </a:r>
            <a:r>
              <a:rPr lang="it-IT" b="1" i="1" dirty="0" smtClean="0"/>
              <a:t>È qui</a:t>
            </a:r>
            <a:r>
              <a:rPr lang="it-IT" i="1" dirty="0" smtClean="0"/>
              <a:t>, dice san Paolo, </a:t>
            </a:r>
            <a:r>
              <a:rPr lang="it-IT" b="1" i="1" dirty="0" smtClean="0"/>
              <a:t>che</a:t>
            </a:r>
            <a:r>
              <a:rPr lang="it-IT" i="1" dirty="0" smtClean="0"/>
              <a:t> </a:t>
            </a:r>
            <a:r>
              <a:rPr lang="it-IT" b="1" i="1" dirty="0" smtClean="0"/>
              <a:t>dovete abbandonarvi</a:t>
            </a:r>
            <a:r>
              <a:rPr lang="it-IT" i="1" dirty="0" smtClean="0"/>
              <a:t> in Dio, nella beatitudine! Infatti è </a:t>
            </a:r>
            <a:r>
              <a:rPr lang="it-IT" b="1" i="1" dirty="0" smtClean="0"/>
              <a:t>qui</a:t>
            </a:r>
            <a:r>
              <a:rPr lang="it-IT" i="1" dirty="0" smtClean="0"/>
              <a:t> che </a:t>
            </a:r>
            <a:r>
              <a:rPr lang="it-IT" b="1" i="1" dirty="0" smtClean="0"/>
              <a:t>l'anima prende tutta la sua vita e il suo essere</a:t>
            </a:r>
            <a:r>
              <a:rPr lang="it-IT" i="1" dirty="0" smtClean="0"/>
              <a:t>; da qui assume la sua vita e il suo essere, dato che </a:t>
            </a:r>
            <a:r>
              <a:rPr lang="it-IT" b="1" i="1" u="sng" dirty="0" smtClean="0"/>
              <a:t>questo qualcosa è totalmente in Dio, mentre il resto dell'anima è all'esterno</a:t>
            </a:r>
            <a:r>
              <a:rPr lang="it-IT" i="1" dirty="0" smtClean="0"/>
              <a:t>. </a:t>
            </a:r>
            <a:endParaRPr lang="it-IT" i="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Increaturalità</a:t>
            </a:r>
            <a:r>
              <a:rPr lang="it-IT" dirty="0" smtClean="0"/>
              <a:t> divina del fondo dell’anima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34</a:t>
            </a:fld>
            <a:endParaRPr lang="it-IT" dirty="0"/>
          </a:p>
        </p:txBody>
      </p:sp>
      <p:sp>
        <p:nvSpPr>
          <p:cNvPr id="5" name="Segnaposto contenuto 4"/>
          <p:cNvSpPr>
            <a:spLocks noGrp="1"/>
          </p:cNvSpPr>
          <p:nvPr>
            <p:ph idx="1"/>
          </p:nvPr>
        </p:nvSpPr>
        <p:spPr/>
        <p:txBody>
          <a:bodyPr/>
          <a:lstStyle/>
          <a:p>
            <a:pPr>
              <a:buNone/>
            </a:pPr>
            <a:r>
              <a:rPr lang="it-IT" i="1" dirty="0" smtClean="0"/>
              <a:t>	Grazie a questo qualcosa l'</a:t>
            </a:r>
            <a:r>
              <a:rPr lang="it-IT" b="1" i="1" dirty="0" smtClean="0"/>
              <a:t>anima è sempre in Dio</a:t>
            </a:r>
            <a:r>
              <a:rPr lang="it-IT" i="1" dirty="0" smtClean="0"/>
              <a:t>, a meno che non lo porti all'esterno o non lo spenga in se stessa. Un maestro dice che questo qualcosa è tanto presente a Dio che non può mai distogliersi da lui, e Dio gli è sempre presente e interiore (Agostino, La Trinità, 14,7,9 e 18). Io dico che Dio eternamente, senza posa, è stato in questo qualcosa, e che </a:t>
            </a:r>
            <a:r>
              <a:rPr lang="it-IT" b="1" i="1" dirty="0" smtClean="0"/>
              <a:t>l'uomo, in esso, è tutt'uno con Dio</a:t>
            </a:r>
            <a:r>
              <a:rPr lang="it-IT" i="1" dirty="0" smtClean="0"/>
              <a:t>. Non vi è qui alcuna grazia, perché la grazia è cosa creata, e </a:t>
            </a:r>
            <a:r>
              <a:rPr lang="it-IT" b="1" i="1" dirty="0" smtClean="0"/>
              <a:t>qui creatura alcuna non ha niente a che fare</a:t>
            </a:r>
            <a:r>
              <a:rPr lang="it-IT" i="1" dirty="0" smtClean="0"/>
              <a:t>: infatti </a:t>
            </a:r>
            <a:r>
              <a:rPr lang="it-IT" b="1" i="1" u="sng" dirty="0" smtClean="0"/>
              <a:t>nel fondo dell'essere divino, dove le tre Persone sono un solo essere, l'anima è una con Dio secondo questo </a:t>
            </a:r>
            <a:r>
              <a:rPr lang="it-IT" b="1" i="1" u="sng" dirty="0" smtClean="0"/>
              <a:t>fondo</a:t>
            </a:r>
            <a:r>
              <a:rPr lang="it-IT" i="1" dirty="0" smtClean="0"/>
              <a:t> </a:t>
            </a:r>
            <a:r>
              <a:rPr lang="it-IT" dirty="0" smtClean="0"/>
              <a:t>(1)</a:t>
            </a:r>
            <a:endParaRPr lang="it-IT" dirty="0" smtClean="0"/>
          </a:p>
          <a:p>
            <a:r>
              <a:rPr lang="it-IT" dirty="0" err="1" smtClean="0"/>
              <a:t>Eckhart</a:t>
            </a:r>
            <a:r>
              <a:rPr lang="it-IT" dirty="0" smtClean="0"/>
              <a:t> sposta le dinamiche della relazione </a:t>
            </a:r>
            <a:r>
              <a:rPr lang="it-IT" dirty="0" err="1" smtClean="0"/>
              <a:t>intratrinitaria</a:t>
            </a:r>
            <a:r>
              <a:rPr lang="it-IT" dirty="0" smtClean="0"/>
              <a:t> a quella teandrica, partendo dal postulato che il </a:t>
            </a:r>
            <a:r>
              <a:rPr lang="it-IT" b="1" dirty="0" smtClean="0"/>
              <a:t>fondo dell’anima</a:t>
            </a:r>
            <a:r>
              <a:rPr lang="it-IT" dirty="0" smtClean="0"/>
              <a:t> sia </a:t>
            </a:r>
            <a:r>
              <a:rPr lang="it-IT" b="1" dirty="0" smtClean="0"/>
              <a:t>increato</a:t>
            </a:r>
            <a:r>
              <a:rPr lang="it-IT" dirty="0" smtClean="0"/>
              <a:t>, e </a:t>
            </a:r>
            <a:r>
              <a:rPr lang="it-IT" b="1" dirty="0" smtClean="0"/>
              <a:t>quindi</a:t>
            </a:r>
            <a:r>
              <a:rPr lang="it-IT" dirty="0" smtClean="0"/>
              <a:t> in qualche modo esso stesso </a:t>
            </a:r>
            <a:r>
              <a:rPr lang="it-IT" b="1" dirty="0" smtClean="0"/>
              <a:t>divino</a:t>
            </a:r>
            <a:r>
              <a:rPr lang="it-IT" dirty="0" smtClean="0"/>
              <a:t>: questo </a:t>
            </a:r>
            <a:r>
              <a:rPr lang="it-IT" i="1" dirty="0" err="1" smtClean="0"/>
              <a:t>fundus</a:t>
            </a:r>
            <a:r>
              <a:rPr lang="it-IT" i="1" dirty="0" smtClean="0"/>
              <a:t> </a:t>
            </a:r>
            <a:r>
              <a:rPr lang="it-IT" i="1" dirty="0" err="1" smtClean="0"/>
              <a:t>animae</a:t>
            </a:r>
            <a:r>
              <a:rPr lang="it-IT" dirty="0" smtClean="0"/>
              <a:t> dove l’uomo sperimenta la sua unità con Dio, risulterebbe quindi portatore per essenza degli stessi attributi divini. </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luogo nascosto dell’anima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35</a:t>
            </a:fld>
            <a:endParaRPr lang="it-IT" dirty="0"/>
          </a:p>
        </p:txBody>
      </p:sp>
      <p:sp>
        <p:nvSpPr>
          <p:cNvPr id="5" name="Segnaposto contenuto 4"/>
          <p:cNvSpPr>
            <a:spLocks noGrp="1"/>
          </p:cNvSpPr>
          <p:nvPr>
            <p:ph idx="1"/>
          </p:nvPr>
        </p:nvSpPr>
        <p:spPr/>
        <p:txBody>
          <a:bodyPr/>
          <a:lstStyle/>
          <a:p>
            <a:r>
              <a:rPr lang="it-IT" dirty="0" err="1" smtClean="0"/>
              <a:t>Eckhart</a:t>
            </a:r>
            <a:r>
              <a:rPr lang="it-IT" dirty="0" smtClean="0"/>
              <a:t> parla di questo luogo in termini di potenza, di forza, ma soprattutto come </a:t>
            </a:r>
            <a:r>
              <a:rPr lang="it-IT" b="1" dirty="0" smtClean="0"/>
              <a:t>qualcosa di misterioso e nascosto</a:t>
            </a:r>
            <a:r>
              <a:rPr lang="it-IT" dirty="0" smtClean="0"/>
              <a:t>, precluso a qualsiasi conoscenza positiva e qualsivoglia commistione con le realtà create.</a:t>
            </a:r>
          </a:p>
          <a:p>
            <a:pPr>
              <a:buNone/>
            </a:pPr>
            <a:r>
              <a:rPr lang="it-IT" dirty="0" smtClean="0"/>
              <a:t>	</a:t>
            </a:r>
            <a:r>
              <a:rPr lang="it-IT" i="1" dirty="0" smtClean="0"/>
              <a:t>C’è però qualcosa che </a:t>
            </a:r>
            <a:r>
              <a:rPr lang="it-IT" i="1" dirty="0" smtClean="0"/>
              <a:t>sta sopra l’essere creato dell’anima, e che </a:t>
            </a:r>
            <a:r>
              <a:rPr lang="it-IT" b="1" i="1" dirty="0" smtClean="0"/>
              <a:t>non</a:t>
            </a:r>
            <a:r>
              <a:rPr lang="it-IT" i="1" dirty="0" smtClean="0"/>
              <a:t> è </a:t>
            </a:r>
            <a:r>
              <a:rPr lang="it-IT" b="1" i="1" dirty="0" smtClean="0"/>
              <a:t>toccato da alcuna </a:t>
            </a:r>
            <a:r>
              <a:rPr lang="it-IT" b="1" i="1" dirty="0" err="1" smtClean="0"/>
              <a:t>creaturalità</a:t>
            </a:r>
            <a:r>
              <a:rPr lang="it-IT" i="1" dirty="0" smtClean="0"/>
              <a:t> – la quale è nulla […] Esso è </a:t>
            </a:r>
            <a:r>
              <a:rPr lang="it-IT" b="1" i="1" dirty="0" smtClean="0"/>
              <a:t>imparentato alla natura divina</a:t>
            </a:r>
            <a:r>
              <a:rPr lang="it-IT" i="1" dirty="0" smtClean="0"/>
              <a:t>, è </a:t>
            </a:r>
            <a:r>
              <a:rPr lang="it-IT" b="1" i="1" dirty="0" smtClean="0"/>
              <a:t>uno in se stesso</a:t>
            </a:r>
            <a:r>
              <a:rPr lang="it-IT" i="1" dirty="0" smtClean="0"/>
              <a:t>, non ha nulla in comune con alcuna cosa </a:t>
            </a:r>
            <a:r>
              <a:rPr lang="it-IT" i="1" dirty="0" smtClean="0"/>
              <a:t> </a:t>
            </a:r>
            <a:r>
              <a:rPr lang="it-IT" dirty="0" smtClean="0"/>
              <a:t>(1)</a:t>
            </a:r>
            <a:endParaRPr lang="it-IT" dirty="0" smtClean="0"/>
          </a:p>
          <a:p>
            <a:r>
              <a:rPr lang="it-IT" dirty="0" smtClean="0"/>
              <a:t>La realtà essenziale di questo luogo costituisce altresì l’</a:t>
            </a:r>
            <a:r>
              <a:rPr lang="it-IT" b="1" dirty="0" smtClean="0"/>
              <a:t>apice della mente </a:t>
            </a:r>
            <a:r>
              <a:rPr lang="it-IT" dirty="0" smtClean="0"/>
              <a:t>(</a:t>
            </a:r>
            <a:r>
              <a:rPr lang="it-IT" b="1" i="1" dirty="0" err="1" smtClean="0"/>
              <a:t>apex</a:t>
            </a:r>
            <a:r>
              <a:rPr lang="it-IT" b="1" i="1" dirty="0" smtClean="0"/>
              <a:t> mentis</a:t>
            </a:r>
            <a:r>
              <a:rPr lang="it-IT" dirty="0" smtClean="0"/>
              <a:t>), e viene allegorizzata con termini legati al campo semantico della luminosità, come </a:t>
            </a:r>
            <a:r>
              <a:rPr lang="it-IT" b="1" dirty="0" smtClean="0"/>
              <a:t>luce dello spirito </a:t>
            </a:r>
            <a:r>
              <a:rPr lang="it-IT" dirty="0" smtClean="0"/>
              <a:t>o </a:t>
            </a:r>
            <a:r>
              <a:rPr lang="it-IT" b="1" i="1" dirty="0" smtClean="0"/>
              <a:t>scintilla</a:t>
            </a:r>
            <a:r>
              <a:rPr lang="it-IT" b="1" dirty="0" smtClean="0"/>
              <a:t> </a:t>
            </a:r>
            <a:r>
              <a:rPr lang="it-IT" b="1" i="1" dirty="0" err="1" smtClean="0"/>
              <a:t>animae</a:t>
            </a:r>
            <a:endParaRPr lang="it-IT" b="1" i="1" dirty="0" smtClean="0"/>
          </a:p>
          <a:p>
            <a:pPr lvl="1"/>
            <a:r>
              <a:rPr lang="it-IT" dirty="0" smtClean="0"/>
              <a:t>Tale dottrina è comune a molti maestri medievali e risale alla tradizione platonica e stoica . </a:t>
            </a:r>
            <a:r>
              <a:rPr lang="it-IT" dirty="0" err="1" smtClean="0"/>
              <a:t>Eckhart</a:t>
            </a:r>
            <a:r>
              <a:rPr lang="it-IT" dirty="0" smtClean="0"/>
              <a:t> stesso, nel trattato </a:t>
            </a:r>
            <a:r>
              <a:rPr lang="it-IT" i="1" dirty="0" smtClean="0"/>
              <a:t>Dell'uomo nobile, </a:t>
            </a:r>
            <a:r>
              <a:rPr lang="it-IT" dirty="0" smtClean="0"/>
              <a:t>rimanda a </a:t>
            </a:r>
            <a:r>
              <a:rPr lang="it-IT" dirty="0" err="1" smtClean="0"/>
              <a:t>Origene</a:t>
            </a:r>
            <a:r>
              <a:rPr lang="it-IT" dirty="0" smtClean="0"/>
              <a:t>, accanto a Cicerone e Seneca, parlando di «</a:t>
            </a:r>
            <a:r>
              <a:rPr lang="it-IT" b="1" dirty="0" smtClean="0"/>
              <a:t>seme divino in noi</a:t>
            </a:r>
            <a:r>
              <a:rPr lang="it-IT" dirty="0" smtClean="0"/>
              <a:t>» ; ma si  dovrebbe anche aggiungere l'influenza di Agostino (</a:t>
            </a:r>
            <a:r>
              <a:rPr lang="it-IT" i="1" dirty="0" smtClean="0"/>
              <a:t>La</a:t>
            </a:r>
            <a:r>
              <a:rPr lang="it-IT" dirty="0" smtClean="0"/>
              <a:t> </a:t>
            </a:r>
            <a:r>
              <a:rPr lang="it-IT" i="1" dirty="0" smtClean="0"/>
              <a:t>Trinità </a:t>
            </a:r>
            <a:r>
              <a:rPr lang="it-IT" dirty="0" smtClean="0"/>
              <a:t>14) e di </a:t>
            </a:r>
            <a:r>
              <a:rPr lang="it-IT" dirty="0" err="1" smtClean="0"/>
              <a:t>Proclo</a:t>
            </a:r>
            <a:endParaRPr lang="it-IT"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Scintilla </a:t>
            </a:r>
            <a:r>
              <a:rPr lang="it-IT" i="1" dirty="0" err="1" smtClean="0"/>
              <a:t>animae</a:t>
            </a:r>
            <a:r>
              <a:rPr lang="it-IT" i="1" dirty="0" smtClean="0"/>
              <a:t> </a:t>
            </a:r>
            <a:r>
              <a:rPr lang="it-IT" dirty="0" smtClean="0"/>
              <a:t>fondamento della «compenetrazione intellettuale»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36</a:t>
            </a:fld>
            <a:endParaRPr lang="it-IT" dirty="0"/>
          </a:p>
        </p:txBody>
      </p:sp>
      <p:sp>
        <p:nvSpPr>
          <p:cNvPr id="5" name="Segnaposto contenuto 4"/>
          <p:cNvSpPr>
            <a:spLocks noGrp="1"/>
          </p:cNvSpPr>
          <p:nvPr>
            <p:ph idx="1"/>
          </p:nvPr>
        </p:nvSpPr>
        <p:spPr/>
        <p:txBody>
          <a:bodyPr/>
          <a:lstStyle/>
          <a:p>
            <a:pPr>
              <a:buNone/>
            </a:pPr>
            <a:r>
              <a:rPr lang="it-IT" dirty="0" smtClean="0"/>
              <a:t>	</a:t>
            </a:r>
            <a:r>
              <a:rPr lang="it-IT" i="1" dirty="0" smtClean="0"/>
              <a:t>Ho detto altre volte che c'è nello spirito una </a:t>
            </a:r>
            <a:r>
              <a:rPr lang="it-IT" b="1" i="1" dirty="0" smtClean="0"/>
              <a:t>potenza</a:t>
            </a:r>
            <a:r>
              <a:rPr lang="it-IT" i="1" dirty="0" smtClean="0"/>
              <a:t> che sola è </a:t>
            </a:r>
            <a:r>
              <a:rPr lang="it-IT" b="1" i="1" dirty="0" smtClean="0"/>
              <a:t>libera</a:t>
            </a:r>
            <a:r>
              <a:rPr lang="it-IT" i="1" dirty="0" smtClean="0"/>
              <a:t>. A volte ho detto che è una custodia dello spirito, a volte ho detto che è una </a:t>
            </a:r>
            <a:r>
              <a:rPr lang="it-IT" b="1" i="1" dirty="0" smtClean="0"/>
              <a:t>luce dello spirito</a:t>
            </a:r>
            <a:r>
              <a:rPr lang="it-IT" i="1" dirty="0" smtClean="0"/>
              <a:t>, a volte ho detto che è una </a:t>
            </a:r>
            <a:r>
              <a:rPr lang="it-IT" b="1" i="1" dirty="0" smtClean="0"/>
              <a:t>piccola scintilla</a:t>
            </a:r>
            <a:r>
              <a:rPr lang="it-IT" i="1" dirty="0" smtClean="0"/>
              <a:t> </a:t>
            </a:r>
            <a:r>
              <a:rPr lang="it-IT" dirty="0" smtClean="0"/>
              <a:t>(1)</a:t>
            </a:r>
            <a:endParaRPr lang="it-IT" dirty="0" smtClean="0"/>
          </a:p>
          <a:p>
            <a:r>
              <a:rPr lang="it-IT" dirty="0" smtClean="0"/>
              <a:t>La dottrina della </a:t>
            </a:r>
            <a:r>
              <a:rPr lang="it-IT" b="1" dirty="0" smtClean="0"/>
              <a:t>scintilla dell'anima</a:t>
            </a:r>
            <a:r>
              <a:rPr lang="it-IT" dirty="0" smtClean="0"/>
              <a:t> permette a </a:t>
            </a:r>
            <a:r>
              <a:rPr lang="it-IT" dirty="0" err="1" smtClean="0"/>
              <a:t>Eckhart</a:t>
            </a:r>
            <a:r>
              <a:rPr lang="it-IT" dirty="0" smtClean="0"/>
              <a:t> di pensare </a:t>
            </a:r>
            <a:r>
              <a:rPr lang="it-IT" b="1" dirty="0" smtClean="0"/>
              <a:t>la partecipazione dell'uomo all'essere divino</a:t>
            </a:r>
            <a:r>
              <a:rPr lang="it-IT" dirty="0" smtClean="0"/>
              <a:t>, partecipazione che è </a:t>
            </a:r>
            <a:r>
              <a:rPr lang="it-IT" b="1" dirty="0" smtClean="0"/>
              <a:t>di natura eminentemente intellettuale</a:t>
            </a:r>
            <a:r>
              <a:rPr lang="it-IT" dirty="0" smtClean="0"/>
              <a:t>: «L'anima ha in sé qualcosa, una piccola </a:t>
            </a:r>
            <a:r>
              <a:rPr lang="it-IT" b="1" dirty="0" smtClean="0"/>
              <a:t>scintilla dell'intelligenza</a:t>
            </a:r>
            <a:r>
              <a:rPr lang="it-IT" dirty="0" smtClean="0"/>
              <a:t> che mai si spegne», dirà il </a:t>
            </a:r>
            <a:r>
              <a:rPr lang="it-IT" dirty="0" err="1" smtClean="0"/>
              <a:t>Turingio</a:t>
            </a:r>
            <a:r>
              <a:rPr lang="it-IT" dirty="0" smtClean="0"/>
              <a:t> nella </a:t>
            </a:r>
            <a:r>
              <a:rPr lang="it-IT" i="1" dirty="0" smtClean="0"/>
              <a:t>Predica </a:t>
            </a:r>
            <a:r>
              <a:rPr lang="it-IT" dirty="0" smtClean="0"/>
              <a:t>76.2. </a:t>
            </a:r>
          </a:p>
          <a:p>
            <a:r>
              <a:rPr lang="it-IT" dirty="0" smtClean="0"/>
              <a:t>In quanto </a:t>
            </a:r>
            <a:r>
              <a:rPr lang="it-IT" b="1" dirty="0" smtClean="0"/>
              <a:t>Dio è intelletto</a:t>
            </a:r>
            <a:r>
              <a:rPr lang="it-IT" dirty="0" smtClean="0"/>
              <a:t>, </a:t>
            </a:r>
            <a:r>
              <a:rPr lang="it-IT" b="1" dirty="0" smtClean="0"/>
              <a:t>lo è anche la scintilla</a:t>
            </a:r>
            <a:r>
              <a:rPr lang="it-IT" dirty="0" smtClean="0"/>
              <a:t>, ma lo è solo nell'unità con Dio: </a:t>
            </a:r>
          </a:p>
          <a:p>
            <a:pPr>
              <a:buNone/>
            </a:pPr>
            <a:r>
              <a:rPr lang="it-IT" dirty="0" smtClean="0"/>
              <a:t>	</a:t>
            </a:r>
            <a:r>
              <a:rPr lang="it-IT" dirty="0" smtClean="0">
                <a:sym typeface="Wingdings" pitchFamily="2" charset="2"/>
              </a:rPr>
              <a:t> </a:t>
            </a:r>
            <a:r>
              <a:rPr lang="it-IT" dirty="0" smtClean="0"/>
              <a:t>dal punto di vista dell'uomo, l'intelletto è pura possibilità di questa unione, e dunque «nulla» </a:t>
            </a:r>
            <a:r>
              <a:rPr lang="it-IT" dirty="0" smtClean="0"/>
              <a:t>(2)</a:t>
            </a:r>
            <a:endParaRPr lang="it-IT" dirty="0" smtClean="0"/>
          </a:p>
          <a:p>
            <a:pPr>
              <a:buNone/>
            </a:pPr>
            <a:r>
              <a:rPr lang="it-IT" dirty="0" smtClean="0"/>
              <a:t>	</a:t>
            </a:r>
            <a:r>
              <a:rPr lang="it-IT" dirty="0" smtClean="0">
                <a:sym typeface="Wingdings" pitchFamily="2" charset="2"/>
              </a:rPr>
              <a:t> </a:t>
            </a:r>
            <a:r>
              <a:rPr lang="it-IT" dirty="0" smtClean="0"/>
              <a:t>in quanto si unisce al fondo della Divinità, che è senza nome, anche la scintilla è senza nome, e in ciò si compie la fusione, o </a:t>
            </a:r>
            <a:r>
              <a:rPr lang="it-IT" b="1" dirty="0" smtClean="0"/>
              <a:t>compenetrazione </a:t>
            </a:r>
            <a:r>
              <a:rPr lang="it-IT" dirty="0" smtClean="0"/>
              <a:t>(</a:t>
            </a:r>
            <a:r>
              <a:rPr lang="it-IT" b="1" i="1" dirty="0" err="1" smtClean="0"/>
              <a:t>durchbruch</a:t>
            </a:r>
            <a:r>
              <a:rPr lang="it-IT" dirty="0" smtClean="0"/>
              <a:t>)</a:t>
            </a:r>
            <a:r>
              <a:rPr lang="it-IT" i="1" dirty="0" smtClean="0"/>
              <a:t> </a:t>
            </a:r>
            <a:r>
              <a:rPr lang="it-IT" dirty="0" smtClean="0"/>
              <a:t>con la Divinità stessa.</a:t>
            </a:r>
          </a:p>
          <a:p>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Unicità dell’Unità</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37</a:t>
            </a:fld>
            <a:endParaRPr lang="it-IT" dirty="0"/>
          </a:p>
        </p:txBody>
      </p:sp>
      <p:sp>
        <p:nvSpPr>
          <p:cNvPr id="5" name="Segnaposto contenuto 4"/>
          <p:cNvSpPr>
            <a:spLocks noGrp="1"/>
          </p:cNvSpPr>
          <p:nvPr>
            <p:ph idx="1"/>
          </p:nvPr>
        </p:nvSpPr>
        <p:spPr/>
        <p:txBody>
          <a:bodyPr/>
          <a:lstStyle/>
          <a:p>
            <a:r>
              <a:rPr lang="it-IT" dirty="0" smtClean="0"/>
              <a:t>L’evoluzione teorica di E., forse dovuta alla lettura di </a:t>
            </a:r>
            <a:r>
              <a:rPr lang="it-IT" dirty="0" err="1" smtClean="0"/>
              <a:t>Proclo</a:t>
            </a:r>
            <a:r>
              <a:rPr lang="it-IT" dirty="0" smtClean="0"/>
              <a:t> o ad una accentuazione della componente </a:t>
            </a:r>
            <a:r>
              <a:rPr lang="it-IT" dirty="0" err="1" smtClean="0"/>
              <a:t>dionisiana</a:t>
            </a:r>
            <a:r>
              <a:rPr lang="it-IT" dirty="0" smtClean="0"/>
              <a:t>, lo porterà infatti ad una ulteriore elaborazione del </a:t>
            </a:r>
            <a:r>
              <a:rPr lang="it-IT" b="1" dirty="0" smtClean="0"/>
              <a:t>luogo dell’unione</a:t>
            </a:r>
            <a:r>
              <a:rPr lang="it-IT" dirty="0" smtClean="0"/>
              <a:t> tra Dio ed anima, che sarà </a:t>
            </a:r>
            <a:r>
              <a:rPr lang="it-IT" b="1" dirty="0" smtClean="0"/>
              <a:t>sempre più connotato in termini </a:t>
            </a:r>
            <a:r>
              <a:rPr lang="it-IT" b="1" dirty="0" err="1" smtClean="0"/>
              <a:t>henologici</a:t>
            </a:r>
            <a:r>
              <a:rPr lang="it-IT" dirty="0" smtClean="0"/>
              <a:t>. </a:t>
            </a:r>
          </a:p>
          <a:p>
            <a:pPr lvl="1"/>
            <a:r>
              <a:rPr lang="it-IT" dirty="0" smtClean="0"/>
              <a:t>Quello che prima era “scintilla”, “luce” sarà sempre più l’“Uno” nell’anima</a:t>
            </a:r>
          </a:p>
          <a:p>
            <a:pPr lvl="1"/>
            <a:r>
              <a:rPr lang="it-IT" dirty="0" smtClean="0"/>
              <a:t>Pertanto l’</a:t>
            </a:r>
            <a:r>
              <a:rPr lang="it-IT" b="1" dirty="0" smtClean="0"/>
              <a:t>unione</a:t>
            </a:r>
            <a:r>
              <a:rPr lang="it-IT" dirty="0" smtClean="0"/>
              <a:t> dell’anima a Dio sarà </a:t>
            </a:r>
            <a:r>
              <a:rPr lang="it-IT" b="1" dirty="0" smtClean="0"/>
              <a:t>pensata come</a:t>
            </a:r>
            <a:r>
              <a:rPr lang="it-IT" dirty="0" smtClean="0"/>
              <a:t> l’</a:t>
            </a:r>
            <a:r>
              <a:rPr lang="it-IT" b="1" dirty="0" smtClean="0"/>
              <a:t>unità</a:t>
            </a:r>
            <a:r>
              <a:rPr lang="it-IT" dirty="0" smtClean="0"/>
              <a:t> dell’Uno nell’Uno dell’anima </a:t>
            </a:r>
          </a:p>
          <a:p>
            <a:r>
              <a:rPr lang="it-IT" i="1" dirty="0" err="1" smtClean="0"/>
              <a:t>Ein</a:t>
            </a:r>
            <a:r>
              <a:rPr lang="it-IT" i="1" dirty="0" smtClean="0"/>
              <a:t> </a:t>
            </a:r>
            <a:r>
              <a:rPr lang="it-IT" i="1" dirty="0" err="1" smtClean="0"/>
              <a:t>einic</a:t>
            </a:r>
            <a:r>
              <a:rPr lang="it-IT" i="1" dirty="0" smtClean="0"/>
              <a:t> </a:t>
            </a:r>
            <a:r>
              <a:rPr lang="it-IT" i="1" dirty="0" err="1" smtClean="0"/>
              <a:t>ein</a:t>
            </a:r>
            <a:r>
              <a:rPr lang="it-IT" i="1" dirty="0" smtClean="0"/>
              <a:t> </a:t>
            </a:r>
            <a:r>
              <a:rPr lang="it-IT" dirty="0" smtClean="0"/>
              <a:t>(un unico Uno) - è la forte espressione che </a:t>
            </a:r>
            <a:r>
              <a:rPr lang="it-IT" dirty="0" err="1" smtClean="0"/>
              <a:t>Eckhart</a:t>
            </a:r>
            <a:r>
              <a:rPr lang="it-IT" dirty="0" smtClean="0"/>
              <a:t> usa spesso per indicare l'essenziale unità tra il fondo dell'anima, la sua «scintilla» e il profondo della Divinità:</a:t>
            </a:r>
          </a:p>
          <a:p>
            <a:pPr>
              <a:buNone/>
            </a:pPr>
            <a:r>
              <a:rPr lang="it-IT" i="1" dirty="0" smtClean="0"/>
              <a:t>	Questa </a:t>
            </a:r>
            <a:r>
              <a:rPr lang="it-IT" b="1" i="1" dirty="0" err="1" smtClean="0"/>
              <a:t>scintillina</a:t>
            </a:r>
            <a:r>
              <a:rPr lang="it-IT" b="1" i="1" dirty="0" smtClean="0"/>
              <a:t> </a:t>
            </a:r>
            <a:r>
              <a:rPr lang="it-IT" i="1" dirty="0" smtClean="0"/>
              <a:t>è così affine a Dio da essere con lui </a:t>
            </a:r>
            <a:r>
              <a:rPr lang="it-IT" b="1" i="1" dirty="0" smtClean="0"/>
              <a:t>un unico Uno</a:t>
            </a:r>
            <a:r>
              <a:rPr lang="it-IT" i="1" dirty="0" smtClean="0"/>
              <a:t>, senza distinzione, portando in sé l'immagine di tutte le creature - immagine senza immagine e al di sopra </a:t>
            </a:r>
            <a:r>
              <a:rPr lang="it-IT" i="1" dirty="0" smtClean="0"/>
              <a:t>dell'immagine </a:t>
            </a:r>
            <a:r>
              <a:rPr lang="it-IT" dirty="0" smtClean="0"/>
              <a:t>(1)</a:t>
            </a:r>
            <a:endParaRPr lang="it-IT" dirty="0" smtClean="0"/>
          </a:p>
          <a:p>
            <a:r>
              <a:rPr lang="it-IT" b="1" dirty="0" smtClean="0"/>
              <a:t>L’unione a Dio è unità Dio-Uomo nell’Uno</a:t>
            </a:r>
            <a:r>
              <a:rPr lang="it-IT" dirty="0" smtClean="0"/>
              <a:t>, è </a:t>
            </a:r>
            <a:r>
              <a:rPr lang="it-IT" b="1" dirty="0" smtClean="0"/>
              <a:t>unità del Fondo di Dio e Fondo dell’anima</a:t>
            </a:r>
            <a:r>
              <a:rPr lang="it-IT" dirty="0" smtClean="0"/>
              <a:t>. L’Uno è al contempo luogo proprio di Dio e luogo eminente dell’anima: in esso si attua l’</a:t>
            </a:r>
            <a:r>
              <a:rPr lang="it-IT" b="1" dirty="0" smtClean="0"/>
              <a:t>identità </a:t>
            </a:r>
            <a:r>
              <a:rPr lang="it-IT" b="1" dirty="0" err="1" smtClean="0"/>
              <a:t>apofatica</a:t>
            </a:r>
            <a:r>
              <a:rPr lang="it-IT" b="1" dirty="0" smtClean="0"/>
              <a:t> ed assoluta tra anima e Dio</a:t>
            </a:r>
            <a:r>
              <a:rPr lang="it-IT" dirty="0" smtClean="0"/>
              <a:t>, come egli esprime nella predica 29. </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Unità vs. unione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38</a:t>
            </a:fld>
            <a:endParaRPr lang="it-IT" dirty="0"/>
          </a:p>
        </p:txBody>
      </p:sp>
      <p:sp>
        <p:nvSpPr>
          <p:cNvPr id="5" name="Segnaposto contenuto 4"/>
          <p:cNvSpPr>
            <a:spLocks noGrp="1"/>
          </p:cNvSpPr>
          <p:nvPr>
            <p:ph idx="1"/>
          </p:nvPr>
        </p:nvSpPr>
        <p:spPr/>
        <p:txBody>
          <a:bodyPr/>
          <a:lstStyle/>
          <a:p>
            <a:r>
              <a:rPr lang="it-IT" dirty="0" smtClean="0"/>
              <a:t>Nella </a:t>
            </a:r>
            <a:r>
              <a:rPr lang="it-IT" i="1" dirty="0" smtClean="0"/>
              <a:t>Predica</a:t>
            </a:r>
            <a:r>
              <a:rPr lang="it-IT" dirty="0" smtClean="0"/>
              <a:t> 12 viene sottolineato come tale comunione vada espressa come </a:t>
            </a:r>
            <a:r>
              <a:rPr lang="it-IT" b="1" dirty="0" smtClean="0"/>
              <a:t>unità</a:t>
            </a:r>
            <a:r>
              <a:rPr lang="it-IT" dirty="0" smtClean="0"/>
              <a:t>, “</a:t>
            </a:r>
            <a:r>
              <a:rPr lang="it-IT" b="1" dirty="0" smtClean="0"/>
              <a:t>Unione pura</a:t>
            </a:r>
            <a:r>
              <a:rPr lang="it-IT" dirty="0" smtClean="0"/>
              <a:t>”, nella misura in cui il termine </a:t>
            </a:r>
            <a:r>
              <a:rPr lang="it-IT" b="1" dirty="0" smtClean="0"/>
              <a:t>unione</a:t>
            </a:r>
            <a:r>
              <a:rPr lang="it-IT" dirty="0" smtClean="0"/>
              <a:t> dice ancora una </a:t>
            </a:r>
            <a:r>
              <a:rPr lang="it-IT" b="1" dirty="0" smtClean="0"/>
              <a:t>distinzione tra ciò che unisce e ciò che vi si unisce</a:t>
            </a:r>
            <a:r>
              <a:rPr lang="it-IT" dirty="0" smtClean="0"/>
              <a:t>: il «qualcosa dell’anima» è così affine a Dio che è uno, non unito a lui:</a:t>
            </a:r>
          </a:p>
          <a:p>
            <a:pPr>
              <a:buNone/>
            </a:pPr>
            <a:r>
              <a:rPr lang="it-IT" dirty="0" smtClean="0"/>
              <a:t>	</a:t>
            </a:r>
            <a:r>
              <a:rPr lang="it-IT" i="1" dirty="0" smtClean="0"/>
              <a:t>… come ho detto spesso, vi è nell'anima qualcosa di tanto legato a Dio da </a:t>
            </a:r>
            <a:r>
              <a:rPr lang="it-IT" b="1" i="1" dirty="0" smtClean="0"/>
              <a:t>essere uno, e non unito</a:t>
            </a:r>
            <a:r>
              <a:rPr lang="it-IT" i="1" dirty="0" smtClean="0"/>
              <a:t>. È uno, non ha niente in comune con nulla, e non ha niente in comune con il creato. Tutto quello che è creato, è nulla. Ora, esso è lontano ed estraneo a ogni cosa creata. </a:t>
            </a:r>
          </a:p>
          <a:p>
            <a:pPr>
              <a:buNone/>
            </a:pPr>
            <a:r>
              <a:rPr lang="it-IT" i="1" dirty="0" smtClean="0"/>
              <a:t>	Se l'uomo fosse tutto quanto così, sarebbe totalmente increato e </a:t>
            </a:r>
            <a:r>
              <a:rPr lang="it-IT" i="1" dirty="0" err="1" smtClean="0"/>
              <a:t>increabile</a:t>
            </a:r>
            <a:r>
              <a:rPr lang="it-IT" i="1" dirty="0" smtClean="0"/>
              <a:t>, se tutto quello che è corporeo e difettoso fosse in tal modo compreso nell'Unità, non sarebbe altro che ciò che è l'Unità in se </a:t>
            </a:r>
            <a:r>
              <a:rPr lang="it-IT" i="1" dirty="0" smtClean="0"/>
              <a:t>stessa </a:t>
            </a:r>
            <a:r>
              <a:rPr lang="it-IT" dirty="0" smtClean="0"/>
              <a:t>(1)</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Vita e Opere (</a:t>
            </a:r>
            <a:r>
              <a:rPr lang="it-IT" i="1" dirty="0" smtClean="0"/>
              <a:t>Opus </a:t>
            </a:r>
            <a:r>
              <a:rPr lang="it-IT" i="1" dirty="0" err="1" smtClean="0"/>
              <a:t>tripartitum</a:t>
            </a:r>
            <a:r>
              <a:rPr lang="it-IT" dirty="0" smtClean="0"/>
              <a:t>)</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a:t>
            </a:fld>
            <a:endParaRPr lang="it-IT" dirty="0"/>
          </a:p>
        </p:txBody>
      </p:sp>
      <p:sp>
        <p:nvSpPr>
          <p:cNvPr id="5" name="Segnaposto contenuto 4"/>
          <p:cNvSpPr>
            <a:spLocks noGrp="1"/>
          </p:cNvSpPr>
          <p:nvPr>
            <p:ph idx="1"/>
          </p:nvPr>
        </p:nvSpPr>
        <p:spPr/>
        <p:txBody>
          <a:bodyPr/>
          <a:lstStyle/>
          <a:p>
            <a:pPr>
              <a:buNone/>
            </a:pPr>
            <a:r>
              <a:rPr lang="it-IT" dirty="0" smtClean="0"/>
              <a:t>	</a:t>
            </a:r>
            <a:r>
              <a:rPr lang="it-IT" dirty="0" err="1" smtClean="0"/>
              <a:t>Eckhart</a:t>
            </a:r>
            <a:r>
              <a:rPr lang="it-IT" dirty="0" smtClean="0"/>
              <a:t> è inviato una seconda volta a </a:t>
            </a:r>
            <a:r>
              <a:rPr lang="it-IT" b="1" dirty="0" smtClean="0"/>
              <a:t>Parigi</a:t>
            </a:r>
            <a:r>
              <a:rPr lang="it-IT" dirty="0" smtClean="0"/>
              <a:t> per insegnarvi, e qui resta dal </a:t>
            </a:r>
            <a:r>
              <a:rPr lang="it-IT" b="1" dirty="0" smtClean="0"/>
              <a:t>1311 al 1313</a:t>
            </a:r>
            <a:r>
              <a:rPr lang="it-IT" dirty="0" smtClean="0"/>
              <a:t>, mettendo </a:t>
            </a:r>
            <a:r>
              <a:rPr lang="it-IT" b="1" dirty="0" smtClean="0"/>
              <a:t>in cantiere</a:t>
            </a:r>
            <a:r>
              <a:rPr lang="it-IT" dirty="0" smtClean="0"/>
              <a:t> la sua grande opera, l'</a:t>
            </a:r>
            <a:r>
              <a:rPr lang="it-IT" b="1" i="1" dirty="0" smtClean="0"/>
              <a:t>Opus </a:t>
            </a:r>
            <a:r>
              <a:rPr lang="it-IT" b="1" i="1" dirty="0" err="1" smtClean="0"/>
              <a:t>tripartitum</a:t>
            </a:r>
            <a:r>
              <a:rPr lang="it-IT" dirty="0" smtClean="0"/>
              <a:t>, composto: </a:t>
            </a:r>
          </a:p>
          <a:p>
            <a:pPr lvl="0"/>
            <a:r>
              <a:rPr lang="it-IT" dirty="0" smtClean="0"/>
              <a:t>Da una prima opera, l’</a:t>
            </a:r>
            <a:r>
              <a:rPr lang="it-IT" b="1" i="1" dirty="0" smtClean="0"/>
              <a:t>Opus </a:t>
            </a:r>
            <a:r>
              <a:rPr lang="it-IT" b="1" i="1" dirty="0" err="1" smtClean="0"/>
              <a:t>propositionum</a:t>
            </a:r>
            <a:r>
              <a:rPr lang="it-IT" dirty="0" smtClean="0"/>
              <a:t>, divi­sa in quattordici trattati, fungente da base all'insieme del lavoro teologico; </a:t>
            </a:r>
          </a:p>
          <a:p>
            <a:pPr lvl="0"/>
            <a:r>
              <a:rPr lang="it-IT" dirty="0" smtClean="0"/>
              <a:t>Dall’</a:t>
            </a:r>
            <a:r>
              <a:rPr lang="it-IT" b="1" i="1" dirty="0" smtClean="0"/>
              <a:t>Opus </a:t>
            </a:r>
            <a:r>
              <a:rPr lang="it-IT" b="1" i="1" dirty="0" err="1" smtClean="0"/>
              <a:t>quaestionum</a:t>
            </a:r>
            <a:r>
              <a:rPr lang="it-IT" dirty="0" smtClean="0"/>
              <a:t>, dedicato alla discussione di varie </a:t>
            </a:r>
            <a:r>
              <a:rPr lang="it-IT" i="1" dirty="0" err="1" smtClean="0"/>
              <a:t>quaestiones</a:t>
            </a:r>
            <a:r>
              <a:rPr lang="it-IT" dirty="0" smtClean="0"/>
              <a:t> teologiche;</a:t>
            </a:r>
            <a:r>
              <a:rPr lang="it-IT" i="1" dirty="0" smtClean="0"/>
              <a:t> </a:t>
            </a:r>
            <a:endParaRPr lang="it-IT" dirty="0" smtClean="0"/>
          </a:p>
          <a:p>
            <a:pPr lvl="0"/>
            <a:r>
              <a:rPr lang="it-IT" dirty="0" smtClean="0"/>
              <a:t>Da un </a:t>
            </a:r>
            <a:r>
              <a:rPr lang="it-IT" b="1" i="1" dirty="0" smtClean="0"/>
              <a:t>Opus </a:t>
            </a:r>
            <a:r>
              <a:rPr lang="it-IT" b="1" i="1" dirty="0" err="1" smtClean="0"/>
              <a:t>expositionum</a:t>
            </a:r>
            <a:r>
              <a:rPr lang="it-IT" dirty="0" smtClean="0"/>
              <a:t>,</a:t>
            </a:r>
            <a:r>
              <a:rPr lang="it-IT" i="1" dirty="0" smtClean="0"/>
              <a:t> </a:t>
            </a:r>
            <a:r>
              <a:rPr lang="it-IT" dirty="0" smtClean="0"/>
              <a:t>suddiviso in due parti: </a:t>
            </a:r>
          </a:p>
          <a:p>
            <a:pPr lvl="1"/>
            <a:r>
              <a:rPr lang="it-IT" dirty="0" smtClean="0"/>
              <a:t>la prima costituita dai commenti esegetici o </a:t>
            </a:r>
            <a:r>
              <a:rPr lang="it-IT" i="1" dirty="0" smtClean="0"/>
              <a:t>Esposizioni </a:t>
            </a:r>
            <a:r>
              <a:rPr lang="it-IT" dirty="0" smtClean="0"/>
              <a:t>propriamente dette</a:t>
            </a:r>
          </a:p>
          <a:p>
            <a:pPr lvl="1"/>
            <a:r>
              <a:rPr lang="it-IT" dirty="0" smtClean="0"/>
              <a:t>la seconda dai </a:t>
            </a:r>
            <a:r>
              <a:rPr lang="it-IT" i="1" dirty="0" smtClean="0"/>
              <a:t>Sermoni</a:t>
            </a:r>
            <a:endParaRPr lang="it-IT" dirty="0" smtClean="0"/>
          </a:p>
          <a:p>
            <a:endParaRPr lang="it-IT" dirty="0" smtClean="0"/>
          </a:p>
          <a:p>
            <a:r>
              <a:rPr lang="it-IT" dirty="0" smtClean="0"/>
              <a:t>Dell’</a:t>
            </a:r>
            <a:r>
              <a:rPr lang="it-IT" i="1" dirty="0" smtClean="0"/>
              <a:t>Opus </a:t>
            </a:r>
            <a:r>
              <a:rPr lang="it-IT" i="1" dirty="0" err="1" smtClean="0"/>
              <a:t>quaestionum</a:t>
            </a:r>
            <a:r>
              <a:rPr lang="it-IT" i="1" dirty="0" smtClean="0"/>
              <a:t> </a:t>
            </a:r>
            <a:r>
              <a:rPr lang="it-IT" dirty="0" smtClean="0"/>
              <a:t>non è rimasto nulla, dell’</a:t>
            </a:r>
            <a:r>
              <a:rPr lang="it-IT" b="1" i="1" dirty="0" smtClean="0"/>
              <a:t>Opus </a:t>
            </a:r>
            <a:r>
              <a:rPr lang="it-IT" b="1" i="1" dirty="0" err="1" smtClean="0"/>
              <a:t>propositionus</a:t>
            </a:r>
            <a:r>
              <a:rPr lang="it-IT" dirty="0" smtClean="0"/>
              <a:t> è rimasto solo il </a:t>
            </a:r>
            <a:r>
              <a:rPr lang="it-IT" b="1" i="1" dirty="0" smtClean="0"/>
              <a:t>Prologo</a:t>
            </a:r>
            <a:r>
              <a:rPr lang="it-IT" dirty="0" smtClean="0"/>
              <a:t>, in cui emerge un </a:t>
            </a:r>
            <a:r>
              <a:rPr lang="it-IT" b="1" dirty="0" smtClean="0"/>
              <a:t>progetto che ha di mira i </a:t>
            </a:r>
            <a:r>
              <a:rPr lang="it-IT" b="1" i="1" dirty="0" smtClean="0"/>
              <a:t>termini</a:t>
            </a:r>
            <a:r>
              <a:rPr lang="it-IT" b="1" dirty="0" smtClean="0"/>
              <a:t> del linguaggio teologico e la delucidazione dei principali assiomi</a:t>
            </a:r>
            <a:r>
              <a:rPr lang="it-IT" dirty="0" smtClean="0"/>
              <a:t> su cui basare l’attività </a:t>
            </a:r>
            <a:r>
              <a:rPr lang="it-IT" b="1" dirty="0" smtClean="0"/>
              <a:t>del teologo</a:t>
            </a:r>
            <a:r>
              <a:rPr lang="it-IT" dirty="0" smtClean="0"/>
              <a:t>, scandita in </a:t>
            </a:r>
            <a:r>
              <a:rPr lang="it-IT" b="1" dirty="0" smtClean="0"/>
              <a:t>esegesi, disputa, predicazione</a:t>
            </a:r>
            <a:r>
              <a:rPr lang="it-IT" dirty="0" smtClean="0"/>
              <a:t>.</a:t>
            </a:r>
          </a:p>
          <a:p>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Fondo dell’anima come potenza generativa divina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39</a:t>
            </a:fld>
            <a:endParaRPr lang="it-IT" dirty="0"/>
          </a:p>
        </p:txBody>
      </p:sp>
      <p:sp>
        <p:nvSpPr>
          <p:cNvPr id="5" name="Segnaposto contenuto 4"/>
          <p:cNvSpPr>
            <a:spLocks noGrp="1"/>
          </p:cNvSpPr>
          <p:nvPr>
            <p:ph idx="1"/>
          </p:nvPr>
        </p:nvSpPr>
        <p:spPr/>
        <p:txBody>
          <a:bodyPr/>
          <a:lstStyle/>
          <a:p>
            <a:r>
              <a:rPr lang="it-IT" dirty="0" smtClean="0"/>
              <a:t>Nella predica 2 il Fondo è caratterizzato in termini neoplatonici come «Uno unico»:</a:t>
            </a:r>
          </a:p>
          <a:p>
            <a:pPr>
              <a:buNone/>
            </a:pPr>
            <a:r>
              <a:rPr lang="it-IT" dirty="0" smtClean="0"/>
              <a:t>	</a:t>
            </a:r>
            <a:r>
              <a:rPr lang="it-IT" i="1" dirty="0" smtClean="0"/>
              <a:t>Ma ora dico: non è né questo né quello, ma è qualcosa più elevato al di sopra di questo e di quello di quanto il cielo sia al di sopra della terra [...] È libera da ogni nome, priva di ogni forma, </a:t>
            </a:r>
            <a:r>
              <a:rPr lang="it-IT" b="1" i="1" dirty="0" smtClean="0"/>
              <a:t>libera e distaccata come Dio stesso è libero e distaccato</a:t>
            </a:r>
            <a:r>
              <a:rPr lang="it-IT" i="1" dirty="0" smtClean="0"/>
              <a:t>. </a:t>
            </a:r>
            <a:r>
              <a:rPr lang="it-IT" b="1" i="1" dirty="0" smtClean="0"/>
              <a:t>È </a:t>
            </a:r>
            <a:r>
              <a:rPr lang="it-IT" i="1" dirty="0" smtClean="0"/>
              <a:t>anche</a:t>
            </a:r>
            <a:r>
              <a:rPr lang="it-IT" b="1" i="1" dirty="0" smtClean="0"/>
              <a:t> una e sufficiente a se stessa come Dio è uno e sufficiente a se stesso</a:t>
            </a:r>
            <a:r>
              <a:rPr lang="it-IT" i="1" dirty="0" smtClean="0"/>
              <a:t>, in modo che non si riesce assolutamente a gettarvi lo sguardo. Questa potenza di cui ho parlato, nella quale Dio fiorisce e verdeggia con tutta la sua divinità, e lo spirito in Dio, </a:t>
            </a:r>
            <a:r>
              <a:rPr lang="it-IT" b="1" i="1" dirty="0" smtClean="0"/>
              <a:t>in questa</a:t>
            </a:r>
            <a:r>
              <a:rPr lang="it-IT" i="1" dirty="0" smtClean="0"/>
              <a:t> stessa </a:t>
            </a:r>
            <a:r>
              <a:rPr lang="it-IT" b="1" i="1" dirty="0" smtClean="0"/>
              <a:t>il Padre fa nascere il suo unico Figlio come in se stesso</a:t>
            </a:r>
            <a:r>
              <a:rPr lang="it-IT" i="1" dirty="0" smtClean="0"/>
              <a:t>, </a:t>
            </a:r>
            <a:r>
              <a:rPr lang="it-IT" b="1" i="1" dirty="0" smtClean="0"/>
              <a:t>giacché egli vive veramente in questa potenza, e lo Spirito genera insieme col Padre lo stesso Figlio unigenito e se stesso quale figlio</a:t>
            </a:r>
            <a:r>
              <a:rPr lang="it-IT" i="1" dirty="0" smtClean="0"/>
              <a:t>, </a:t>
            </a:r>
            <a:r>
              <a:rPr lang="it-IT" b="1" i="1" dirty="0" smtClean="0"/>
              <a:t>ed</a:t>
            </a:r>
            <a:r>
              <a:rPr lang="it-IT" i="1" dirty="0" smtClean="0"/>
              <a:t>, in questa luce, </a:t>
            </a:r>
            <a:r>
              <a:rPr lang="it-IT" b="1" i="1" dirty="0" smtClean="0"/>
              <a:t>è lo stesso Figlio e la </a:t>
            </a:r>
            <a:r>
              <a:rPr lang="it-IT" b="1" dirty="0" smtClean="0"/>
              <a:t>verità</a:t>
            </a:r>
            <a:r>
              <a:rPr lang="it-IT" dirty="0" smtClean="0"/>
              <a:t> </a:t>
            </a:r>
            <a:r>
              <a:rPr lang="it-IT" dirty="0" smtClean="0"/>
              <a:t>(1)</a:t>
            </a:r>
            <a:endParaRPr lang="it-IT" dirty="0" smtClean="0"/>
          </a:p>
          <a:p>
            <a:pPr>
              <a:buNone/>
            </a:pPr>
            <a:r>
              <a:rPr lang="it-IT" dirty="0" smtClean="0"/>
              <a:t>	</a:t>
            </a:r>
            <a:r>
              <a:rPr lang="it-IT" dirty="0" smtClean="0">
                <a:sym typeface="Wingdings" pitchFamily="2" charset="2"/>
              </a:rPr>
              <a:t> </a:t>
            </a:r>
            <a:r>
              <a:rPr lang="it-IT" dirty="0" err="1" smtClean="0"/>
              <a:t>Eckhart</a:t>
            </a:r>
            <a:r>
              <a:rPr lang="it-IT" dirty="0" smtClean="0"/>
              <a:t> stabilisce quindi una </a:t>
            </a:r>
            <a:r>
              <a:rPr lang="it-IT" b="1" dirty="0" smtClean="0"/>
              <a:t>proporzionalità diretta tra generazione divina </a:t>
            </a:r>
            <a:r>
              <a:rPr lang="it-IT" b="1" i="1" dirty="0" err="1" smtClean="0"/>
              <a:t>ab</a:t>
            </a:r>
            <a:r>
              <a:rPr lang="it-IT" b="1" i="1" dirty="0" smtClean="0"/>
              <a:t> </a:t>
            </a:r>
            <a:r>
              <a:rPr lang="it-IT" b="1" i="1" dirty="0" err="1" smtClean="0"/>
              <a:t>intra</a:t>
            </a:r>
            <a:r>
              <a:rPr lang="it-IT" b="1" dirty="0" smtClean="0"/>
              <a:t> (essere di Dio) e generazione divina </a:t>
            </a:r>
            <a:r>
              <a:rPr lang="it-IT" b="1" i="1" dirty="0" err="1" smtClean="0"/>
              <a:t>ab</a:t>
            </a:r>
            <a:r>
              <a:rPr lang="it-IT" b="1" i="1" dirty="0" smtClean="0"/>
              <a:t> extra</a:t>
            </a:r>
            <a:r>
              <a:rPr lang="it-IT" b="1" dirty="0" smtClean="0"/>
              <a:t> (fondo dell’anima). </a:t>
            </a:r>
            <a:endParaRPr lang="it-IT"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nascita del Logos</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40</a:t>
            </a:fld>
            <a:endParaRPr lang="it-IT" dirty="0"/>
          </a:p>
        </p:txBody>
      </p:sp>
      <p:sp>
        <p:nvSpPr>
          <p:cNvPr id="5" name="Segnaposto contenuto 4"/>
          <p:cNvSpPr>
            <a:spLocks noGrp="1"/>
          </p:cNvSpPr>
          <p:nvPr>
            <p:ph idx="1"/>
          </p:nvPr>
        </p:nvSpPr>
        <p:spPr/>
        <p:txBody>
          <a:bodyPr/>
          <a:lstStyle/>
          <a:p>
            <a:r>
              <a:rPr lang="it-IT" dirty="0" smtClean="0"/>
              <a:t>Tale partecipazione coincide con la </a:t>
            </a:r>
            <a:r>
              <a:rPr lang="it-IT" b="1" dirty="0" smtClean="0"/>
              <a:t>nascita del Logos nell'anima</a:t>
            </a:r>
            <a:r>
              <a:rPr lang="it-IT" dirty="0" smtClean="0"/>
              <a:t>, e perciò la scintilla dell'anima significa unità con Dio solo in quanto essa scaturisce, come il Figlio, da Dio, e, come il Figlio, a Dio ritorna.</a:t>
            </a:r>
          </a:p>
          <a:p>
            <a:pPr>
              <a:buNone/>
            </a:pPr>
            <a:r>
              <a:rPr lang="it-IT" dirty="0" smtClean="0"/>
              <a:t>	</a:t>
            </a:r>
            <a:r>
              <a:rPr lang="it-IT" dirty="0" smtClean="0">
                <a:sym typeface="Wingdings" pitchFamily="2" charset="2"/>
              </a:rPr>
              <a:t> </a:t>
            </a:r>
            <a:r>
              <a:rPr lang="it-IT" dirty="0" smtClean="0"/>
              <a:t>Uscendo da Dio, la scintilla non è creata, ma generata; nell'unità con Dio non è né fatta né generata</a:t>
            </a:r>
          </a:p>
          <a:p>
            <a:r>
              <a:rPr lang="it-IT" dirty="0" smtClean="0"/>
              <a:t>L’</a:t>
            </a:r>
            <a:r>
              <a:rPr lang="it-IT" b="1" dirty="0" smtClean="0"/>
              <a:t>incarnazione</a:t>
            </a:r>
            <a:r>
              <a:rPr lang="it-IT" dirty="0" smtClean="0"/>
              <a:t> </a:t>
            </a:r>
            <a:r>
              <a:rPr lang="it-IT" b="1" dirty="0" smtClean="0"/>
              <a:t>perde</a:t>
            </a:r>
            <a:r>
              <a:rPr lang="it-IT" dirty="0" smtClean="0"/>
              <a:t> allora </a:t>
            </a:r>
            <a:r>
              <a:rPr lang="it-IT" b="1" dirty="0" smtClean="0"/>
              <a:t>il</a:t>
            </a:r>
            <a:r>
              <a:rPr lang="it-IT" dirty="0" smtClean="0"/>
              <a:t> suo </a:t>
            </a:r>
            <a:r>
              <a:rPr lang="it-IT" b="1" dirty="0" smtClean="0"/>
              <a:t>significato storico per divenire modello e paradigma di ogni nascita</a:t>
            </a:r>
            <a:r>
              <a:rPr lang="it-IT" dirty="0" smtClean="0"/>
              <a:t> </a:t>
            </a:r>
            <a:r>
              <a:rPr lang="it-IT" b="1" dirty="0" smtClean="0"/>
              <a:t>del Figlio nel fondo dell’anima</a:t>
            </a:r>
            <a:r>
              <a:rPr lang="it-IT" dirty="0" smtClean="0"/>
              <a:t>:</a:t>
            </a:r>
          </a:p>
          <a:p>
            <a:pPr>
              <a:buNone/>
            </a:pPr>
            <a:r>
              <a:rPr lang="it-IT" i="1" dirty="0" smtClean="0"/>
              <a:t>	</a:t>
            </a:r>
            <a:r>
              <a:rPr lang="it-IT" b="1" i="1" dirty="0" smtClean="0"/>
              <a:t>La nascita </a:t>
            </a:r>
            <a:r>
              <a:rPr lang="it-IT" i="1" dirty="0" smtClean="0"/>
              <a:t>non </a:t>
            </a:r>
            <a:r>
              <a:rPr lang="it-IT" b="1" i="1" dirty="0" smtClean="0"/>
              <a:t>avviene</a:t>
            </a:r>
            <a:r>
              <a:rPr lang="it-IT" i="1" dirty="0" smtClean="0"/>
              <a:t> una volta all’anno, né una volta al mese, né una volta al giorno, ma di più: </a:t>
            </a:r>
            <a:r>
              <a:rPr lang="it-IT" b="1" i="1" dirty="0" smtClean="0"/>
              <a:t>in ogni tempo </a:t>
            </a:r>
            <a:r>
              <a:rPr lang="it-IT" dirty="0" smtClean="0"/>
              <a:t>(1)</a:t>
            </a:r>
            <a:endParaRPr lang="it-IT" dirty="0" smtClean="0"/>
          </a:p>
          <a:p>
            <a:r>
              <a:rPr lang="it-IT" dirty="0" smtClean="0"/>
              <a:t>La parola espressa e quella eterna ed originale si incontrano nell’unica nascita, la «</a:t>
            </a:r>
            <a:r>
              <a:rPr lang="it-IT" b="1" dirty="0" smtClean="0"/>
              <a:t>nascita eterna</a:t>
            </a:r>
            <a:r>
              <a:rPr lang="it-IT" dirty="0" smtClean="0"/>
              <a:t>» (</a:t>
            </a:r>
            <a:r>
              <a:rPr lang="it-IT" dirty="0" err="1" smtClean="0"/>
              <a:t>cf</a:t>
            </a:r>
            <a:r>
              <a:rPr lang="it-IT" dirty="0" smtClean="0"/>
              <a:t>. </a:t>
            </a:r>
            <a:r>
              <a:rPr lang="it-IT" dirty="0" err="1" smtClean="0"/>
              <a:t>Faggin</a:t>
            </a:r>
            <a:r>
              <a:rPr lang="it-IT" dirty="0" smtClean="0"/>
              <a:t>): </a:t>
            </a:r>
          </a:p>
          <a:p>
            <a:pPr lvl="1"/>
            <a:r>
              <a:rPr lang="it-IT" b="1" dirty="0" smtClean="0"/>
              <a:t>nascita di un Figlio carnale da un Verbo eterno per bontà e natura </a:t>
            </a:r>
          </a:p>
          <a:p>
            <a:pPr lvl="1"/>
            <a:r>
              <a:rPr lang="it-IT" b="1" dirty="0" smtClean="0"/>
              <a:t>nascita di un Verbo eterno da un uomo carnale diventato Figlio per distacco e grazia. </a:t>
            </a:r>
            <a:endParaRPr lang="it-IT"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generazione</a:t>
            </a:r>
            <a:r>
              <a:rPr lang="it-IT" i="1" dirty="0" smtClean="0"/>
              <a:t> </a:t>
            </a:r>
            <a:r>
              <a:rPr lang="it-IT" dirty="0" smtClean="0"/>
              <a:t>teandrica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41</a:t>
            </a:fld>
            <a:endParaRPr lang="it-IT" dirty="0"/>
          </a:p>
        </p:txBody>
      </p:sp>
      <p:sp>
        <p:nvSpPr>
          <p:cNvPr id="5" name="Segnaposto contenuto 4"/>
          <p:cNvSpPr>
            <a:spLocks noGrp="1"/>
          </p:cNvSpPr>
          <p:nvPr>
            <p:ph idx="1"/>
          </p:nvPr>
        </p:nvSpPr>
        <p:spPr/>
        <p:txBody>
          <a:bodyPr/>
          <a:lstStyle/>
          <a:p>
            <a:pPr marL="342900" lvl="1" indent="-342900">
              <a:buFontTx/>
              <a:buChar char="•"/>
            </a:pPr>
            <a:r>
              <a:rPr lang="it-IT" sz="2000" dirty="0" smtClean="0"/>
              <a:t>Non vi è più quindi ragione per stabilire distinzioni assolute tra il Verbo eterno, Figlio di Dio e il Verbo generato nel fondo dell’anima, eternamente, in ogni istante dall’uomo distaccato, giusto povero. </a:t>
            </a:r>
          </a:p>
          <a:p>
            <a:r>
              <a:rPr lang="it-IT" b="1" dirty="0" smtClean="0"/>
              <a:t>Fondo dell’anima e fondo di Dio partecipano entrambi della stessa natura</a:t>
            </a:r>
            <a:r>
              <a:rPr lang="it-IT" dirty="0" smtClean="0"/>
              <a:t>, divina e dinamica, perché </a:t>
            </a:r>
            <a:r>
              <a:rPr lang="it-IT" b="1" u="sng" dirty="0" smtClean="0"/>
              <a:t>il verbo che nasce nell’anima fa sì che l’anima possa generare lo stesso verbo</a:t>
            </a:r>
            <a:r>
              <a:rPr lang="it-IT" dirty="0" smtClean="0"/>
              <a:t>:</a:t>
            </a:r>
          </a:p>
          <a:p>
            <a:pPr>
              <a:buNone/>
            </a:pPr>
            <a:r>
              <a:rPr lang="it-IT" dirty="0" smtClean="0"/>
              <a:t>	</a:t>
            </a:r>
            <a:r>
              <a:rPr lang="it-IT" i="1" dirty="0" smtClean="0"/>
              <a:t>Perché Dio è diventato uomo? Perché io venga generato come lo stesso Dio. </a:t>
            </a:r>
            <a:r>
              <a:rPr lang="it-IT" b="1" i="1" dirty="0" smtClean="0"/>
              <a:t>Dio è morto</a:t>
            </a:r>
            <a:r>
              <a:rPr lang="it-IT" i="1" dirty="0" smtClean="0"/>
              <a:t> </a:t>
            </a:r>
            <a:r>
              <a:rPr lang="it-IT" b="1" i="1" dirty="0" smtClean="0"/>
              <a:t>perché io muoia al mondo intero e a tutte le cose create</a:t>
            </a:r>
            <a:r>
              <a:rPr lang="it-IT" i="1" dirty="0" smtClean="0"/>
              <a:t>. È così che bisogna intendere la parola di Nostro Signore: Tutto quello che ho udito dal Padre mio, ve l'ho manifestato. Cosa ode il Figlio dal Padre? </a:t>
            </a:r>
            <a:r>
              <a:rPr lang="it-IT" b="1" i="1" dirty="0" smtClean="0"/>
              <a:t>Il Padre non può fare altro che generare, il Figlio non può fare altro che esser generato</a:t>
            </a:r>
            <a:r>
              <a:rPr lang="it-IT" i="1" dirty="0" smtClean="0"/>
              <a:t>. Tutto quello che il Padre ha e che è, l'abisso dell'essere e della natura divina, tutto egli genera nel Figlio suo unigenito. È questo che ode il Figlio dal Padre, è questo che egli ci ha manifestato, perché</a:t>
            </a:r>
            <a:r>
              <a:rPr lang="it-IT" b="1" i="1" dirty="0" smtClean="0"/>
              <a:t> siamo lo stesso Figlio</a:t>
            </a:r>
            <a:r>
              <a:rPr lang="it-IT" i="1" dirty="0" smtClean="0"/>
              <a:t>. Tutto quello che il Figlio ha, lo ha dal Padre, essere e natura, perché siamo il medesimo Figlio unigenito. </a:t>
            </a:r>
            <a:endParaRPr lang="it-IT"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Spazio mistico come luogo di realizzazione dell’evento divino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42</a:t>
            </a:fld>
            <a:endParaRPr lang="it-IT" dirty="0"/>
          </a:p>
        </p:txBody>
      </p:sp>
      <p:sp>
        <p:nvSpPr>
          <p:cNvPr id="5" name="Segnaposto contenuto 4"/>
          <p:cNvSpPr>
            <a:spLocks noGrp="1"/>
          </p:cNvSpPr>
          <p:nvPr>
            <p:ph idx="1"/>
          </p:nvPr>
        </p:nvSpPr>
        <p:spPr/>
        <p:txBody>
          <a:bodyPr/>
          <a:lstStyle/>
          <a:p>
            <a:r>
              <a:rPr lang="it-IT" i="1" dirty="0" smtClean="0"/>
              <a:t>Nessuno ha lo Spirito santo, </a:t>
            </a:r>
            <a:r>
              <a:rPr lang="it-IT" b="1" i="1" u="sng" dirty="0" smtClean="0"/>
              <a:t>se non è il Figlio unigenito</a:t>
            </a:r>
            <a:r>
              <a:rPr lang="it-IT" i="1" dirty="0" smtClean="0"/>
              <a:t>. Dove lo Spirito santo viene spirato, là lo spirano il Padre e il Figlio, perché esso è essenziale e spirituale […] Così è anche per </a:t>
            </a:r>
            <a:r>
              <a:rPr lang="it-IT" b="1" i="1" u="sng" dirty="0" smtClean="0"/>
              <a:t>l'uomo che è il Figlio unigenito</a:t>
            </a:r>
            <a:r>
              <a:rPr lang="it-IT" b="1" i="1" dirty="0" smtClean="0"/>
              <a:t>: in lui lo Spirito santo permane in modo </a:t>
            </a:r>
            <a:r>
              <a:rPr lang="it-IT" b="1" i="1" dirty="0" smtClean="0"/>
              <a:t>essenziale </a:t>
            </a:r>
            <a:r>
              <a:rPr lang="it-IT" dirty="0" smtClean="0"/>
              <a:t>(1)</a:t>
            </a:r>
            <a:endParaRPr lang="it-IT" dirty="0" smtClean="0"/>
          </a:p>
          <a:p>
            <a:pPr algn="ctr">
              <a:buNone/>
            </a:pPr>
            <a:r>
              <a:rPr lang="it-IT" dirty="0" smtClean="0"/>
              <a:t>▼ </a:t>
            </a:r>
          </a:p>
          <a:p>
            <a:pPr algn="ctr">
              <a:buNone/>
            </a:pPr>
            <a:r>
              <a:rPr lang="it-IT" dirty="0" smtClean="0"/>
              <a:t>Nella predicazione </a:t>
            </a:r>
            <a:r>
              <a:rPr lang="it-IT" dirty="0" err="1" smtClean="0"/>
              <a:t>eckhartiana</a:t>
            </a:r>
            <a:r>
              <a:rPr lang="it-IT" dirty="0" smtClean="0"/>
              <a:t> non si dà tanto forma a un dato di fede, o a una definizione essenziale di Dio, ma si esprime un </a:t>
            </a:r>
            <a:r>
              <a:rPr lang="it-IT" b="1" dirty="0" smtClean="0"/>
              <a:t>processo dinamico che coincide con il movimento stesso del </a:t>
            </a:r>
            <a:r>
              <a:rPr lang="it-IT" b="1" i="1" dirty="0" smtClean="0"/>
              <a:t>logos</a:t>
            </a:r>
            <a:r>
              <a:rPr lang="it-IT" dirty="0" smtClean="0"/>
              <a:t>. </a:t>
            </a:r>
            <a:r>
              <a:rPr lang="it-IT" b="1" dirty="0" smtClean="0"/>
              <a:t>Predicare</a:t>
            </a:r>
            <a:r>
              <a:rPr lang="it-IT" dirty="0" smtClean="0"/>
              <a:t> l’avvento della nascita del </a:t>
            </a:r>
            <a:r>
              <a:rPr lang="it-IT" i="1" dirty="0" smtClean="0"/>
              <a:t>logos</a:t>
            </a:r>
            <a:r>
              <a:rPr lang="it-IT" dirty="0" smtClean="0"/>
              <a:t> nel fondo dell’anima </a:t>
            </a:r>
            <a:r>
              <a:rPr lang="it-IT" b="1" dirty="0" smtClean="0"/>
              <a:t>vuol dire far avvenire quell’evento</a:t>
            </a:r>
            <a:r>
              <a:rPr lang="it-IT" dirty="0" smtClean="0"/>
              <a:t>, dargli spazio nell’ora presente in cui tutto il tempo si raccoglie.</a:t>
            </a: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due facce dell’anima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43</a:t>
            </a:fld>
            <a:endParaRPr lang="it-IT" dirty="0"/>
          </a:p>
        </p:txBody>
      </p:sp>
      <p:sp>
        <p:nvSpPr>
          <p:cNvPr id="5" name="Segnaposto contenuto 4"/>
          <p:cNvSpPr>
            <a:spLocks noGrp="1"/>
          </p:cNvSpPr>
          <p:nvPr>
            <p:ph idx="1"/>
          </p:nvPr>
        </p:nvSpPr>
        <p:spPr/>
        <p:txBody>
          <a:bodyPr/>
          <a:lstStyle/>
          <a:p>
            <a:pPr>
              <a:buNone/>
            </a:pPr>
            <a:r>
              <a:rPr lang="it-IT" dirty="0" smtClean="0"/>
              <a:t>	La dialettica </a:t>
            </a:r>
            <a:r>
              <a:rPr lang="it-IT" dirty="0" err="1" smtClean="0"/>
              <a:t>esteriore-interiore</a:t>
            </a:r>
            <a:r>
              <a:rPr lang="it-IT" dirty="0" smtClean="0"/>
              <a:t> che caratterizza il raggiungimento del fondo tradisce l’agostinismo dell’antropologia </a:t>
            </a:r>
            <a:r>
              <a:rPr lang="it-IT" dirty="0" err="1" smtClean="0"/>
              <a:t>eckhartiana</a:t>
            </a:r>
            <a:r>
              <a:rPr lang="it-IT" dirty="0" smtClean="0"/>
              <a:t>, reso evidente soprattutto dalla </a:t>
            </a:r>
            <a:r>
              <a:rPr lang="it-IT" b="1" dirty="0" smtClean="0"/>
              <a:t>teoria delle «due facce dell’anima»</a:t>
            </a:r>
            <a:r>
              <a:rPr lang="it-IT" dirty="0" smtClean="0"/>
              <a:t>. </a:t>
            </a:r>
          </a:p>
          <a:p>
            <a:pPr marL="457200" indent="-457200">
              <a:buFont typeface="+mj-lt"/>
              <a:buAutoNum type="arabicPeriod"/>
            </a:pPr>
            <a:r>
              <a:rPr lang="it-IT" dirty="0" smtClean="0"/>
              <a:t>La </a:t>
            </a:r>
            <a:r>
              <a:rPr lang="it-IT" b="1" dirty="0" smtClean="0"/>
              <a:t>prima faccia è rivolta verso il mondo</a:t>
            </a:r>
            <a:r>
              <a:rPr lang="it-IT" dirty="0" smtClean="0"/>
              <a:t>, verso il corpo, campo dell’esteriorità e del pensiero centrifugo. </a:t>
            </a:r>
          </a:p>
          <a:p>
            <a:pPr marL="457200" indent="-457200">
              <a:buFont typeface="+mj-lt"/>
              <a:buAutoNum type="arabicPeriod"/>
            </a:pPr>
            <a:r>
              <a:rPr lang="it-IT" dirty="0" smtClean="0"/>
              <a:t>La </a:t>
            </a:r>
            <a:r>
              <a:rPr lang="it-IT" b="1" dirty="0" smtClean="0"/>
              <a:t>seconda faccia è rivolta direttamente verso Dio</a:t>
            </a:r>
            <a:r>
              <a:rPr lang="it-IT" dirty="0" smtClean="0"/>
              <a:t>: è l’</a:t>
            </a:r>
            <a:r>
              <a:rPr lang="it-IT" i="1" dirty="0" err="1" smtClean="0"/>
              <a:t>abditum</a:t>
            </a:r>
            <a:r>
              <a:rPr lang="it-IT" i="1" dirty="0" smtClean="0"/>
              <a:t> mentis</a:t>
            </a:r>
            <a:r>
              <a:rPr lang="it-IT" dirty="0" smtClean="0"/>
              <a:t> di Agostino, all’opera nell’interiorità più recondita, un intelletto che vive la stessa vita di Dio e che giace in quel Fondo segreto che </a:t>
            </a:r>
            <a:r>
              <a:rPr lang="it-IT" dirty="0" err="1" smtClean="0"/>
              <a:t>Eckhart</a:t>
            </a:r>
            <a:r>
              <a:rPr lang="it-IT" dirty="0" smtClean="0"/>
              <a:t> chiama ad esempio «</a:t>
            </a:r>
            <a:r>
              <a:rPr lang="it-IT" b="1" dirty="0" smtClean="0"/>
              <a:t>piccola scintilla dell’anima</a:t>
            </a:r>
            <a:r>
              <a:rPr lang="it-IT" dirty="0" smtClean="0"/>
              <a:t>»:</a:t>
            </a:r>
          </a:p>
          <a:p>
            <a:pPr>
              <a:buNone/>
            </a:pPr>
            <a:r>
              <a:rPr lang="it-IT" dirty="0" smtClean="0"/>
              <a:t>	</a:t>
            </a:r>
            <a:r>
              <a:rPr lang="it-IT" i="1" dirty="0" smtClean="0"/>
              <a:t>… i</a:t>
            </a:r>
            <a:r>
              <a:rPr lang="it-IT" b="1" i="1" dirty="0" smtClean="0"/>
              <a:t>n questa scintilla</a:t>
            </a:r>
            <a:r>
              <a:rPr lang="it-IT" i="1" dirty="0" smtClean="0"/>
              <a:t>, in quanto parte superiore dello spirito, </a:t>
            </a:r>
            <a:r>
              <a:rPr lang="it-IT" b="1" i="1" dirty="0" smtClean="0"/>
              <a:t>si situa l'immagine dell'anima</a:t>
            </a:r>
            <a:r>
              <a:rPr lang="it-IT" i="1" dirty="0" smtClean="0"/>
              <a:t>. Però nelle nostre anime </a:t>
            </a:r>
            <a:r>
              <a:rPr lang="it-IT" b="1" i="1" dirty="0" smtClean="0"/>
              <a:t>c'è anche una conoscenza rivolta verso le cose esteriori</a:t>
            </a:r>
            <a:r>
              <a:rPr lang="it-IT" i="1" dirty="0" smtClean="0"/>
              <a:t>, ovvero la conoscenza che si attua </a:t>
            </a:r>
            <a:r>
              <a:rPr lang="it-IT" b="1" i="1" dirty="0" smtClean="0"/>
              <a:t>attraverso i sensi e l'intelletto</a:t>
            </a:r>
            <a:r>
              <a:rPr lang="it-IT" i="1" dirty="0" smtClean="0"/>
              <a:t>, </a:t>
            </a:r>
            <a:r>
              <a:rPr lang="it-IT" b="1" i="1" dirty="0" smtClean="0"/>
              <a:t>con rappresentazioni e concetti, ed </a:t>
            </a:r>
            <a:r>
              <a:rPr lang="it-IT" b="1" i="1" u="sng" dirty="0" smtClean="0"/>
              <a:t>essa ci nasconde </a:t>
            </a:r>
            <a:r>
              <a:rPr lang="it-IT" b="1" i="1" u="sng" dirty="0" smtClean="0"/>
              <a:t>quell'altra</a:t>
            </a:r>
            <a:r>
              <a:rPr lang="it-IT" i="1" dirty="0" smtClean="0"/>
              <a:t> </a:t>
            </a:r>
            <a:r>
              <a:rPr lang="it-IT" dirty="0" smtClean="0"/>
              <a:t>(1)</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due facce dell’anima e i due tipi di intelletto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44</a:t>
            </a:fld>
            <a:endParaRPr lang="it-IT" dirty="0"/>
          </a:p>
        </p:txBody>
      </p:sp>
      <p:sp>
        <p:nvSpPr>
          <p:cNvPr id="5" name="Segnaposto contenuto 4"/>
          <p:cNvSpPr>
            <a:spLocks noGrp="1"/>
          </p:cNvSpPr>
          <p:nvPr>
            <p:ph idx="1"/>
          </p:nvPr>
        </p:nvSpPr>
        <p:spPr/>
        <p:txBody>
          <a:bodyPr/>
          <a:lstStyle/>
          <a:p>
            <a:r>
              <a:rPr lang="it-IT" dirty="0" err="1" smtClean="0"/>
              <a:t>Eckhart</a:t>
            </a:r>
            <a:r>
              <a:rPr lang="it-IT" dirty="0" smtClean="0"/>
              <a:t> </a:t>
            </a:r>
            <a:r>
              <a:rPr lang="it-IT" b="1" dirty="0" smtClean="0"/>
              <a:t>traspone la teoria agostiniana delle due facce dell’anima nella formulazione </a:t>
            </a:r>
            <a:r>
              <a:rPr lang="it-IT" b="1" dirty="0" err="1" smtClean="0"/>
              <a:t>albertiana</a:t>
            </a:r>
            <a:r>
              <a:rPr lang="it-IT" b="1" dirty="0" smtClean="0"/>
              <a:t> delle due parti dell’intelletto</a:t>
            </a:r>
            <a:r>
              <a:rPr lang="it-IT" dirty="0" smtClean="0"/>
              <a:t>, </a:t>
            </a:r>
            <a:r>
              <a:rPr lang="it-IT" b="1" dirty="0" smtClean="0"/>
              <a:t>agente e possibile</a:t>
            </a:r>
          </a:p>
          <a:p>
            <a:r>
              <a:rPr lang="it-IT" dirty="0" smtClean="0"/>
              <a:t>Due appaiono gli orientamenti </a:t>
            </a:r>
            <a:r>
              <a:rPr lang="it-IT" dirty="0" err="1" smtClean="0"/>
              <a:t>eckhartiani</a:t>
            </a:r>
            <a:r>
              <a:rPr lang="it-IT" dirty="0" smtClean="0"/>
              <a:t> in merito al rapporto tra Intelletto e Fondo dell’anima: </a:t>
            </a:r>
          </a:p>
          <a:p>
            <a:pPr marL="457200" indent="-457200">
              <a:buFont typeface="+mj-lt"/>
              <a:buAutoNum type="arabicPeriod"/>
            </a:pPr>
            <a:r>
              <a:rPr lang="it-IT" dirty="0" smtClean="0"/>
              <a:t>nel primo, in cui egli sembra vicino ad Alberto, l’</a:t>
            </a:r>
            <a:r>
              <a:rPr lang="it-IT" b="1" dirty="0" smtClean="0"/>
              <a:t>intelletto agente risulta emanato dall’essenza dell’anima</a:t>
            </a:r>
            <a:endParaRPr lang="it-IT" dirty="0" smtClean="0"/>
          </a:p>
          <a:p>
            <a:pPr marL="457200" indent="-457200">
              <a:buFont typeface="+mj-lt"/>
              <a:buAutoNum type="arabicPeriod"/>
            </a:pPr>
            <a:r>
              <a:rPr lang="it-IT" dirty="0" smtClean="0"/>
              <a:t>nel secondo egli, facendo </a:t>
            </a:r>
            <a:r>
              <a:rPr lang="it-IT" b="1" dirty="0" smtClean="0"/>
              <a:t>coincidere l’intelletto con la luce increata</a:t>
            </a:r>
            <a:r>
              <a:rPr lang="it-IT" dirty="0" smtClean="0"/>
              <a:t>, fa della </a:t>
            </a:r>
            <a:r>
              <a:rPr lang="it-IT" b="1" dirty="0" smtClean="0"/>
              <a:t>conversione intellettuale dell’anima </a:t>
            </a:r>
            <a:r>
              <a:rPr lang="it-IT" dirty="0" smtClean="0"/>
              <a:t>nell’Immagine e al di là di essa un </a:t>
            </a:r>
            <a:r>
              <a:rPr lang="it-IT" b="1" dirty="0" smtClean="0"/>
              <a:t>processo nel quale ciò che è generato non è altri se non Dio</a:t>
            </a:r>
            <a:r>
              <a:rPr lang="it-IT" dirty="0" smtClean="0"/>
              <a:t>. </a:t>
            </a:r>
          </a:p>
          <a:p>
            <a:pPr marL="457200" indent="-457200">
              <a:buNone/>
            </a:pPr>
            <a:r>
              <a:rPr lang="it-IT" dirty="0" smtClean="0"/>
              <a:t>	</a:t>
            </a:r>
            <a:r>
              <a:rPr lang="it-IT" dirty="0" smtClean="0">
                <a:sym typeface="Wingdings" pitchFamily="2" charset="2"/>
              </a:rPr>
              <a:t> </a:t>
            </a:r>
            <a:r>
              <a:rPr lang="it-IT" dirty="0" smtClean="0"/>
              <a:t>In quest’ultimo caso </a:t>
            </a:r>
            <a:r>
              <a:rPr lang="it-IT" dirty="0" err="1" smtClean="0"/>
              <a:t>Eckhart</a:t>
            </a:r>
            <a:r>
              <a:rPr lang="it-IT" dirty="0" smtClean="0"/>
              <a:t> presenta, come Teodorico, </a:t>
            </a:r>
            <a:r>
              <a:rPr lang="it-IT" b="1" dirty="0" smtClean="0"/>
              <a:t>l’intelletto agente come emanato da Dio stesso in Dio</a:t>
            </a:r>
            <a:r>
              <a:rPr lang="it-IT" dirty="0" smtClean="0"/>
              <a:t>.</a:t>
            </a:r>
          </a:p>
          <a:p>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Spiritualità dell’«interiorità intellettuale»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45</a:t>
            </a:fld>
            <a:endParaRPr lang="it-IT" dirty="0"/>
          </a:p>
        </p:txBody>
      </p:sp>
      <p:sp>
        <p:nvSpPr>
          <p:cNvPr id="5" name="Segnaposto contenuto 4"/>
          <p:cNvSpPr>
            <a:spLocks noGrp="1"/>
          </p:cNvSpPr>
          <p:nvPr>
            <p:ph idx="1"/>
          </p:nvPr>
        </p:nvSpPr>
        <p:spPr/>
        <p:txBody>
          <a:bodyPr/>
          <a:lstStyle/>
          <a:p>
            <a:r>
              <a:rPr lang="it-IT" dirty="0" smtClean="0"/>
              <a:t>Facendo di Dio stesso il luogo essenzialmente nascosto dell’anima, e al contempo il luogo di emanazione intellettuale, Teodorico ed </a:t>
            </a:r>
            <a:r>
              <a:rPr lang="it-IT" dirty="0" err="1" smtClean="0"/>
              <a:t>Eckhart</a:t>
            </a:r>
            <a:r>
              <a:rPr lang="it-IT" dirty="0" smtClean="0"/>
              <a:t> offrono, ciascuno alla sua maniera, una </a:t>
            </a:r>
            <a:r>
              <a:rPr lang="it-IT" b="1" u="sng" dirty="0" smtClean="0"/>
              <a:t>teoria dell’interiorizzazione assoluta della vita divina</a:t>
            </a:r>
          </a:p>
          <a:p>
            <a:r>
              <a:rPr lang="it-IT" b="1" dirty="0" smtClean="0"/>
              <a:t>È questo il progetto comune e fondamentale dell’intera teologia renana</a:t>
            </a:r>
            <a:r>
              <a:rPr lang="it-IT" dirty="0" smtClean="0"/>
              <a:t>, che vuole realizzare, fondere e portare a compimento nel grado massimo la tradizione latina, greca ed arabo-peripatetica</a:t>
            </a:r>
          </a:p>
          <a:p>
            <a:pPr lvl="1"/>
            <a:r>
              <a:rPr lang="it-IT" b="1" dirty="0" smtClean="0"/>
              <a:t>Innovatori sul piano della noetica</a:t>
            </a:r>
            <a:r>
              <a:rPr lang="it-IT" dirty="0" smtClean="0"/>
              <a:t>, le cui dottrine ereditano da </a:t>
            </a:r>
            <a:r>
              <a:rPr lang="it-IT" dirty="0" err="1" smtClean="0"/>
              <a:t>Avicenna</a:t>
            </a:r>
            <a:r>
              <a:rPr lang="it-IT" dirty="0" smtClean="0"/>
              <a:t> e Alberto – i renani restano comunque, da un punto di vista antropologico, tradizionalisti, fedeli ad Agostino</a:t>
            </a:r>
          </a:p>
          <a:p>
            <a:r>
              <a:rPr lang="it-IT" dirty="0" smtClean="0"/>
              <a:t>La </a:t>
            </a:r>
            <a:r>
              <a:rPr lang="it-IT" b="1" dirty="0" smtClean="0"/>
              <a:t>relazione tra Dio e uomo</a:t>
            </a:r>
            <a:r>
              <a:rPr lang="it-IT" dirty="0" smtClean="0"/>
              <a:t> è quindi </a:t>
            </a:r>
            <a:r>
              <a:rPr lang="it-IT" b="1" dirty="0" smtClean="0"/>
              <a:t>eminentemente conoscitiva:</a:t>
            </a:r>
            <a:r>
              <a:rPr lang="it-IT" dirty="0" smtClean="0"/>
              <a:t> </a:t>
            </a:r>
            <a:r>
              <a:rPr lang="it-IT" b="1" dirty="0" smtClean="0"/>
              <a:t>ciò che è annunciato dalla fede è portato a compimento nella misura in cui </a:t>
            </a:r>
            <a:r>
              <a:rPr lang="it-IT" dirty="0" smtClean="0"/>
              <a:t>non </a:t>
            </a:r>
            <a:r>
              <a:rPr lang="it-IT" b="1" dirty="0" smtClean="0"/>
              <a:t>è </a:t>
            </a:r>
            <a:r>
              <a:rPr lang="it-IT" dirty="0" smtClean="0"/>
              <a:t>più solo creduto, ma </a:t>
            </a:r>
            <a:r>
              <a:rPr lang="it-IT" b="1" dirty="0" smtClean="0"/>
              <a:t>saputo </a:t>
            </a:r>
            <a:r>
              <a:rPr lang="it-IT" dirty="0" smtClean="0"/>
              <a:t>, </a:t>
            </a:r>
          </a:p>
          <a:p>
            <a:pPr algn="ctr">
              <a:buNone/>
            </a:pPr>
            <a:r>
              <a:rPr lang="it-IT" dirty="0" smtClean="0"/>
              <a:t>▼ </a:t>
            </a:r>
          </a:p>
          <a:p>
            <a:pPr algn="ctr">
              <a:buNone/>
            </a:pPr>
            <a:r>
              <a:rPr lang="it-IT" dirty="0" smtClean="0"/>
              <a:t>la stessa Scrittura può essere spiegata </a:t>
            </a:r>
          </a:p>
          <a:p>
            <a:pPr algn="ctr">
              <a:buNone/>
            </a:pPr>
            <a:r>
              <a:rPr lang="it-IT" dirty="0" smtClean="0"/>
              <a:t>“</a:t>
            </a:r>
            <a:r>
              <a:rPr lang="it-IT" i="1" dirty="0" smtClean="0"/>
              <a:t>per </a:t>
            </a:r>
            <a:r>
              <a:rPr lang="it-IT" b="1" i="1" dirty="0" err="1" smtClean="0"/>
              <a:t>rationes</a:t>
            </a:r>
            <a:r>
              <a:rPr lang="it-IT" i="1" dirty="0" smtClean="0"/>
              <a:t> naturale </a:t>
            </a:r>
            <a:r>
              <a:rPr lang="it-IT" b="1" i="1" dirty="0" err="1" smtClean="0"/>
              <a:t>philosophorum</a:t>
            </a:r>
            <a:r>
              <a:rPr lang="it-IT" dirty="0" smtClean="0"/>
              <a:t>” (1)</a:t>
            </a:r>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Intelletto e volontà (conoscenza e beatitudine/amore)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46</a:t>
            </a:fld>
            <a:endParaRPr lang="it-IT" dirty="0"/>
          </a:p>
        </p:txBody>
      </p:sp>
      <p:sp>
        <p:nvSpPr>
          <p:cNvPr id="5" name="Segnaposto contenuto 4"/>
          <p:cNvSpPr>
            <a:spLocks noGrp="1"/>
          </p:cNvSpPr>
          <p:nvPr>
            <p:ph idx="1"/>
          </p:nvPr>
        </p:nvSpPr>
        <p:spPr/>
        <p:txBody>
          <a:bodyPr/>
          <a:lstStyle/>
          <a:p>
            <a:r>
              <a:rPr lang="it-IT" dirty="0" smtClean="0"/>
              <a:t>Se tuttavia un </a:t>
            </a:r>
            <a:r>
              <a:rPr lang="it-IT" b="1" dirty="0" smtClean="0"/>
              <a:t>gruppo di sermoni afferma la preminenza della conoscenza sull’amore</a:t>
            </a:r>
            <a:r>
              <a:rPr lang="it-IT" dirty="0" smtClean="0"/>
              <a:t>, o dell’intelletto sulla volontà, un altro gruppo è volto a mostrare come la </a:t>
            </a:r>
            <a:r>
              <a:rPr lang="it-IT" b="1" dirty="0" smtClean="0"/>
              <a:t>beatitudine</a:t>
            </a:r>
            <a:r>
              <a:rPr lang="it-IT" dirty="0" smtClean="0"/>
              <a:t> non sia né nell’uno né nell’altra, ma in qualcosa di più elevato, ossia </a:t>
            </a:r>
            <a:r>
              <a:rPr lang="it-IT" b="1" dirty="0" smtClean="0"/>
              <a:t>nel Fondo dell’anima.</a:t>
            </a:r>
            <a:r>
              <a:rPr lang="it-IT" dirty="0" smtClean="0"/>
              <a:t> </a:t>
            </a:r>
          </a:p>
          <a:p>
            <a:pPr lvl="1"/>
            <a:r>
              <a:rPr lang="it-IT" dirty="0" smtClean="0"/>
              <a:t>La beatitudine dell’anima è reale laddove Dio è assolutamente nel proprio essere, di là da ogni modo particolare, per cui essere puro di Dio ed essere puro dell’anima si unificano in un unico Uno.</a:t>
            </a:r>
          </a:p>
          <a:p>
            <a:r>
              <a:rPr lang="it-IT" dirty="0" err="1" smtClean="0"/>
              <a:t>Eckhart</a:t>
            </a:r>
            <a:r>
              <a:rPr lang="it-IT" dirty="0" smtClean="0"/>
              <a:t> ha esposto la sua dottrina della beatitudine insistendo talora sullo </a:t>
            </a:r>
            <a:r>
              <a:rPr lang="it-IT" b="1" dirty="0" smtClean="0"/>
              <a:t>strumento della penetrazione</a:t>
            </a:r>
            <a:r>
              <a:rPr lang="it-IT" dirty="0" smtClean="0"/>
              <a:t>, l’</a:t>
            </a:r>
            <a:r>
              <a:rPr lang="it-IT" b="1" dirty="0" smtClean="0"/>
              <a:t>intelletto</a:t>
            </a:r>
            <a:r>
              <a:rPr lang="it-IT" dirty="0" smtClean="0"/>
              <a:t>, tal altra sul </a:t>
            </a:r>
            <a:r>
              <a:rPr lang="it-IT" b="1" dirty="0" smtClean="0"/>
              <a:t>termine finale</a:t>
            </a:r>
            <a:r>
              <a:rPr lang="it-IT" dirty="0" smtClean="0"/>
              <a:t>, il </a:t>
            </a:r>
            <a:r>
              <a:rPr lang="it-IT" b="1" dirty="0" smtClean="0"/>
              <a:t>Fondo dell’anima</a:t>
            </a:r>
            <a:r>
              <a:rPr lang="it-IT" dirty="0" smtClean="0"/>
              <a:t>: </a:t>
            </a:r>
          </a:p>
          <a:p>
            <a:pPr lvl="1"/>
            <a:r>
              <a:rPr lang="it-IT" dirty="0" smtClean="0"/>
              <a:t>i </a:t>
            </a:r>
            <a:r>
              <a:rPr lang="it-IT" b="1" dirty="0" smtClean="0"/>
              <a:t>due aspetti spesso coesistono</a:t>
            </a:r>
            <a:r>
              <a:rPr lang="it-IT" dirty="0" smtClean="0"/>
              <a:t>, prova ne sia che spesso </a:t>
            </a:r>
            <a:r>
              <a:rPr lang="it-IT" dirty="0" err="1" smtClean="0"/>
              <a:t>Eckhart</a:t>
            </a:r>
            <a:r>
              <a:rPr lang="it-IT" dirty="0" smtClean="0"/>
              <a:t> corregge o bilancia un tema con l’altro nel corso di un solo </a:t>
            </a:r>
            <a:r>
              <a:rPr lang="it-IT" i="1" dirty="0" smtClean="0"/>
              <a:t>Sermone</a:t>
            </a:r>
          </a:p>
          <a:p>
            <a:r>
              <a:rPr lang="it-IT" sz="1900" dirty="0" smtClean="0"/>
              <a:t>L’idea comunque è quella che, se spetta all’</a:t>
            </a:r>
            <a:r>
              <a:rPr lang="it-IT" sz="1900" b="1" dirty="0" smtClean="0"/>
              <a:t>intelletto</a:t>
            </a:r>
            <a:r>
              <a:rPr lang="it-IT" sz="1900" dirty="0" smtClean="0"/>
              <a:t> di </a:t>
            </a:r>
            <a:r>
              <a:rPr lang="it-IT" sz="1900" b="1" dirty="0" smtClean="0"/>
              <a:t>trascende</a:t>
            </a:r>
            <a:r>
              <a:rPr lang="it-IT" sz="1900" dirty="0" smtClean="0"/>
              <a:t>re </a:t>
            </a:r>
            <a:r>
              <a:rPr lang="it-IT" sz="1900" b="1" dirty="0" smtClean="0"/>
              <a:t>i pensieri</a:t>
            </a:r>
            <a:r>
              <a:rPr lang="it-IT" sz="1900" dirty="0" smtClean="0"/>
              <a:t> per condurre l’anima nel suo Fondo, egli </a:t>
            </a:r>
            <a:r>
              <a:rPr lang="it-IT" sz="1900" b="1" dirty="0" smtClean="0"/>
              <a:t>deve alla fine perdersi esso stesso</a:t>
            </a:r>
            <a:r>
              <a:rPr lang="it-IT" sz="1900" dirty="0" smtClean="0"/>
              <a:t> in quanto tale, negato come mediazione verso un non-essere a lui anteriore </a:t>
            </a:r>
          </a:p>
          <a:p>
            <a:pPr lvl="1"/>
            <a:r>
              <a:rPr lang="it-IT" dirty="0" smtClean="0"/>
              <a:t>Pertanto, anche se alcuni sermoni fanno coincidere Intelletto e Fondo dell’anima, l’</a:t>
            </a:r>
            <a:r>
              <a:rPr lang="it-IT" b="1" dirty="0" smtClean="0"/>
              <a:t>intelletto</a:t>
            </a:r>
            <a:r>
              <a:rPr lang="it-IT" dirty="0" smtClean="0"/>
              <a:t> è </a:t>
            </a:r>
            <a:r>
              <a:rPr lang="it-IT" b="1" dirty="0" smtClean="0"/>
              <a:t>chiaramente distinto dal Fondo dell’anima</a:t>
            </a:r>
            <a:endParaRPr lang="it-IT" dirty="0" smtClean="0"/>
          </a:p>
          <a:p>
            <a:endParaRPr lang="it-IT" dirty="0" smtClean="0"/>
          </a:p>
          <a:p>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Intelletto e Fondo dell’anima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47</a:t>
            </a:fld>
            <a:endParaRPr lang="it-IT" dirty="0"/>
          </a:p>
        </p:txBody>
      </p:sp>
      <p:sp>
        <p:nvSpPr>
          <p:cNvPr id="5" name="Segnaposto contenuto 4"/>
          <p:cNvSpPr>
            <a:spLocks noGrp="1"/>
          </p:cNvSpPr>
          <p:nvPr>
            <p:ph idx="1"/>
          </p:nvPr>
        </p:nvSpPr>
        <p:spPr/>
        <p:txBody>
          <a:bodyPr/>
          <a:lstStyle/>
          <a:p>
            <a:r>
              <a:rPr lang="it-IT" dirty="0" smtClean="0"/>
              <a:t>La </a:t>
            </a:r>
            <a:r>
              <a:rPr lang="it-IT" i="1" dirty="0" smtClean="0"/>
              <a:t>Predica </a:t>
            </a:r>
            <a:r>
              <a:rPr lang="it-IT" dirty="0" smtClean="0"/>
              <a:t>26 </a:t>
            </a:r>
            <a:r>
              <a:rPr lang="it-IT" b="1" dirty="0" smtClean="0"/>
              <a:t>distingue ad esempio la parte superiore dell’anima e l’intelletto</a:t>
            </a:r>
            <a:r>
              <a:rPr lang="it-IT" dirty="0" smtClean="0"/>
              <a:t>: dalla prima fluiscono intelletto e volontà, ma </a:t>
            </a:r>
            <a:r>
              <a:rPr lang="it-IT" b="1" dirty="0" smtClean="0"/>
              <a:t>la perfezione </a:t>
            </a:r>
            <a:r>
              <a:rPr lang="it-IT" dirty="0" smtClean="0"/>
              <a:t>di queste due potenze </a:t>
            </a:r>
            <a:r>
              <a:rPr lang="it-IT" b="1" dirty="0" smtClean="0"/>
              <a:t>si trova nell’Intelletto</a:t>
            </a:r>
            <a:r>
              <a:rPr lang="it-IT" dirty="0" smtClean="0"/>
              <a:t>: </a:t>
            </a:r>
          </a:p>
          <a:p>
            <a:pPr>
              <a:buNone/>
            </a:pPr>
            <a:r>
              <a:rPr lang="it-IT" dirty="0" smtClean="0"/>
              <a:t>	</a:t>
            </a:r>
            <a:r>
              <a:rPr lang="it-IT" i="1" dirty="0" smtClean="0"/>
              <a:t>I maestri (</a:t>
            </a:r>
            <a:r>
              <a:rPr lang="it-IT" i="1" dirty="0" err="1" smtClean="0"/>
              <a:t>=domenicani</a:t>
            </a:r>
            <a:r>
              <a:rPr lang="it-IT" i="1" dirty="0" smtClean="0"/>
              <a:t>) dicono che dalla parte più alta dell'anima fluiscono due potenze. La prima è la volontà, la seconda l'intelletto. Il compimento supremo di queste forze sta in quella superiore, che è l'intelletto. Esso non trova mai requie. Non tende a Dio in quanto egli è Spirito santo, e neppure in quanto è Figlio: esso fugge il Figlio. Non vuole neppure Dio, in quanto Dio. Perché? Perché così ha ancora un nome. Se vi fossero mille dèi, andrebbe ancora oltre, giacché </a:t>
            </a:r>
            <a:r>
              <a:rPr lang="it-IT" b="1" i="1" dirty="0" smtClean="0"/>
              <a:t>lo vuole dove non ha alcun nome</a:t>
            </a:r>
            <a:r>
              <a:rPr lang="it-IT" i="1" dirty="0" smtClean="0"/>
              <a:t>. Vuole qualcosa di più nobile, di migliore di Dio, in quanto ha un nome. Cosa vuole allora? […] </a:t>
            </a:r>
            <a:r>
              <a:rPr lang="it-IT" b="1" i="1" dirty="0" smtClean="0"/>
              <a:t>Lo vuole in quanto è </a:t>
            </a:r>
            <a:r>
              <a:rPr lang="it-IT" b="1" i="1" dirty="0" smtClean="0"/>
              <a:t>Padre</a:t>
            </a:r>
            <a:r>
              <a:rPr lang="it-IT" i="1" dirty="0" smtClean="0"/>
              <a:t> </a:t>
            </a:r>
            <a:r>
              <a:rPr lang="it-IT" dirty="0" smtClean="0"/>
              <a:t>(1)</a:t>
            </a:r>
            <a:endParaRPr lang="it-IT" i="1" dirty="0" smtClean="0"/>
          </a:p>
          <a:p>
            <a:r>
              <a:rPr lang="it-IT" dirty="0" smtClean="0"/>
              <a:t>Ciò che </a:t>
            </a:r>
            <a:r>
              <a:rPr lang="it-IT" b="1" dirty="0" smtClean="0"/>
              <a:t>l’Intelletto vuole </a:t>
            </a:r>
            <a:r>
              <a:rPr lang="it-IT" dirty="0" smtClean="0"/>
              <a:t>è </a:t>
            </a:r>
            <a:r>
              <a:rPr lang="it-IT" b="1" dirty="0" smtClean="0"/>
              <a:t>aprirsi un varco dove Dio non ha nome</a:t>
            </a:r>
            <a:r>
              <a:rPr lang="it-IT" dirty="0" smtClean="0"/>
              <a:t>, il che </a:t>
            </a:r>
            <a:r>
              <a:rPr lang="it-IT" dirty="0" err="1" smtClean="0"/>
              <a:t>trinitariamente</a:t>
            </a:r>
            <a:r>
              <a:rPr lang="it-IT" dirty="0" smtClean="0"/>
              <a:t> corrisponde al Padre: </a:t>
            </a:r>
          </a:p>
          <a:p>
            <a:pPr lvl="1"/>
            <a:r>
              <a:rPr lang="it-IT" dirty="0" smtClean="0"/>
              <a:t>All’Intelletto pertanto spetta di unirsi a Dio dapprima nell’Immagine – il Figlio – , per poi andare innanzi penetrando nel Fondo</a:t>
            </a:r>
            <a:endParaRPr lang="it-IT" i="1"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L’Intelletto come Luce</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48</a:t>
            </a:fld>
            <a:endParaRPr lang="it-IT" dirty="0"/>
          </a:p>
        </p:txBody>
      </p:sp>
      <p:sp>
        <p:nvSpPr>
          <p:cNvPr id="5" name="Segnaposto contenuto 4"/>
          <p:cNvSpPr>
            <a:spLocks noGrp="1"/>
          </p:cNvSpPr>
          <p:nvPr>
            <p:ph idx="1"/>
          </p:nvPr>
        </p:nvSpPr>
        <p:spPr/>
        <p:txBody>
          <a:bodyPr/>
          <a:lstStyle/>
          <a:p>
            <a:r>
              <a:rPr lang="it-IT" dirty="0" err="1" smtClean="0"/>
              <a:t>Eckhart</a:t>
            </a:r>
            <a:r>
              <a:rPr lang="it-IT" dirty="0" smtClean="0"/>
              <a:t> parla di “</a:t>
            </a:r>
            <a:r>
              <a:rPr lang="it-IT" b="1" dirty="0" smtClean="0"/>
              <a:t>luce dell’intelletto</a:t>
            </a:r>
            <a:r>
              <a:rPr lang="it-IT" dirty="0" smtClean="0"/>
              <a:t>”, sulla scorta della luce che in Alberto caratterizza la conoscenza di fede teologale: </a:t>
            </a:r>
          </a:p>
          <a:p>
            <a:pPr>
              <a:buNone/>
            </a:pPr>
            <a:r>
              <a:rPr lang="it-IT" dirty="0" smtClean="0"/>
              <a:t>	</a:t>
            </a:r>
            <a:r>
              <a:rPr lang="it-IT" i="1" dirty="0" smtClean="0"/>
              <a:t>quando l’anima si dedica alla conoscenza dell’autentica verità, alla potenza semplice grazie alla quale si conosce Dio, l’anima è chiamata una luce. E pure Dio è una luce, e quando la Luce divina si travasa nell’anima, l’anima è unita a Dio come una luce a una Luce, essa è chiamata Luce di </a:t>
            </a:r>
            <a:r>
              <a:rPr lang="it-IT" i="1" dirty="0" smtClean="0"/>
              <a:t>fede</a:t>
            </a:r>
            <a:r>
              <a:rPr lang="it-IT" i="1" dirty="0" smtClean="0"/>
              <a:t> </a:t>
            </a:r>
            <a:r>
              <a:rPr lang="it-IT" dirty="0" smtClean="0"/>
              <a:t>(1)</a:t>
            </a:r>
            <a:endParaRPr lang="it-IT" dirty="0" smtClean="0"/>
          </a:p>
          <a:p>
            <a:r>
              <a:rPr lang="it-IT" dirty="0" smtClean="0"/>
              <a:t>L’intelletto è luce: </a:t>
            </a:r>
            <a:r>
              <a:rPr lang="it-IT" b="1" dirty="0" smtClean="0"/>
              <a:t>in </a:t>
            </a:r>
            <a:r>
              <a:rPr lang="it-IT" b="1" dirty="0" err="1" smtClean="0"/>
              <a:t>Eckhart</a:t>
            </a:r>
            <a:r>
              <a:rPr lang="it-IT" dirty="0" smtClean="0"/>
              <a:t>, a differenza di Alberto, la conoscenza di fede ‘luminosa’, ossia </a:t>
            </a:r>
            <a:r>
              <a:rPr lang="it-IT" b="1" dirty="0" smtClean="0"/>
              <a:t>il contatto dell’intelletto agente umano con Dio</a:t>
            </a:r>
            <a:r>
              <a:rPr lang="it-IT" dirty="0" smtClean="0"/>
              <a:t>, </a:t>
            </a:r>
            <a:r>
              <a:rPr lang="it-IT" b="1" dirty="0" smtClean="0"/>
              <a:t>diviene presenza della Luce divina nell’anima come luce di conoscenza</a:t>
            </a:r>
            <a:r>
              <a:rPr lang="it-IT" dirty="0" smtClean="0"/>
              <a:t>. </a:t>
            </a:r>
          </a:p>
          <a:p>
            <a:pPr lvl="1"/>
            <a:r>
              <a:rPr lang="it-IT" dirty="0" smtClean="0"/>
              <a:t>Questo secondo una “scala luminosa gerarchica” per la quale la luce dell’intelletto è superiore alla luce naturale, la luce di grazia è superiore alla luce dell’intelletto, infine la Luce divina è superiore alla luce di grazia.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Vita e Opere (IV)</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a:t>
            </a:fld>
            <a:endParaRPr lang="it-IT" dirty="0"/>
          </a:p>
        </p:txBody>
      </p:sp>
      <p:sp>
        <p:nvSpPr>
          <p:cNvPr id="5" name="Segnaposto contenuto 4"/>
          <p:cNvSpPr>
            <a:spLocks noGrp="1"/>
          </p:cNvSpPr>
          <p:nvPr>
            <p:ph idx="1"/>
          </p:nvPr>
        </p:nvSpPr>
        <p:spPr/>
        <p:txBody>
          <a:bodyPr/>
          <a:lstStyle/>
          <a:p>
            <a:r>
              <a:rPr lang="it-IT" dirty="0" smtClean="0"/>
              <a:t>Nel </a:t>
            </a:r>
            <a:r>
              <a:rPr lang="it-IT" b="1" dirty="0" smtClean="0"/>
              <a:t>1313</a:t>
            </a:r>
            <a:r>
              <a:rPr lang="it-IT" dirty="0" smtClean="0"/>
              <a:t> il generale dell'Ordine, </a:t>
            </a:r>
            <a:r>
              <a:rPr lang="it-IT" dirty="0" err="1" smtClean="0"/>
              <a:t>Berengario</a:t>
            </a:r>
            <a:r>
              <a:rPr lang="it-IT" dirty="0" smtClean="0"/>
              <a:t> di </a:t>
            </a:r>
            <a:r>
              <a:rPr lang="it-IT" dirty="0" err="1" smtClean="0"/>
              <a:t>Landora</a:t>
            </a:r>
            <a:r>
              <a:rPr lang="it-IT" dirty="0" smtClean="0"/>
              <a:t>, lo invia a </a:t>
            </a:r>
            <a:r>
              <a:rPr lang="it-IT" b="1" dirty="0" smtClean="0"/>
              <a:t>Strasburgo</a:t>
            </a:r>
            <a:r>
              <a:rPr lang="it-IT" dirty="0" smtClean="0"/>
              <a:t>, in </a:t>
            </a:r>
            <a:r>
              <a:rPr lang="it-IT" i="1" dirty="0" err="1" smtClean="0"/>
              <a:t>Teutonia</a:t>
            </a:r>
            <a:r>
              <a:rPr lang="it-IT" i="1" dirty="0" smtClean="0"/>
              <a:t>, </a:t>
            </a:r>
            <a:r>
              <a:rPr lang="it-IT" dirty="0" smtClean="0"/>
              <a:t>per assumervi le funzioni di </a:t>
            </a:r>
            <a:r>
              <a:rPr lang="it-IT" b="1" dirty="0" smtClean="0"/>
              <a:t>vicario generale</a:t>
            </a:r>
            <a:r>
              <a:rPr lang="it-IT" dirty="0" smtClean="0"/>
              <a:t>, incaricato in modo particolare della </a:t>
            </a:r>
            <a:r>
              <a:rPr lang="it-IT" b="1" dirty="0" smtClean="0"/>
              <a:t>direzione spirituale delle monache</a:t>
            </a:r>
            <a:r>
              <a:rPr lang="it-IT" dirty="0" smtClean="0"/>
              <a:t> (</a:t>
            </a:r>
            <a:r>
              <a:rPr lang="it-IT" i="1" dirty="0" smtClean="0"/>
              <a:t>cura </a:t>
            </a:r>
            <a:r>
              <a:rPr lang="it-IT" i="1" dirty="0" err="1" smtClean="0"/>
              <a:t>monialium</a:t>
            </a:r>
            <a:r>
              <a:rPr lang="it-IT" dirty="0" smtClean="0"/>
              <a:t>).</a:t>
            </a:r>
            <a:r>
              <a:rPr lang="it-IT" i="1" dirty="0" smtClean="0"/>
              <a:t> </a:t>
            </a:r>
          </a:p>
          <a:p>
            <a:pPr lvl="1"/>
            <a:r>
              <a:rPr lang="it-IT" dirty="0" smtClean="0"/>
              <a:t>Qui </a:t>
            </a:r>
            <a:r>
              <a:rPr lang="it-IT" dirty="0" err="1" smtClean="0"/>
              <a:t>Eckhart</a:t>
            </a:r>
            <a:r>
              <a:rPr lang="it-IT" dirty="0" smtClean="0"/>
              <a:t> redige la sua più celebre opera tedesca: </a:t>
            </a:r>
            <a:r>
              <a:rPr lang="it-IT" i="1" dirty="0" smtClean="0"/>
              <a:t>Il Libro della consolazione divina </a:t>
            </a:r>
            <a:endParaRPr lang="it-IT" dirty="0" smtClean="0"/>
          </a:p>
          <a:p>
            <a:r>
              <a:rPr lang="it-IT" dirty="0" smtClean="0"/>
              <a:t>Nel 1323 o, più verosimilmente, all'inizio del </a:t>
            </a:r>
            <a:r>
              <a:rPr lang="it-IT" b="1" dirty="0" smtClean="0"/>
              <a:t>1324</a:t>
            </a:r>
            <a:r>
              <a:rPr lang="it-IT" dirty="0" smtClean="0"/>
              <a:t>, </a:t>
            </a:r>
            <a:r>
              <a:rPr lang="it-IT" dirty="0" err="1" smtClean="0"/>
              <a:t>Eckhart</a:t>
            </a:r>
            <a:r>
              <a:rPr lang="it-IT" dirty="0" smtClean="0"/>
              <a:t> è inviato allo </a:t>
            </a:r>
            <a:r>
              <a:rPr lang="it-IT" b="1" i="1" dirty="0" err="1" smtClean="0"/>
              <a:t>studium</a:t>
            </a:r>
            <a:r>
              <a:rPr lang="it-IT" b="1" i="1" dirty="0" smtClean="0"/>
              <a:t> generale </a:t>
            </a:r>
            <a:r>
              <a:rPr lang="it-IT" b="1" dirty="0" smtClean="0"/>
              <a:t>di Colonia</a:t>
            </a:r>
            <a:r>
              <a:rPr lang="it-IT" dirty="0" smtClean="0"/>
              <a:t>, per insegnarvi </a:t>
            </a:r>
          </a:p>
          <a:p>
            <a:pPr lvl="1"/>
            <a:r>
              <a:rPr lang="it-IT" dirty="0" smtClean="0"/>
              <a:t>È a questo periodo che risalgono, sembra, le sue </a:t>
            </a:r>
            <a:r>
              <a:rPr lang="it-IT" b="1" dirty="0" smtClean="0"/>
              <a:t>prime difficoltà</a:t>
            </a:r>
            <a:r>
              <a:rPr lang="it-IT" dirty="0" smtClean="0"/>
              <a:t>. </a:t>
            </a:r>
          </a:p>
          <a:p>
            <a:pPr lvl="1"/>
            <a:r>
              <a:rPr lang="it-IT" dirty="0" smtClean="0"/>
              <a:t>Fra l'agosto del 1325 e il gennaio del 1326, talune frasi del </a:t>
            </a:r>
            <a:r>
              <a:rPr lang="it-IT" i="1" dirty="0" err="1" smtClean="0"/>
              <a:t>BgT</a:t>
            </a:r>
            <a:r>
              <a:rPr lang="it-IT" i="1" dirty="0" smtClean="0"/>
              <a:t> </a:t>
            </a:r>
            <a:r>
              <a:rPr lang="it-IT" dirty="0" smtClean="0"/>
              <a:t>sono chiamate in causa: </a:t>
            </a:r>
            <a:r>
              <a:rPr lang="it-IT" dirty="0" err="1" smtClean="0"/>
              <a:t>Eckhart</a:t>
            </a:r>
            <a:r>
              <a:rPr lang="it-IT" dirty="0" smtClean="0"/>
              <a:t> risponde con un trattato oggi perduto, il cui </a:t>
            </a:r>
            <a:r>
              <a:rPr lang="it-IT" i="1" dirty="0" smtClean="0"/>
              <a:t>incipit </a:t>
            </a:r>
            <a:r>
              <a:rPr lang="it-IT" dirty="0" smtClean="0"/>
              <a:t>è </a:t>
            </a:r>
            <a:r>
              <a:rPr lang="it-IT" i="1" dirty="0" err="1" smtClean="0"/>
              <a:t>Requisitus</a:t>
            </a:r>
            <a:r>
              <a:rPr lang="it-IT" dirty="0" smtClean="0"/>
              <a:t>,</a:t>
            </a:r>
            <a:r>
              <a:rPr lang="it-IT" i="1" dirty="0" smtClean="0"/>
              <a:t> </a:t>
            </a:r>
            <a:r>
              <a:rPr lang="it-IT" dirty="0" smtClean="0"/>
              <a:t>risposta che ben presto è essa stessa oggetto di attacchi.</a:t>
            </a:r>
          </a:p>
          <a:p>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Progressione intellettuale come ascesa luminosa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49</a:t>
            </a:fld>
            <a:endParaRPr lang="it-IT" dirty="0"/>
          </a:p>
        </p:txBody>
      </p:sp>
      <p:sp>
        <p:nvSpPr>
          <p:cNvPr id="5" name="Segnaposto contenuto 4"/>
          <p:cNvSpPr>
            <a:spLocks noGrp="1"/>
          </p:cNvSpPr>
          <p:nvPr>
            <p:ph idx="1"/>
          </p:nvPr>
        </p:nvSpPr>
        <p:spPr/>
        <p:txBody>
          <a:bodyPr/>
          <a:lstStyle/>
          <a:p>
            <a:pPr>
              <a:buNone/>
            </a:pPr>
            <a:r>
              <a:rPr lang="it-IT" sz="1900" i="1" dirty="0" smtClean="0"/>
              <a:t>	Con il secondo amore di Dio, che è spirituale, Dio fluisce nell'anima e nell'angelo. Ho detto in precedenza che la creatura dotata d'intelligenza deve esser mossa fuori di se stessa da una luce che sta al di sopra di ogni luce naturale. Tutte le creature provano gioia nella loro luce naturale, tanto che deve esserci qualcosa di più elevato che le tragga fuori: una luce di grazia. Nella luce naturale l'uomo prova gioia in se stesso, ma la luce della grazia, indicibilmente più grande, toglie all'uomo la sua gioia propria e lo attira in sé. […] Ora, </a:t>
            </a:r>
            <a:r>
              <a:rPr lang="it-IT" sz="1900" b="1" i="1" dirty="0" smtClean="0"/>
              <a:t>non si può amare Dio senza prima conoscerlo</a:t>
            </a:r>
            <a:r>
              <a:rPr lang="it-IT" sz="1900" i="1" dirty="0" smtClean="0"/>
              <a:t>. Infatti, per essere avvicinato al punto essenziale che è </a:t>
            </a:r>
            <a:r>
              <a:rPr lang="it-IT" sz="1900" b="1" i="1" dirty="0" smtClean="0"/>
              <a:t>Dio, situato al centro, ugualmente lontano e ugualmente vicino a tutte le creature</a:t>
            </a:r>
            <a:r>
              <a:rPr lang="it-IT" sz="1900" i="1" dirty="0" smtClean="0"/>
              <a:t>, il mio intelletto naturale deve essere tratto fuori da una luce al di sopra di lui. […] Se allontano da tutte le cose il mio intelletto, che è una luce, per dirigerlo direttamente verso Dio, che incessantemente si effonde con la sua grazia, esso viene illuminato e unito dall'amore, conoscendo così e amando Dio come è in se stesso. Da ciò apprendiamo come Dio si effonda nelle creature intelligenti con la luce della grazia, e come </a:t>
            </a:r>
            <a:r>
              <a:rPr lang="it-IT" sz="1900" b="1" i="1" dirty="0" smtClean="0"/>
              <a:t>dobbiamo, col nostro intelletto, avvicinarci a questa luce di grazia, sottratti a noi stessi ed elevati in quella luce che è Dio </a:t>
            </a:r>
            <a:r>
              <a:rPr lang="it-IT" sz="1900" b="1" i="1" dirty="0" smtClean="0"/>
              <a:t>stesso </a:t>
            </a:r>
            <a:r>
              <a:rPr lang="it-IT" sz="1900" dirty="0" smtClean="0"/>
              <a:t>(1)</a:t>
            </a:r>
            <a:endParaRPr lang="it-IT" sz="19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cammino mistico: Grazia e </a:t>
            </a:r>
            <a:r>
              <a:rPr lang="it-IT" i="1" dirty="0" err="1" smtClean="0"/>
              <a:t>aptitudo</a:t>
            </a:r>
            <a:r>
              <a:rPr lang="it-IT" i="1" dirty="0" smtClean="0"/>
              <a:t> </a:t>
            </a:r>
            <a:r>
              <a:rPr lang="it-IT" dirty="0" smtClean="0"/>
              <a:t>passiva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50</a:t>
            </a:fld>
            <a:endParaRPr lang="it-IT" dirty="0"/>
          </a:p>
        </p:txBody>
      </p:sp>
      <p:sp>
        <p:nvSpPr>
          <p:cNvPr id="5" name="Segnaposto contenuto 4"/>
          <p:cNvSpPr>
            <a:spLocks noGrp="1"/>
          </p:cNvSpPr>
          <p:nvPr>
            <p:ph idx="1"/>
          </p:nvPr>
        </p:nvSpPr>
        <p:spPr/>
        <p:txBody>
          <a:bodyPr/>
          <a:lstStyle/>
          <a:p>
            <a:r>
              <a:rPr lang="it-IT" dirty="0" smtClean="0"/>
              <a:t>Tale cammino mistico consiste quindi in una progressiva </a:t>
            </a:r>
            <a:r>
              <a:rPr lang="it-IT" b="1" dirty="0" smtClean="0"/>
              <a:t>purificazione della ragione</a:t>
            </a:r>
            <a:r>
              <a:rPr lang="it-IT" dirty="0" smtClean="0"/>
              <a:t>, esprimibile come da un lato come </a:t>
            </a:r>
            <a:r>
              <a:rPr lang="it-IT" i="1" dirty="0" err="1" smtClean="0"/>
              <a:t>aptitudo</a:t>
            </a:r>
            <a:r>
              <a:rPr lang="it-IT" i="1" dirty="0" smtClean="0"/>
              <a:t> </a:t>
            </a:r>
            <a:r>
              <a:rPr lang="it-IT" i="1" dirty="0" err="1" smtClean="0"/>
              <a:t>activa</a:t>
            </a:r>
            <a:r>
              <a:rPr lang="it-IT" dirty="0" smtClean="0"/>
              <a:t>, essenzialmente </a:t>
            </a:r>
            <a:r>
              <a:rPr lang="it-IT" b="1" dirty="0" smtClean="0"/>
              <a:t>distacco dalla natura creata</a:t>
            </a:r>
            <a:r>
              <a:rPr lang="it-IT" dirty="0" smtClean="0"/>
              <a:t> (</a:t>
            </a:r>
            <a:r>
              <a:rPr lang="it-IT" i="1" dirty="0" err="1" smtClean="0"/>
              <a:t>abegescheindenheit</a:t>
            </a:r>
            <a:r>
              <a:rPr lang="it-IT" dirty="0" smtClean="0"/>
              <a:t>), dall’altro come </a:t>
            </a:r>
            <a:r>
              <a:rPr lang="it-IT" i="1" dirty="0" err="1" smtClean="0"/>
              <a:t>aptitudo</a:t>
            </a:r>
            <a:r>
              <a:rPr lang="it-IT" i="1" dirty="0" smtClean="0"/>
              <a:t> passiva </a:t>
            </a:r>
            <a:r>
              <a:rPr lang="it-IT" dirty="0" smtClean="0"/>
              <a:t>(</a:t>
            </a:r>
            <a:r>
              <a:rPr lang="it-IT" i="1" dirty="0" err="1" smtClean="0"/>
              <a:t>gêlazenheit</a:t>
            </a:r>
            <a:r>
              <a:rPr lang="it-IT" dirty="0" smtClean="0"/>
              <a:t>), </a:t>
            </a:r>
            <a:r>
              <a:rPr lang="it-IT" b="1" dirty="0" smtClean="0"/>
              <a:t>abbandono alla grazia divina</a:t>
            </a:r>
            <a:r>
              <a:rPr lang="it-IT" dirty="0" smtClean="0"/>
              <a:t>.</a:t>
            </a:r>
          </a:p>
          <a:p>
            <a:pPr algn="ctr">
              <a:buNone/>
            </a:pPr>
            <a:r>
              <a:rPr lang="it-IT" b="1" dirty="0" smtClean="0"/>
              <a:t>				</a:t>
            </a:r>
            <a:r>
              <a:rPr lang="it-IT" b="1" i="1" u="sng" dirty="0" err="1" smtClean="0"/>
              <a:t>aptitudo</a:t>
            </a:r>
            <a:r>
              <a:rPr lang="it-IT" b="1" i="1" u="sng" dirty="0" smtClean="0"/>
              <a:t> </a:t>
            </a:r>
            <a:r>
              <a:rPr lang="it-IT" b="1" u="sng" dirty="0" smtClean="0"/>
              <a:t>passiva</a:t>
            </a:r>
            <a:r>
              <a:rPr lang="it-IT" b="1" i="1" dirty="0" smtClean="0"/>
              <a:t>				</a:t>
            </a:r>
            <a:endParaRPr lang="it-IT" dirty="0" smtClean="0"/>
          </a:p>
          <a:p>
            <a:r>
              <a:rPr lang="it-IT" dirty="0" smtClean="0"/>
              <a:t>La grazia è (tradizionalmente) distinta da </a:t>
            </a:r>
            <a:r>
              <a:rPr lang="it-IT" dirty="0" err="1" smtClean="0"/>
              <a:t>Eckhart</a:t>
            </a:r>
            <a:r>
              <a:rPr lang="it-IT" dirty="0" smtClean="0"/>
              <a:t> in </a:t>
            </a:r>
            <a:r>
              <a:rPr lang="it-IT" b="1" dirty="0" smtClean="0"/>
              <a:t>grazia prima o discendente</a:t>
            </a:r>
            <a:r>
              <a:rPr lang="it-IT" dirty="0" smtClean="0"/>
              <a:t> (</a:t>
            </a:r>
            <a:r>
              <a:rPr lang="it-IT" i="1" dirty="0" err="1" smtClean="0"/>
              <a:t>gratia</a:t>
            </a:r>
            <a:r>
              <a:rPr lang="it-IT" i="1" dirty="0" smtClean="0"/>
              <a:t> gratis data</a:t>
            </a:r>
            <a:r>
              <a:rPr lang="it-IT" dirty="0" smtClean="0"/>
              <a:t>) e </a:t>
            </a:r>
            <a:r>
              <a:rPr lang="it-IT" b="1" dirty="0" smtClean="0"/>
              <a:t>grazia seconda o ascendente</a:t>
            </a:r>
            <a:r>
              <a:rPr lang="it-IT" dirty="0" smtClean="0"/>
              <a:t> (</a:t>
            </a:r>
            <a:r>
              <a:rPr lang="it-IT" i="1" dirty="0" err="1" smtClean="0"/>
              <a:t>gratia</a:t>
            </a:r>
            <a:r>
              <a:rPr lang="it-IT" i="1" dirty="0" smtClean="0"/>
              <a:t> </a:t>
            </a:r>
            <a:r>
              <a:rPr lang="it-IT" i="1" dirty="0" err="1" smtClean="0"/>
              <a:t>gratum</a:t>
            </a:r>
            <a:r>
              <a:rPr lang="it-IT" i="1" dirty="0" smtClean="0"/>
              <a:t> </a:t>
            </a:r>
            <a:r>
              <a:rPr lang="it-IT" i="1" dirty="0" err="1" smtClean="0"/>
              <a:t>faciens</a:t>
            </a:r>
            <a:r>
              <a:rPr lang="it-IT" dirty="0" smtClean="0"/>
              <a:t>). </a:t>
            </a:r>
          </a:p>
          <a:p>
            <a:pPr>
              <a:buNone/>
            </a:pPr>
            <a:r>
              <a:rPr lang="it-IT" dirty="0" smtClean="0"/>
              <a:t>	</a:t>
            </a:r>
            <a:r>
              <a:rPr lang="it-IT" i="1" dirty="0" smtClean="0"/>
              <a:t>La prima grazia consiste in un certo efflusso uscito da Dio. La seconda consiste in un certo riflusso, ovvero ritorno in Dio </a:t>
            </a:r>
            <a:r>
              <a:rPr lang="it-IT" i="1" dirty="0" smtClean="0"/>
              <a:t>stesso </a:t>
            </a:r>
            <a:r>
              <a:rPr lang="it-IT" dirty="0" smtClean="0"/>
              <a:t>(1)</a:t>
            </a:r>
            <a:endParaRPr lang="it-IT"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Fluxus</a:t>
            </a:r>
            <a:r>
              <a:rPr lang="it-IT" i="1" dirty="0" smtClean="0"/>
              <a:t> </a:t>
            </a:r>
            <a:r>
              <a:rPr lang="it-IT" i="1" dirty="0" err="1" smtClean="0"/>
              <a:t>et</a:t>
            </a:r>
            <a:r>
              <a:rPr lang="it-IT" i="1" dirty="0" smtClean="0"/>
              <a:t> </a:t>
            </a:r>
            <a:r>
              <a:rPr lang="it-IT" i="1" dirty="0" err="1" smtClean="0"/>
              <a:t>refluxus</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51</a:t>
            </a:fld>
            <a:endParaRPr lang="it-IT" dirty="0"/>
          </a:p>
        </p:txBody>
      </p:sp>
      <p:sp>
        <p:nvSpPr>
          <p:cNvPr id="5" name="Segnaposto contenuto 4"/>
          <p:cNvSpPr>
            <a:spLocks noGrp="1"/>
          </p:cNvSpPr>
          <p:nvPr>
            <p:ph idx="1"/>
          </p:nvPr>
        </p:nvSpPr>
        <p:spPr/>
        <p:txBody>
          <a:bodyPr/>
          <a:lstStyle/>
          <a:p>
            <a:r>
              <a:rPr lang="it-IT" dirty="0" smtClean="0"/>
              <a:t>È nell’incarnazione del Verbo che è compiuta la connessione tra le due forme di grazia: </a:t>
            </a:r>
            <a:r>
              <a:rPr lang="it-IT" b="1" dirty="0" smtClean="0"/>
              <a:t>nel Figlio </a:t>
            </a:r>
            <a:r>
              <a:rPr lang="it-IT" dirty="0" smtClean="0"/>
              <a:t>infatti</a:t>
            </a:r>
            <a:r>
              <a:rPr lang="it-IT" b="1" dirty="0" smtClean="0"/>
              <a:t> il </a:t>
            </a:r>
            <a:r>
              <a:rPr lang="it-IT" b="1" i="1" dirty="0" err="1" smtClean="0"/>
              <a:t>fluxus</a:t>
            </a:r>
            <a:r>
              <a:rPr lang="it-IT" b="1" dirty="0" smtClean="0"/>
              <a:t> si converte in </a:t>
            </a:r>
            <a:r>
              <a:rPr lang="it-IT" b="1" i="1" dirty="0" err="1" smtClean="0"/>
              <a:t>refluxus</a:t>
            </a:r>
            <a:r>
              <a:rPr lang="it-IT" dirty="0" smtClean="0"/>
              <a:t>, attuando pienamente quella legge metafisica di </a:t>
            </a:r>
            <a:r>
              <a:rPr lang="it-IT" dirty="0" err="1" smtClean="0"/>
              <a:t>manenza-processione-ritorno</a:t>
            </a:r>
            <a:r>
              <a:rPr lang="it-IT" dirty="0" smtClean="0"/>
              <a:t> che governa l’intero creato o, meglio, la </a:t>
            </a:r>
            <a:r>
              <a:rPr lang="it-IT" b="1" i="1" dirty="0" err="1" smtClean="0"/>
              <a:t>circumcessio</a:t>
            </a:r>
            <a:r>
              <a:rPr lang="it-IT" b="1" dirty="0" smtClean="0"/>
              <a:t> trinitaria che da Dio si estende all’universo (impulso efficiente) in virtù della grazia dell’Incarnazione</a:t>
            </a:r>
            <a:r>
              <a:rPr lang="it-IT" dirty="0" smtClean="0"/>
              <a:t> </a:t>
            </a:r>
            <a:r>
              <a:rPr lang="it-IT" b="1" dirty="0" smtClean="0"/>
              <a:t>(</a:t>
            </a:r>
            <a:r>
              <a:rPr lang="it-IT" b="1" dirty="0" err="1" smtClean="0"/>
              <a:t>plasmazione</a:t>
            </a:r>
            <a:r>
              <a:rPr lang="it-IT" b="1" dirty="0" smtClean="0"/>
              <a:t> formale)</a:t>
            </a:r>
            <a:r>
              <a:rPr lang="it-IT" dirty="0" smtClean="0"/>
              <a:t> </a:t>
            </a:r>
            <a:r>
              <a:rPr lang="it-IT" b="1" dirty="0" smtClean="0"/>
              <a:t>e della conseguente </a:t>
            </a:r>
            <a:r>
              <a:rPr lang="it-IT" b="1" dirty="0" err="1" smtClean="0"/>
              <a:t>spirazione</a:t>
            </a:r>
            <a:r>
              <a:rPr lang="it-IT" b="1" dirty="0" smtClean="0"/>
              <a:t> divina (ricongiunzione finale)</a:t>
            </a:r>
            <a:r>
              <a:rPr lang="it-IT" dirty="0" smtClean="0"/>
              <a:t>:</a:t>
            </a:r>
          </a:p>
          <a:p>
            <a:pPr>
              <a:buNone/>
            </a:pPr>
            <a:r>
              <a:rPr lang="it-IT" dirty="0" smtClean="0"/>
              <a:t>	</a:t>
            </a:r>
            <a:r>
              <a:rPr lang="it-IT" i="1" dirty="0" smtClean="0"/>
              <a:t>Il Padre, dal quale tutte le cose sono in effetto, il Figlio, per il quale tutte sono nella forma, lo Spirito santo, nel quale tutte sono nel fine [...] se dal Padre tutto, per il Figlio tutto, nello Spirito santo tutto, è chiara la loro uguaglianza. Infatti le medesime [e tutte] cose non deriverebbero da ogni Persona, se le Persone non fossero uguali e lo stesso, ovvero uno solo </a:t>
            </a:r>
            <a:r>
              <a:rPr lang="it-IT" dirty="0" smtClean="0"/>
              <a:t>(1)</a:t>
            </a:r>
            <a:endParaRPr lang="it-I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Dio come movimento perfetto ed eterno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52</a:t>
            </a:fld>
            <a:endParaRPr lang="it-IT" dirty="0"/>
          </a:p>
        </p:txBody>
      </p:sp>
      <p:sp>
        <p:nvSpPr>
          <p:cNvPr id="5" name="Segnaposto contenuto 4"/>
          <p:cNvSpPr>
            <a:spLocks noGrp="1"/>
          </p:cNvSpPr>
          <p:nvPr>
            <p:ph idx="1"/>
          </p:nvPr>
        </p:nvSpPr>
        <p:spPr/>
        <p:txBody>
          <a:bodyPr/>
          <a:lstStyle/>
          <a:p>
            <a:r>
              <a:rPr lang="it-IT" dirty="0" smtClean="0"/>
              <a:t>Da Dio procedono tutti gli esseri in lui </a:t>
            </a:r>
            <a:r>
              <a:rPr lang="it-IT" dirty="0" err="1" smtClean="0"/>
              <a:t>precontenuti</a:t>
            </a:r>
            <a:r>
              <a:rPr lang="it-IT" dirty="0" smtClean="0"/>
              <a:t> attraverso il Figlio, a Dio essi saranno ricongiunti mediante la grazia dello Spirito Santo, e saranno resi </a:t>
            </a:r>
            <a:r>
              <a:rPr lang="it-IT" b="1" dirty="0" smtClean="0"/>
              <a:t>perfetti</a:t>
            </a:r>
            <a:r>
              <a:rPr lang="it-IT" dirty="0" smtClean="0"/>
              <a:t>. In questa prospettiva, l’inizio è nella fine e la fine è nell’inizio</a:t>
            </a:r>
          </a:p>
          <a:p>
            <a:pPr>
              <a:buNone/>
            </a:pPr>
            <a:r>
              <a:rPr lang="it-IT" dirty="0" smtClean="0"/>
              <a:t>	</a:t>
            </a:r>
            <a:r>
              <a:rPr lang="it-IT" i="1" dirty="0" smtClean="0"/>
              <a:t>In principio, significa un inizio di tutto l'essere. Inoltre è un termine di tutto l'essere, giacché il primo principio è in vista dello scopo finale. </a:t>
            </a:r>
            <a:r>
              <a:rPr lang="it-IT" b="1" i="1" dirty="0" smtClean="0"/>
              <a:t>Dio</a:t>
            </a:r>
            <a:r>
              <a:rPr lang="it-IT" i="1" dirty="0" smtClean="0"/>
              <a:t> stesso </a:t>
            </a:r>
            <a:r>
              <a:rPr lang="it-IT" b="1" i="1" dirty="0" smtClean="0"/>
              <a:t>non riposa là dove egli è il primo inizio</a:t>
            </a:r>
            <a:r>
              <a:rPr lang="it-IT" i="1" dirty="0" smtClean="0"/>
              <a:t>, </a:t>
            </a:r>
            <a:r>
              <a:rPr lang="it-IT" b="1" i="1" dirty="0" smtClean="0"/>
              <a:t>ma</a:t>
            </a:r>
            <a:r>
              <a:rPr lang="it-IT" i="1" dirty="0" smtClean="0"/>
              <a:t> riposa là </a:t>
            </a:r>
            <a:r>
              <a:rPr lang="it-IT" b="1" i="1" dirty="0" smtClean="0"/>
              <a:t>dove egli è scopo finale</a:t>
            </a:r>
            <a:r>
              <a:rPr lang="it-IT" i="1" dirty="0" smtClean="0"/>
              <a:t> e quiete di tutto l'essere; non come se questo essere venisse annientato, perché là viene invece </a:t>
            </a:r>
            <a:r>
              <a:rPr lang="it-IT" b="1" i="1" dirty="0" smtClean="0"/>
              <a:t>compiuto nel suo scopo ultimo</a:t>
            </a:r>
            <a:r>
              <a:rPr lang="it-IT" i="1" dirty="0" smtClean="0"/>
              <a:t>, </a:t>
            </a:r>
            <a:r>
              <a:rPr lang="it-IT" b="1" i="1" dirty="0" smtClean="0"/>
              <a:t>secondo la più alta perfezione</a:t>
            </a:r>
            <a:r>
              <a:rPr lang="it-IT" i="1" dirty="0" smtClean="0"/>
              <a:t> </a:t>
            </a:r>
            <a:r>
              <a:rPr lang="it-IT" dirty="0" smtClean="0"/>
              <a:t>(1)</a:t>
            </a:r>
            <a:endParaRPr lang="it-IT" dirty="0" smtClean="0"/>
          </a:p>
          <a:p>
            <a:r>
              <a:rPr lang="it-IT" dirty="0" smtClean="0"/>
              <a:t>La dialettica agostiniana di</a:t>
            </a:r>
            <a:r>
              <a:rPr lang="it-IT" i="1" dirty="0" smtClean="0"/>
              <a:t> </a:t>
            </a:r>
            <a:r>
              <a:rPr lang="it-IT" i="1" dirty="0" err="1" smtClean="0"/>
              <a:t>aversio-conversio</a:t>
            </a:r>
            <a:r>
              <a:rPr lang="it-IT" i="1" dirty="0" smtClean="0"/>
              <a:t> dei</a:t>
            </a:r>
            <a:r>
              <a:rPr lang="it-IT" dirty="0" smtClean="0"/>
              <a:t> come dialettica di</a:t>
            </a:r>
            <a:r>
              <a:rPr lang="it-IT" i="1" dirty="0" smtClean="0"/>
              <a:t> </a:t>
            </a:r>
            <a:r>
              <a:rPr lang="it-IT" i="1" dirty="0" err="1" smtClean="0"/>
              <a:t>minus-magis</a:t>
            </a:r>
            <a:r>
              <a:rPr lang="it-IT" i="1" dirty="0" smtClean="0"/>
              <a:t> esse </a:t>
            </a:r>
            <a:r>
              <a:rPr lang="it-IT" dirty="0" smtClean="0"/>
              <a:t>è reinterpretata da </a:t>
            </a:r>
            <a:r>
              <a:rPr lang="it-IT" dirty="0" err="1" smtClean="0"/>
              <a:t>Eckhart</a:t>
            </a:r>
            <a:r>
              <a:rPr lang="it-IT" dirty="0" smtClean="0"/>
              <a:t> attraverso il tema della</a:t>
            </a:r>
            <a:r>
              <a:rPr lang="it-IT" i="1" dirty="0" smtClean="0"/>
              <a:t> </a:t>
            </a:r>
            <a:r>
              <a:rPr lang="it-IT" dirty="0" smtClean="0"/>
              <a:t>«sapienza che pur rimanendo in se stessa tutto rinnova»</a:t>
            </a:r>
            <a:r>
              <a:rPr lang="it-IT" i="1" dirty="0" smtClean="0"/>
              <a:t> </a:t>
            </a:r>
            <a:r>
              <a:rPr lang="it-IT" dirty="0" smtClean="0"/>
              <a:t>.</a:t>
            </a:r>
          </a:p>
          <a:p>
            <a:pPr>
              <a:buNone/>
            </a:pPr>
            <a:r>
              <a:rPr lang="it-IT" i="1" dirty="0" smtClean="0"/>
              <a:t>	Le creature sono sempre nell’inizio della loro creazione. E questo è quel che qui è scritto. ‘In principio Dio creò il cielo e la </a:t>
            </a:r>
            <a:r>
              <a:rPr lang="it-IT" i="1" dirty="0" err="1" smtClean="0"/>
              <a:t>terra’</a:t>
            </a:r>
            <a:r>
              <a:rPr lang="it-IT" i="1" dirty="0" smtClean="0"/>
              <a:t>. Nel momento in cui compie e finisce, comincia, </a:t>
            </a:r>
            <a:r>
              <a:rPr lang="it-IT" b="1" i="1" dirty="0" smtClean="0"/>
              <a:t>perché la fine è l’inizio</a:t>
            </a:r>
            <a:r>
              <a:rPr lang="it-IT" i="1" dirty="0" smtClean="0"/>
              <a:t>, e nel momento in cui comincia, finisce e compie, </a:t>
            </a:r>
            <a:r>
              <a:rPr lang="it-IT" b="1" i="1" dirty="0" smtClean="0"/>
              <a:t>perché l’inizio è la fine</a:t>
            </a:r>
            <a:r>
              <a:rPr lang="it-IT" i="1" dirty="0" smtClean="0"/>
              <a:t> </a:t>
            </a:r>
            <a:r>
              <a:rPr lang="it-IT" dirty="0" smtClean="0"/>
              <a:t>(</a:t>
            </a:r>
            <a:r>
              <a:rPr lang="it-IT" i="1" dirty="0" smtClean="0"/>
              <a:t>2</a:t>
            </a:r>
            <a:r>
              <a:rPr lang="it-IT" dirty="0" smtClean="0"/>
              <a:t>)</a:t>
            </a:r>
            <a:endParaRPr lang="it-IT" i="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Filiazione adottiva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53</a:t>
            </a:fld>
            <a:endParaRPr lang="it-IT" dirty="0"/>
          </a:p>
        </p:txBody>
      </p:sp>
      <p:sp>
        <p:nvSpPr>
          <p:cNvPr id="5" name="Segnaposto contenuto 4"/>
          <p:cNvSpPr>
            <a:spLocks noGrp="1"/>
          </p:cNvSpPr>
          <p:nvPr>
            <p:ph idx="1"/>
          </p:nvPr>
        </p:nvSpPr>
        <p:spPr/>
        <p:txBody>
          <a:bodyPr/>
          <a:lstStyle/>
          <a:p>
            <a:r>
              <a:rPr lang="it-IT" sz="1900" dirty="0" smtClean="0"/>
              <a:t>Questo modello generativo risponde ad un </a:t>
            </a:r>
            <a:r>
              <a:rPr lang="it-IT" sz="1900" b="1" dirty="0" smtClean="0"/>
              <a:t>principio di unità compiuto nel Verbo</a:t>
            </a:r>
            <a:r>
              <a:rPr lang="it-IT" sz="1900" dirty="0" smtClean="0"/>
              <a:t>, causa formale di Dio (</a:t>
            </a:r>
            <a:r>
              <a:rPr lang="it-IT" sz="1900" i="1" dirty="0" smtClean="0"/>
              <a:t>forma </a:t>
            </a:r>
            <a:r>
              <a:rPr lang="it-IT" sz="1900" i="1" dirty="0" err="1" smtClean="0"/>
              <a:t>formarum</a:t>
            </a:r>
            <a:r>
              <a:rPr lang="it-IT" sz="1900" dirty="0" smtClean="0"/>
              <a:t>, </a:t>
            </a:r>
            <a:r>
              <a:rPr lang="it-IT" sz="1900" i="1" dirty="0" err="1" smtClean="0"/>
              <a:t>dator</a:t>
            </a:r>
            <a:r>
              <a:rPr lang="it-IT" sz="1900" i="1" dirty="0" smtClean="0"/>
              <a:t> </a:t>
            </a:r>
            <a:r>
              <a:rPr lang="it-IT" sz="1900" i="1" dirty="0" err="1" smtClean="0"/>
              <a:t>formarum</a:t>
            </a:r>
            <a:r>
              <a:rPr lang="it-IT" sz="1900" dirty="0" smtClean="0"/>
              <a:t>) : il </a:t>
            </a:r>
            <a:r>
              <a:rPr lang="it-IT" sz="1900" b="1" dirty="0" smtClean="0"/>
              <a:t>Cristo</a:t>
            </a:r>
            <a:r>
              <a:rPr lang="it-IT" sz="1900" dirty="0" smtClean="0"/>
              <a:t> è la </a:t>
            </a:r>
            <a:r>
              <a:rPr lang="it-IT" sz="1900" b="1" dirty="0" smtClean="0"/>
              <a:t>prima generazione della natura divina e </a:t>
            </a:r>
            <a:r>
              <a:rPr lang="it-IT" sz="1900" dirty="0" smtClean="0"/>
              <a:t>al contempo</a:t>
            </a:r>
            <a:r>
              <a:rPr lang="it-IT" sz="1900" b="1" dirty="0" smtClean="0"/>
              <a:t> meta ultima della natura creata,</a:t>
            </a:r>
            <a:r>
              <a:rPr lang="it-IT" sz="1900" dirty="0" smtClean="0"/>
              <a:t> secondo il senso della paolina </a:t>
            </a:r>
            <a:r>
              <a:rPr lang="it-IT" sz="1900" i="1" dirty="0" err="1" smtClean="0"/>
              <a:t>restauratio</a:t>
            </a:r>
            <a:r>
              <a:rPr lang="it-IT" sz="1900" i="1" dirty="0" smtClean="0"/>
              <a:t> omnia in Cristo</a:t>
            </a:r>
            <a:r>
              <a:rPr lang="it-IT" sz="1900" dirty="0" smtClean="0"/>
              <a:t> (</a:t>
            </a:r>
            <a:r>
              <a:rPr lang="it-IT" sz="1900" dirty="0" err="1" smtClean="0"/>
              <a:t>Ef</a:t>
            </a:r>
            <a:r>
              <a:rPr lang="it-IT" sz="1900" dirty="0" smtClean="0"/>
              <a:t> 1,10; Col 1,20). </a:t>
            </a:r>
          </a:p>
          <a:p>
            <a:r>
              <a:rPr lang="it-IT" sz="1900" dirty="0" smtClean="0"/>
              <a:t>Sulla scorta dei Padri Greci, e dell’</a:t>
            </a:r>
            <a:r>
              <a:rPr lang="it-IT" sz="1900" dirty="0" err="1" smtClean="0"/>
              <a:t>Eriugena</a:t>
            </a:r>
            <a:r>
              <a:rPr lang="it-IT" sz="1900" dirty="0" smtClean="0"/>
              <a:t> loro interprete, anche </a:t>
            </a:r>
            <a:r>
              <a:rPr lang="it-IT" sz="1900" dirty="0" err="1" smtClean="0"/>
              <a:t>Eckhart</a:t>
            </a:r>
            <a:r>
              <a:rPr lang="it-IT" sz="1900" dirty="0" smtClean="0"/>
              <a:t> percepisce una </a:t>
            </a:r>
            <a:r>
              <a:rPr lang="it-IT" sz="1900" b="1" u="sng" dirty="0" smtClean="0"/>
              <a:t>strettissima implicazione ed una </a:t>
            </a:r>
            <a:r>
              <a:rPr lang="it-IT" sz="1900" b="1" u="sng" dirty="0" err="1" smtClean="0"/>
              <a:t>simmetricità</a:t>
            </a:r>
            <a:r>
              <a:rPr lang="it-IT" sz="1900" b="1" u="sng" dirty="0" smtClean="0"/>
              <a:t> tra evento (oggettivo) dell’Incarnazione di Dio e (soggettivo) della deificazione</a:t>
            </a:r>
            <a:r>
              <a:rPr lang="it-IT" sz="1900" u="sng" dirty="0" smtClean="0"/>
              <a:t> </a:t>
            </a:r>
            <a:r>
              <a:rPr lang="it-IT" sz="1900" b="1" u="sng" dirty="0" smtClean="0"/>
              <a:t>dell’uomo</a:t>
            </a:r>
            <a:r>
              <a:rPr lang="it-IT" sz="1900" dirty="0" smtClean="0"/>
              <a:t> (e del cosmo intero con lui).</a:t>
            </a:r>
          </a:p>
          <a:p>
            <a:r>
              <a:rPr lang="it-IT" sz="1900" dirty="0" smtClean="0"/>
              <a:t>Tramite l’Incarnazione prima e la Resurrezione poi del Figlio è compiuto il circolo unitario dell’Essere, in ragione del quale si diventa Figli nel Figlio, nel solco della dottrina tradizionale della “</a:t>
            </a:r>
            <a:r>
              <a:rPr lang="it-IT" sz="1900" b="1" dirty="0" smtClean="0"/>
              <a:t>filiazione adottiva</a:t>
            </a:r>
            <a:r>
              <a:rPr lang="it-IT" sz="1900" dirty="0" smtClean="0"/>
              <a:t>” </a:t>
            </a:r>
          </a:p>
          <a:p>
            <a:r>
              <a:rPr lang="it-IT" i="1" dirty="0" smtClean="0"/>
              <a:t>il primo frutto dell'Incarnazione del Verbo, che è il Figlio di Dio per natura, è che noi siamo figli di Dio per adozione. Poco infatti sarebbe per me il Verbo fatto carne per l'uomo in Cristo, persona da me distinta, se non fosse fatto carne anche in me personalmente, in modo che anche io sia figlio [...] Questo significa: ‘Il Verbo si è fatto carne ed ha abitato tra noi</a:t>
            </a:r>
            <a:r>
              <a:rPr lang="it-IT" i="1" dirty="0" smtClean="0"/>
              <a:t>’ </a:t>
            </a:r>
            <a:r>
              <a:rPr lang="it-IT" dirty="0" smtClean="0"/>
              <a:t>(1)</a:t>
            </a:r>
            <a:endParaRPr lang="it-IT" i="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Ontologia della filiazione adottiva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54</a:t>
            </a:fld>
            <a:endParaRPr lang="it-IT" dirty="0"/>
          </a:p>
        </p:txBody>
      </p:sp>
      <p:sp>
        <p:nvSpPr>
          <p:cNvPr id="5" name="Segnaposto contenuto 4"/>
          <p:cNvSpPr>
            <a:spLocks noGrp="1"/>
          </p:cNvSpPr>
          <p:nvPr>
            <p:ph idx="1"/>
          </p:nvPr>
        </p:nvSpPr>
        <p:spPr/>
        <p:txBody>
          <a:bodyPr/>
          <a:lstStyle/>
          <a:p>
            <a:r>
              <a:rPr lang="it-IT" dirty="0" smtClean="0"/>
              <a:t>Questa è la dialettica soteriologica innescata dall’Incarnazione,:</a:t>
            </a:r>
          </a:p>
          <a:p>
            <a:pPr>
              <a:buNone/>
            </a:pPr>
            <a:r>
              <a:rPr lang="it-IT" i="1" dirty="0" smtClean="0"/>
              <a:t>	</a:t>
            </a:r>
            <a:r>
              <a:rPr lang="it-IT" i="1" dirty="0" err="1" smtClean="0"/>
              <a:t>Cur</a:t>
            </a:r>
            <a:r>
              <a:rPr lang="it-IT" i="1" dirty="0" smtClean="0"/>
              <a:t> deus homo'? «</a:t>
            </a:r>
            <a:r>
              <a:rPr lang="it-IT" b="1" i="1" dirty="0" smtClean="0"/>
              <a:t>Perché io venga generato come lo stesso Dio </a:t>
            </a:r>
            <a:r>
              <a:rPr lang="it-IT" dirty="0" smtClean="0"/>
              <a:t>(1)</a:t>
            </a:r>
            <a:endParaRPr lang="it-IT" dirty="0" smtClean="0"/>
          </a:p>
          <a:p>
            <a:pPr>
              <a:buNone/>
            </a:pPr>
            <a:r>
              <a:rPr lang="it-IT" b="1" i="1" dirty="0" smtClean="0"/>
              <a:t>	</a:t>
            </a:r>
          </a:p>
          <a:p>
            <a:pPr>
              <a:buNone/>
            </a:pPr>
            <a:r>
              <a:rPr lang="it-IT" b="1" i="1" dirty="0" smtClean="0"/>
              <a:t>	</a:t>
            </a:r>
            <a:r>
              <a:rPr lang="it-IT" b="1" i="1" dirty="0" smtClean="0"/>
              <a:t>Dio </a:t>
            </a:r>
            <a:r>
              <a:rPr lang="it-IT" b="1" i="1" dirty="0" smtClean="0"/>
              <a:t>assunse la nostra </a:t>
            </a:r>
            <a:r>
              <a:rPr lang="it-IT" i="1" dirty="0" smtClean="0"/>
              <a:t>veste, in modo da </a:t>
            </a:r>
            <a:r>
              <a:rPr lang="it-IT" b="1" i="1" dirty="0" smtClean="0"/>
              <a:t>essere</a:t>
            </a:r>
            <a:r>
              <a:rPr lang="it-IT" i="1" dirty="0" smtClean="0"/>
              <a:t> </a:t>
            </a:r>
            <a:r>
              <a:rPr lang="it-IT" b="1" i="1" dirty="0" smtClean="0"/>
              <a:t>uomo davvero</a:t>
            </a:r>
            <a:r>
              <a:rPr lang="it-IT" i="1" dirty="0" smtClean="0"/>
              <a:t>, propriamente e sostanzialmente, e l'uomo, Dio in Cristo. Ma </a:t>
            </a:r>
            <a:r>
              <a:rPr lang="it-IT" b="1" i="1" dirty="0" smtClean="0"/>
              <a:t>la natura assunta è comune a ogni uomo</a:t>
            </a:r>
            <a:r>
              <a:rPr lang="it-IT" i="1" dirty="0" smtClean="0"/>
              <a:t>, senza meno o più. Perciò </a:t>
            </a:r>
            <a:r>
              <a:rPr lang="it-IT" b="1" i="1" dirty="0" smtClean="0"/>
              <a:t>è stato dato a ogni uomo di diventare figlio di Dio</a:t>
            </a:r>
            <a:r>
              <a:rPr lang="it-IT" i="1" dirty="0" smtClean="0"/>
              <a:t>, in lui essenzialmente, in se stesso in modo adottivo, tramite la grazia. Dunque siate rivestiti, piuttosto che indossate, non dall'esterno, esteriormente, ma interiormente, in modo ricettivo. Infatti si chiama </a:t>
            </a:r>
            <a:r>
              <a:rPr lang="it-IT" i="1" dirty="0" err="1" smtClean="0"/>
              <a:t>induitio</a:t>
            </a:r>
            <a:r>
              <a:rPr lang="it-IT" i="1" dirty="0" smtClean="0"/>
              <a:t> per il fatto che è </a:t>
            </a:r>
            <a:r>
              <a:rPr lang="it-IT" i="1" dirty="0" err="1" smtClean="0"/>
              <a:t>intus</a:t>
            </a:r>
            <a:r>
              <a:rPr lang="it-IT" i="1" dirty="0" smtClean="0"/>
              <a:t> [...] </a:t>
            </a:r>
            <a:r>
              <a:rPr lang="it-IT" i="1" dirty="0" err="1" smtClean="0"/>
              <a:t>Induimini</a:t>
            </a:r>
            <a:r>
              <a:rPr lang="it-IT" i="1" dirty="0" smtClean="0"/>
              <a:t>, dunque, perché ‘la parola all'inizio’ (</a:t>
            </a:r>
            <a:r>
              <a:rPr lang="it-IT" i="1" dirty="0" err="1" smtClean="0"/>
              <a:t>Gv</a:t>
            </a:r>
            <a:r>
              <a:rPr lang="it-IT" i="1" dirty="0" smtClean="0"/>
              <a:t> 1,1), giunge fino all'intimo di Dio, nel Padre, ‘nel grembo del Padre’, nella sua fonte, nel suo abisso più profondo </a:t>
            </a:r>
            <a:r>
              <a:rPr lang="it-IT" dirty="0" smtClean="0"/>
              <a:t>(2)</a:t>
            </a:r>
            <a:endParaRPr lang="it-IT"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Distacco e </a:t>
            </a:r>
            <a:r>
              <a:rPr lang="it-IT" i="1" dirty="0" err="1" smtClean="0"/>
              <a:t>Aptitudo</a:t>
            </a:r>
            <a:r>
              <a:rPr lang="it-IT" i="1" dirty="0" smtClean="0"/>
              <a:t> </a:t>
            </a:r>
            <a:r>
              <a:rPr lang="it-IT" i="1" dirty="0" err="1" smtClean="0"/>
              <a:t>activa</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55</a:t>
            </a:fld>
            <a:endParaRPr lang="it-IT" dirty="0"/>
          </a:p>
        </p:txBody>
      </p:sp>
      <p:sp>
        <p:nvSpPr>
          <p:cNvPr id="5" name="Segnaposto contenuto 4"/>
          <p:cNvSpPr>
            <a:spLocks noGrp="1"/>
          </p:cNvSpPr>
          <p:nvPr>
            <p:ph idx="1"/>
          </p:nvPr>
        </p:nvSpPr>
        <p:spPr/>
        <p:txBody>
          <a:bodyPr/>
          <a:lstStyle/>
          <a:p>
            <a:r>
              <a:rPr lang="it-IT" dirty="0" smtClean="0"/>
              <a:t>Con la missione del Figlio </a:t>
            </a:r>
            <a:r>
              <a:rPr lang="it-IT" b="1" dirty="0" smtClean="0"/>
              <a:t>tutta la creazione è chiamata a rifluire in seno all’Unità del’Essere divino</a:t>
            </a:r>
            <a:r>
              <a:rPr lang="it-IT" dirty="0" smtClean="0"/>
              <a:t>, ossia </a:t>
            </a:r>
            <a:r>
              <a:rPr lang="it-IT" b="1" dirty="0" smtClean="0"/>
              <a:t>a ripristinarsi nella sua perfezione primigenia</a:t>
            </a:r>
            <a:r>
              <a:rPr lang="it-IT" dirty="0" smtClean="0"/>
              <a:t>. </a:t>
            </a:r>
          </a:p>
          <a:p>
            <a:pPr lvl="1"/>
            <a:r>
              <a:rPr lang="it-IT" dirty="0" smtClean="0"/>
              <a:t>Sulla scorta del motivo agostiniano dell'inquietudine del nulla e del conseguente appetito d'essere, e mutuando dalla fisica aristotelica la dottrina del luogo naturale, per </a:t>
            </a:r>
            <a:r>
              <a:rPr lang="it-IT" dirty="0" err="1" smtClean="0"/>
              <a:t>Eckhart</a:t>
            </a:r>
            <a:r>
              <a:rPr lang="it-IT" dirty="0" smtClean="0"/>
              <a:t> </a:t>
            </a:r>
            <a:r>
              <a:rPr lang="it-IT" b="1" dirty="0" smtClean="0"/>
              <a:t>tutto il creato è attraversato da un incessante desiderio dell'essere</a:t>
            </a:r>
            <a:r>
              <a:rPr lang="it-IT" dirty="0" smtClean="0"/>
              <a:t> che lo volge al luogo di una quiete - l'Essere, </a:t>
            </a:r>
            <a:r>
              <a:rPr lang="it-IT" b="1" dirty="0" smtClean="0"/>
              <a:t>Dio</a:t>
            </a:r>
            <a:r>
              <a:rPr lang="it-IT" dirty="0" smtClean="0"/>
              <a:t> - quale </a:t>
            </a:r>
            <a:r>
              <a:rPr lang="it-IT" b="1" dirty="0" smtClean="0"/>
              <a:t>termine di stabile fondazione ontologica</a:t>
            </a:r>
            <a:endParaRPr lang="it-IT" dirty="0" smtClean="0"/>
          </a:p>
          <a:p>
            <a:r>
              <a:rPr lang="it-IT" dirty="0" smtClean="0"/>
              <a:t>In tale ottica, ed erede dell'imperativo mistico </a:t>
            </a:r>
            <a:r>
              <a:rPr lang="it-IT" dirty="0" err="1" smtClean="0"/>
              <a:t>plotiniano</a:t>
            </a:r>
            <a:r>
              <a:rPr lang="it-IT" dirty="0" smtClean="0"/>
              <a:t> dell'</a:t>
            </a:r>
            <a:r>
              <a:rPr lang="it-IT" i="1" dirty="0" err="1" smtClean="0"/>
              <a:t>aphèle</a:t>
            </a:r>
            <a:r>
              <a:rPr lang="it-IT" i="1" dirty="0" smtClean="0"/>
              <a:t> </a:t>
            </a:r>
            <a:r>
              <a:rPr lang="it-IT" i="1" dirty="0" err="1" smtClean="0"/>
              <a:t>pánta</a:t>
            </a:r>
            <a:r>
              <a:rPr lang="it-IT" dirty="0" smtClean="0"/>
              <a:t> nel senso di</a:t>
            </a:r>
            <a:r>
              <a:rPr lang="it-IT" i="1" dirty="0" smtClean="0"/>
              <a:t> </a:t>
            </a:r>
            <a:r>
              <a:rPr lang="it-IT" i="1" dirty="0" err="1" smtClean="0"/>
              <a:t>ablatio</a:t>
            </a:r>
            <a:r>
              <a:rPr lang="it-IT" i="1" dirty="0" smtClean="0"/>
              <a:t> </a:t>
            </a:r>
            <a:r>
              <a:rPr lang="it-IT" i="1" dirty="0" err="1" smtClean="0"/>
              <a:t>alteritatis</a:t>
            </a:r>
            <a:r>
              <a:rPr lang="it-IT" dirty="0" smtClean="0"/>
              <a:t>, la </a:t>
            </a:r>
            <a:r>
              <a:rPr lang="it-IT" b="1" dirty="0" smtClean="0"/>
              <a:t>nozione </a:t>
            </a:r>
            <a:r>
              <a:rPr lang="it-IT" b="1" dirty="0" err="1" smtClean="0"/>
              <a:t>eckhartiana</a:t>
            </a:r>
            <a:r>
              <a:rPr lang="it-IT" b="1" dirty="0" smtClean="0"/>
              <a:t> di distacco </a:t>
            </a:r>
            <a:r>
              <a:rPr lang="it-IT" dirty="0" smtClean="0"/>
              <a:t>marca nel profondo il leit-motiv del suo insegnamento </a:t>
            </a:r>
            <a:r>
              <a:rPr lang="it-IT" dirty="0" err="1" smtClean="0"/>
              <a:t>mistico-spirituale</a:t>
            </a:r>
            <a:r>
              <a:rPr lang="it-IT" dirty="0" smtClean="0"/>
              <a:t> (</a:t>
            </a:r>
            <a:r>
              <a:rPr lang="it-IT" dirty="0" smtClean="0">
                <a:sym typeface="Wingdings"/>
              </a:rPr>
              <a:t> prologo) </a:t>
            </a:r>
            <a:endParaRPr lang="it-IT" dirty="0" smtClean="0"/>
          </a:p>
          <a:p>
            <a:r>
              <a:rPr lang="it-IT" dirty="0" smtClean="0"/>
              <a:t>In altre parole </a:t>
            </a:r>
            <a:r>
              <a:rPr lang="it-IT" b="1" dirty="0" smtClean="0"/>
              <a:t>il “nulla” della condizione perfettamente distaccata dell’uomo replica il medesimo Nulla divino</a:t>
            </a:r>
            <a:r>
              <a:rPr lang="it-IT" dirty="0" smtClean="0"/>
              <a:t>: </a:t>
            </a:r>
            <a:r>
              <a:rPr lang="it-IT" b="1" dirty="0" smtClean="0"/>
              <a:t>Dio </a:t>
            </a:r>
            <a:r>
              <a:rPr lang="it-IT" dirty="0" smtClean="0"/>
              <a:t>stesso, infatti, </a:t>
            </a:r>
            <a:r>
              <a:rPr lang="it-IT" b="1" dirty="0" smtClean="0"/>
              <a:t>è in sé distacco</a:t>
            </a:r>
            <a:r>
              <a:rPr lang="it-IT" dirty="0" smtClean="0"/>
              <a:t>, e nel distacco possiede la radice della sua intera divinità </a:t>
            </a:r>
          </a:p>
          <a:p>
            <a:pPr>
              <a:buNone/>
            </a:pPr>
            <a:r>
              <a:rPr lang="it-IT" i="1" dirty="0" smtClean="0"/>
              <a:t>	</a:t>
            </a:r>
            <a:r>
              <a:rPr lang="it-IT" b="1" i="1" dirty="0" smtClean="0"/>
              <a:t>Dio </a:t>
            </a:r>
            <a:r>
              <a:rPr lang="it-IT" b="1" i="1" dirty="0" smtClean="0"/>
              <a:t>è Dio per il suo distacco immutabile</a:t>
            </a:r>
            <a:r>
              <a:rPr lang="it-IT" i="1" dirty="0" smtClean="0"/>
              <a:t>, ed è proprio dal distacco che egli ha la sua purezza, la sua semplicità, la sua </a:t>
            </a:r>
            <a:r>
              <a:rPr lang="it-IT" i="1" dirty="0" smtClean="0"/>
              <a:t>immutabilità</a:t>
            </a:r>
            <a:r>
              <a:rPr lang="it-IT" i="1" baseline="30000" dirty="0" smtClean="0"/>
              <a:t> </a:t>
            </a:r>
            <a:r>
              <a:rPr lang="it-IT" dirty="0" smtClean="0"/>
              <a:t>(1)</a:t>
            </a:r>
            <a:endParaRPr lang="it-I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Distacco e penetrazione </a:t>
            </a:r>
            <a:r>
              <a:rPr lang="it-IT" dirty="0" err="1" smtClean="0"/>
              <a:t>intradivina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56</a:t>
            </a:fld>
            <a:endParaRPr lang="it-IT" dirty="0"/>
          </a:p>
        </p:txBody>
      </p:sp>
      <p:sp>
        <p:nvSpPr>
          <p:cNvPr id="5" name="Segnaposto contenuto 4"/>
          <p:cNvSpPr>
            <a:spLocks noGrp="1"/>
          </p:cNvSpPr>
          <p:nvPr>
            <p:ph idx="1"/>
          </p:nvPr>
        </p:nvSpPr>
        <p:spPr/>
        <p:txBody>
          <a:bodyPr/>
          <a:lstStyle/>
          <a:p>
            <a:r>
              <a:rPr lang="it-IT" b="1" dirty="0" smtClean="0"/>
              <a:t>Quanto più l'anima</a:t>
            </a:r>
            <a:r>
              <a:rPr lang="it-IT" dirty="0" smtClean="0"/>
              <a:t> in sé da sé </a:t>
            </a:r>
            <a:r>
              <a:rPr lang="it-IT" b="1" dirty="0" smtClean="0"/>
              <a:t>esce dalla molteplicità</a:t>
            </a:r>
            <a:r>
              <a:rPr lang="it-IT" dirty="0" smtClean="0"/>
              <a:t> delle proprie rappresentazioni e immagini, </a:t>
            </a:r>
            <a:r>
              <a:rPr lang="it-IT" b="1" dirty="0" smtClean="0"/>
              <a:t>tanto più Dio si genera in essa</a:t>
            </a:r>
            <a:r>
              <a:rPr lang="it-IT" dirty="0" smtClean="0"/>
              <a:t>:</a:t>
            </a:r>
          </a:p>
          <a:p>
            <a:pPr>
              <a:buNone/>
            </a:pPr>
            <a:r>
              <a:rPr lang="it-IT" dirty="0" smtClean="0"/>
              <a:t>	</a:t>
            </a:r>
            <a:r>
              <a:rPr lang="it-IT" i="1" dirty="0" smtClean="0"/>
              <a:t>Perciò io dico che, se l'</a:t>
            </a:r>
            <a:r>
              <a:rPr lang="it-IT" b="1" i="1" dirty="0" smtClean="0"/>
              <a:t>uomo si distoglie </a:t>
            </a:r>
            <a:r>
              <a:rPr lang="it-IT" i="1" dirty="0" smtClean="0"/>
              <a:t>da se stesso e da tutte le cose create - quanto fai ciò, tanto </a:t>
            </a:r>
            <a:r>
              <a:rPr lang="it-IT" b="1" i="1" dirty="0" smtClean="0"/>
              <a:t>vieni reso uno e beato</a:t>
            </a:r>
            <a:r>
              <a:rPr lang="it-IT" i="1" dirty="0" smtClean="0"/>
              <a:t> nella piccola scintilla dell'anima, che mai tocca tempo né spazio. Questa scintilla rifiuta tutte le creature e non vuole altro che Dio, senza veli, come egli è in se stesso. </a:t>
            </a:r>
            <a:r>
              <a:rPr lang="it-IT" b="1" i="1" dirty="0" smtClean="0"/>
              <a:t>Non le bastano né il Padre, né il Figlio, né lo Spirito santo</a:t>
            </a:r>
            <a:r>
              <a:rPr lang="it-IT" i="1" dirty="0" smtClean="0"/>
              <a:t>, e neppure le tre Persone insieme, </a:t>
            </a:r>
            <a:r>
              <a:rPr lang="it-IT" b="1" i="1" dirty="0" smtClean="0"/>
              <a:t>in quanto ciascuna permane nella sua particolarità</a:t>
            </a:r>
            <a:r>
              <a:rPr lang="it-IT" i="1" dirty="0" smtClean="0"/>
              <a:t>. Io dico in verità che a questa luce non basta neppure l'unicità del fecondo seno della natura divina. Anzi, voglio dire ancora di più, qualcosa che suona ancor più stupefacente: dico, nella buona verità, nell'eterna verità, nella verità che sempre permane, che a questa luce non basta il semplice, tranquillo essere divino, che non dà né riceve; ma </a:t>
            </a:r>
            <a:r>
              <a:rPr lang="it-IT" b="1" i="1" dirty="0" smtClean="0"/>
              <a:t>vuole sapere donde provenga questo essere</a:t>
            </a:r>
            <a:r>
              <a:rPr lang="it-IT" i="1" dirty="0" smtClean="0"/>
              <a:t>. Vuole penetrare nel semplice fondo, nel silenzioso deserto, dove mai distinzione alcuna ha gettato lo sguardo, né Padre, né Figlio, né Spirito santo. </a:t>
            </a:r>
            <a:endParaRPr lang="it-IT" i="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Abissalità</a:t>
            </a:r>
            <a:r>
              <a:rPr lang="it-IT" dirty="0" smtClean="0"/>
              <a:t> del distacco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57</a:t>
            </a:fld>
            <a:endParaRPr lang="it-IT" dirty="0"/>
          </a:p>
        </p:txBody>
      </p:sp>
      <p:sp>
        <p:nvSpPr>
          <p:cNvPr id="5" name="Segnaposto contenuto 4"/>
          <p:cNvSpPr>
            <a:spLocks noGrp="1"/>
          </p:cNvSpPr>
          <p:nvPr>
            <p:ph idx="1"/>
          </p:nvPr>
        </p:nvSpPr>
        <p:spPr/>
        <p:txBody>
          <a:bodyPr/>
          <a:lstStyle/>
          <a:p>
            <a:pPr>
              <a:buNone/>
            </a:pPr>
            <a:r>
              <a:rPr lang="it-IT" b="1" i="1" dirty="0" smtClean="0"/>
              <a:t>	Nell'interiorità più profonda</a:t>
            </a:r>
            <a:r>
              <a:rPr lang="it-IT" i="1" dirty="0" smtClean="0"/>
              <a:t>, dove nessuno abita, là soltanto trova soddisfazione questa luce, e là essa è più intimamente di quanto non lo sia in se stessa; infatti </a:t>
            </a:r>
            <a:r>
              <a:rPr lang="it-IT" b="1" i="1" dirty="0" smtClean="0"/>
              <a:t>questo fondo è un semplice silenzio</a:t>
            </a:r>
            <a:r>
              <a:rPr lang="it-IT" i="1" dirty="0" smtClean="0"/>
              <a:t>, immobile in se stesso; ma da questa immobilità vengono mosse tutte le cose e vengono accolte tutte quelle vite che vivono in se stesse di vita </a:t>
            </a:r>
            <a:r>
              <a:rPr lang="it-IT" i="1" dirty="0" smtClean="0"/>
              <a:t>intellettuale </a:t>
            </a:r>
            <a:r>
              <a:rPr lang="it-IT" dirty="0" smtClean="0"/>
              <a:t>(1)</a:t>
            </a:r>
            <a:endParaRPr lang="it-IT" dirty="0" smtClean="0"/>
          </a:p>
          <a:p>
            <a:endParaRPr lang="it-IT" dirty="0" smtClean="0"/>
          </a:p>
          <a:p>
            <a:r>
              <a:rPr lang="it-IT" dirty="0" smtClean="0"/>
              <a:t>È la predica 71 il sermone più </a:t>
            </a:r>
            <a:r>
              <a:rPr lang="it-IT" dirty="0" err="1" smtClean="0"/>
              <a:t>apofatico</a:t>
            </a:r>
            <a:r>
              <a:rPr lang="it-IT" dirty="0" smtClean="0"/>
              <a:t> di E., in cui la «visione di niente» di San Paolo diviene prototipo di ogni rappresentazione della </a:t>
            </a:r>
            <a:r>
              <a:rPr lang="it-IT" dirty="0" err="1" smtClean="0"/>
              <a:t>teomorfosi</a:t>
            </a:r>
            <a:r>
              <a:rPr lang="it-IT" dirty="0" smtClean="0"/>
              <a:t> dell’anima: la </a:t>
            </a:r>
            <a:r>
              <a:rPr lang="it-IT" b="1" dirty="0" smtClean="0"/>
              <a:t>visione paolina</a:t>
            </a:r>
            <a:r>
              <a:rPr lang="it-IT" dirty="0" smtClean="0"/>
              <a:t>, in cui non vi è più soggetto ed oggetto, rappresenta la </a:t>
            </a:r>
            <a:r>
              <a:rPr lang="it-IT" b="1" dirty="0" smtClean="0"/>
              <a:t>«</a:t>
            </a:r>
            <a:r>
              <a:rPr lang="it-IT" b="1" dirty="0" err="1" smtClean="0"/>
              <a:t>nientificazione</a:t>
            </a:r>
            <a:r>
              <a:rPr lang="it-IT" b="1" dirty="0" smtClean="0"/>
              <a:t>» dell’intelletto totalmente annientatosi in Dio</a:t>
            </a:r>
            <a:r>
              <a:rPr lang="it-IT" dirty="0" smtClean="0"/>
              <a:t>. Dio quindi non si possiede, ma in lui ci si abbandona in un «modo senza modo», in lui ci si perde e lo si perde, liberando lo stesso «Dio in Dio»: At 9,8: «Paolo si alzò da terra e con gli occhi aperti vide nulla».</a:t>
            </a:r>
          </a:p>
          <a:p>
            <a:endParaRPr lang="it-IT"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visione del «nulla»</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58</a:t>
            </a:fld>
            <a:endParaRPr lang="it-IT" dirty="0"/>
          </a:p>
        </p:txBody>
      </p:sp>
      <p:sp>
        <p:nvSpPr>
          <p:cNvPr id="5" name="Segnaposto contenuto 4"/>
          <p:cNvSpPr>
            <a:spLocks noGrp="1"/>
          </p:cNvSpPr>
          <p:nvPr>
            <p:ph idx="1"/>
          </p:nvPr>
        </p:nvSpPr>
        <p:spPr/>
        <p:txBody>
          <a:bodyPr/>
          <a:lstStyle/>
          <a:p>
            <a:pPr>
              <a:buNone/>
            </a:pPr>
            <a:r>
              <a:rPr lang="it-IT" i="1" dirty="0" smtClean="0"/>
              <a:t>	Ancora altro intende quando dice: vide il nulla. I nostri maestri dicono che quando si conosce qualcosa degli oggetti esteriori, qualcosa si insinua in noi, almeno un'impressione. Se voglio avere un'immagine di una cosa, ad esempio di una pietra, io attiro in me ciò che ha di più grossolano, prendendolo dal suo aspetto esteriore. Quando però è nel fondo della mia anima, allora è nella forma più alta e nobile, niente altro che un'immagine. Attraverso tutto quello che la mia anima conosce di esteriore, qualcosa di estraneo penetra in essa; ma di ciò che delle creature io conosco in Dio, niente penetra nell'anima se non Dio solo, perché in Dio non vi è altro che Dio. Quando conosco in Dio tutte le creature, le conosco come un nulla. Vide Dio, in cui tutte le creature sono un </a:t>
            </a:r>
            <a:r>
              <a:rPr lang="it-IT" i="1" dirty="0" smtClean="0"/>
              <a:t>nulla </a:t>
            </a:r>
            <a:r>
              <a:rPr lang="it-IT" dirty="0" smtClean="0"/>
              <a:t>(1)</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Vita e Opere (V)</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a:t>
            </a:fld>
            <a:endParaRPr lang="it-IT" dirty="0"/>
          </a:p>
        </p:txBody>
      </p:sp>
      <p:sp>
        <p:nvSpPr>
          <p:cNvPr id="5" name="Segnaposto contenuto 4"/>
          <p:cNvSpPr>
            <a:spLocks noGrp="1"/>
          </p:cNvSpPr>
          <p:nvPr>
            <p:ph idx="1"/>
          </p:nvPr>
        </p:nvSpPr>
        <p:spPr/>
        <p:txBody>
          <a:bodyPr/>
          <a:lstStyle/>
          <a:p>
            <a:r>
              <a:rPr lang="it-IT" dirty="0" smtClean="0"/>
              <a:t>Nel corso del </a:t>
            </a:r>
            <a:r>
              <a:rPr lang="it-IT" b="1" dirty="0" smtClean="0"/>
              <a:t>1326</a:t>
            </a:r>
            <a:r>
              <a:rPr lang="it-IT" dirty="0" smtClean="0"/>
              <a:t>, a séguito di una </a:t>
            </a:r>
            <a:r>
              <a:rPr lang="it-IT" b="1" dirty="0" smtClean="0"/>
              <a:t>denuncia</a:t>
            </a:r>
            <a:r>
              <a:rPr lang="it-IT" dirty="0" smtClean="0"/>
              <a:t> (1), </a:t>
            </a:r>
            <a:r>
              <a:rPr lang="it-IT" b="1" dirty="0" smtClean="0"/>
              <a:t>Enrico di </a:t>
            </a:r>
            <a:r>
              <a:rPr lang="it-IT" b="1" dirty="0" err="1" smtClean="0"/>
              <a:t>Virneburg</a:t>
            </a:r>
            <a:r>
              <a:rPr lang="it-IT" dirty="0" smtClean="0"/>
              <a:t>, </a:t>
            </a:r>
            <a:r>
              <a:rPr lang="it-IT" b="1" dirty="0" smtClean="0"/>
              <a:t>vescovo di Colonia, avvia contro </a:t>
            </a:r>
            <a:r>
              <a:rPr lang="it-IT" b="1" dirty="0" err="1" smtClean="0"/>
              <a:t>Eckhart</a:t>
            </a:r>
            <a:r>
              <a:rPr lang="it-IT" b="1" dirty="0" smtClean="0"/>
              <a:t> un processo d'inquisizione, e designa una commissione incaricata di istruire il suo </a:t>
            </a:r>
            <a:r>
              <a:rPr lang="it-IT" b="1" i="1" dirty="0" smtClean="0"/>
              <a:t>dossier</a:t>
            </a:r>
            <a:r>
              <a:rPr lang="it-IT" i="1" dirty="0" smtClean="0"/>
              <a:t>. </a:t>
            </a:r>
          </a:p>
          <a:p>
            <a:pPr lvl="1"/>
            <a:r>
              <a:rPr lang="it-IT" dirty="0" smtClean="0"/>
              <a:t>L'</a:t>
            </a:r>
            <a:r>
              <a:rPr lang="it-IT" b="1" dirty="0" smtClean="0"/>
              <a:t>Ordine si mobilita per difendere il suo maestro</a:t>
            </a:r>
            <a:r>
              <a:rPr lang="it-IT" dirty="0" smtClean="0"/>
              <a:t>. </a:t>
            </a:r>
          </a:p>
          <a:p>
            <a:r>
              <a:rPr lang="it-IT" dirty="0" smtClean="0"/>
              <a:t>Ma quando s'apre il processo, il capitolo generale di Venezia (1325) ha appena denunciato i pericoli della «predicazione volgare» in </a:t>
            </a:r>
            <a:r>
              <a:rPr lang="it-IT" i="1" dirty="0" err="1" smtClean="0"/>
              <a:t>Teutonia</a:t>
            </a:r>
            <a:r>
              <a:rPr lang="it-IT" i="1" dirty="0" smtClean="0"/>
              <a:t>, </a:t>
            </a:r>
            <a:r>
              <a:rPr lang="it-IT" dirty="0" smtClean="0"/>
              <a:t>e il generale dell'Ordine, </a:t>
            </a:r>
            <a:r>
              <a:rPr lang="it-IT" dirty="0" err="1" smtClean="0"/>
              <a:t>Barnaba</a:t>
            </a:r>
            <a:r>
              <a:rPr lang="it-IT" dirty="0" smtClean="0"/>
              <a:t> </a:t>
            </a:r>
            <a:r>
              <a:rPr lang="it-IT" dirty="0" err="1" smtClean="0"/>
              <a:t>Cagnoli</a:t>
            </a:r>
            <a:r>
              <a:rPr lang="it-IT" dirty="0" smtClean="0"/>
              <a:t>, si è dichiarato ostile alle «sottigliezze» (</a:t>
            </a:r>
            <a:r>
              <a:rPr lang="it-IT" i="1" dirty="0" err="1" smtClean="0"/>
              <a:t>subtilia</a:t>
            </a:r>
            <a:r>
              <a:rPr lang="it-IT" dirty="0" smtClean="0"/>
              <a:t>)</a:t>
            </a:r>
            <a:r>
              <a:rPr lang="it-IT" i="1" dirty="0" smtClean="0"/>
              <a:t> </a:t>
            </a:r>
            <a:r>
              <a:rPr lang="it-IT" dirty="0" smtClean="0"/>
              <a:t>«davanti a gente del popolo» non meno che alla discussione di problemi «troppo difficili» nelle scuole domenicane. </a:t>
            </a:r>
          </a:p>
          <a:p>
            <a:pPr lvl="1"/>
            <a:r>
              <a:rPr lang="it-IT" dirty="0" smtClean="0"/>
              <a:t>Sono due rimproveri che si possono applicare a </a:t>
            </a:r>
            <a:r>
              <a:rPr lang="it-IT" dirty="0" err="1" smtClean="0"/>
              <a:t>Eckhart</a:t>
            </a:r>
            <a:r>
              <a:rPr lang="it-IT" dirty="0" smtClean="0"/>
              <a:t>.</a:t>
            </a:r>
          </a:p>
          <a:p>
            <a:r>
              <a:rPr lang="it-IT" dirty="0" smtClean="0"/>
              <a:t>Avendo fatto </a:t>
            </a:r>
            <a:r>
              <a:rPr lang="it-IT" b="1" dirty="0" smtClean="0"/>
              <a:t>appello a papa Giovanni XXII</a:t>
            </a:r>
            <a:r>
              <a:rPr lang="it-IT" dirty="0" smtClean="0"/>
              <a:t>, </a:t>
            </a:r>
            <a:r>
              <a:rPr lang="it-IT" dirty="0" err="1" smtClean="0"/>
              <a:t>Eckhart</a:t>
            </a:r>
            <a:r>
              <a:rPr lang="it-IT" dirty="0" smtClean="0"/>
              <a:t> si reca ad Avignone per perorarvi la sua causa. </a:t>
            </a:r>
          </a:p>
          <a:p>
            <a:r>
              <a:rPr lang="it-IT" b="1" dirty="0" smtClean="0"/>
              <a:t>Muore nel 1328, prima d'essere condannato</a:t>
            </a:r>
            <a:r>
              <a:rPr lang="it-IT" dirty="0" smtClean="0"/>
              <a:t>. Il </a:t>
            </a:r>
            <a:r>
              <a:rPr lang="it-IT" b="1" dirty="0" smtClean="0"/>
              <a:t>27 marzo 1329</a:t>
            </a:r>
            <a:r>
              <a:rPr lang="it-IT" dirty="0" smtClean="0"/>
              <a:t>, la </a:t>
            </a:r>
            <a:r>
              <a:rPr lang="it-IT" b="1" dirty="0" smtClean="0"/>
              <a:t>bolla pontificia </a:t>
            </a:r>
            <a:r>
              <a:rPr lang="it-IT" b="1" i="1" dirty="0" smtClean="0"/>
              <a:t>In agro </a:t>
            </a:r>
            <a:r>
              <a:rPr lang="it-IT" b="1" i="1" dirty="0" err="1" smtClean="0"/>
              <a:t>dominico</a:t>
            </a:r>
            <a:r>
              <a:rPr lang="it-IT" b="1" i="1" dirty="0" smtClean="0"/>
              <a:t> </a:t>
            </a:r>
            <a:r>
              <a:rPr lang="it-IT" b="1" dirty="0" smtClean="0"/>
              <a:t>condanna 17 articoli</a:t>
            </a:r>
            <a:r>
              <a:rPr lang="it-IT" dirty="0" smtClean="0"/>
              <a:t>, </a:t>
            </a:r>
            <a:r>
              <a:rPr lang="it-IT" b="1" dirty="0" smtClean="0"/>
              <a:t>e mette in guardia contro altri 11</a:t>
            </a:r>
            <a:r>
              <a:rPr lang="it-IT" dirty="0" smtClean="0"/>
              <a:t>. </a:t>
            </a:r>
          </a:p>
          <a:p>
            <a:pPr lvl="1"/>
            <a:r>
              <a:rPr lang="it-IT" dirty="0" smtClean="0"/>
              <a:t>La diffusione della bolla è limitata alla diocesi di Colonia</a:t>
            </a:r>
            <a:endParaRPr lang="it-IT"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Sunder</a:t>
            </a:r>
            <a:r>
              <a:rPr lang="it-IT" i="1" dirty="0" smtClean="0"/>
              <a:t> </a:t>
            </a:r>
            <a:r>
              <a:rPr lang="it-IT" i="1" dirty="0" err="1" smtClean="0"/>
              <a:t>Warumbe</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59</a:t>
            </a:fld>
            <a:endParaRPr lang="it-IT" dirty="0"/>
          </a:p>
        </p:txBody>
      </p:sp>
      <p:sp>
        <p:nvSpPr>
          <p:cNvPr id="5" name="Segnaposto contenuto 4"/>
          <p:cNvSpPr>
            <a:spLocks noGrp="1"/>
          </p:cNvSpPr>
          <p:nvPr>
            <p:ph idx="1"/>
          </p:nvPr>
        </p:nvSpPr>
        <p:spPr/>
        <p:txBody>
          <a:bodyPr/>
          <a:lstStyle/>
          <a:p>
            <a:r>
              <a:rPr lang="it-IT" b="1" dirty="0" smtClean="0"/>
              <a:t>Il distacco si traduce, </a:t>
            </a:r>
            <a:r>
              <a:rPr lang="it-IT" b="1" dirty="0" err="1" smtClean="0"/>
              <a:t>esistenzialmente</a:t>
            </a:r>
            <a:r>
              <a:rPr lang="it-IT" b="1" dirty="0" smtClean="0"/>
              <a:t>, in un’agire privo di finalità propria</a:t>
            </a:r>
            <a:r>
              <a:rPr lang="it-IT" dirty="0" smtClean="0"/>
              <a:t>: è l'</a:t>
            </a:r>
            <a:r>
              <a:rPr lang="it-IT" b="1" dirty="0" smtClean="0"/>
              <a:t>opera 'senza perché', compiuta senza l'io sottomesso al legame spazio-temporale, alla dipendenza dei contenuti finiti, all'utile personale</a:t>
            </a:r>
            <a:r>
              <a:rPr lang="it-IT" b="1" i="1" dirty="0" smtClean="0"/>
              <a:t> </a:t>
            </a:r>
            <a:r>
              <a:rPr lang="it-IT" b="1" dirty="0" smtClean="0"/>
              <a:t>del </a:t>
            </a:r>
            <a:r>
              <a:rPr lang="it-IT" b="1" i="1" dirty="0" err="1" smtClean="0"/>
              <a:t>hic</a:t>
            </a:r>
            <a:r>
              <a:rPr lang="it-IT" b="1" i="1" dirty="0" smtClean="0"/>
              <a:t> </a:t>
            </a:r>
            <a:r>
              <a:rPr lang="it-IT" b="1" i="1" dirty="0" err="1" smtClean="0"/>
              <a:t>et</a:t>
            </a:r>
            <a:r>
              <a:rPr lang="it-IT" b="1" i="1" dirty="0" smtClean="0"/>
              <a:t> </a:t>
            </a:r>
            <a:r>
              <a:rPr lang="it-IT" b="1" i="1" dirty="0" err="1" smtClean="0"/>
              <a:t>nunc</a:t>
            </a:r>
            <a:r>
              <a:rPr lang="it-IT" dirty="0" smtClean="0"/>
              <a:t>: </a:t>
            </a:r>
          </a:p>
          <a:p>
            <a:pPr>
              <a:buNone/>
            </a:pPr>
            <a:r>
              <a:rPr lang="it-IT" i="1" dirty="0" smtClean="0"/>
              <a:t>	</a:t>
            </a:r>
            <a:r>
              <a:rPr lang="it-IT" b="1" i="1" dirty="0" smtClean="0"/>
              <a:t>appartiene propriamente a Dio di operare ogni cosa in vista di se stesso</a:t>
            </a:r>
            <a:r>
              <a:rPr lang="it-IT" i="1" dirty="0" smtClean="0"/>
              <a:t>, ovvero egli non considera altro 'perché' fuori di se stesso, ma </a:t>
            </a:r>
            <a:r>
              <a:rPr lang="it-IT" b="1" i="1" dirty="0" smtClean="0"/>
              <a:t>ama ed opera tutte le cose per se </a:t>
            </a:r>
            <a:r>
              <a:rPr lang="it-IT" b="1" i="1" dirty="0" smtClean="0"/>
              <a:t>stesso</a:t>
            </a:r>
            <a:r>
              <a:rPr lang="it-IT" i="1" dirty="0" smtClean="0"/>
              <a:t> </a:t>
            </a:r>
            <a:r>
              <a:rPr lang="it-IT" dirty="0" smtClean="0"/>
              <a:t>(1</a:t>
            </a:r>
            <a:r>
              <a:rPr lang="it-IT" dirty="0" smtClean="0"/>
              <a:t>)</a:t>
            </a:r>
            <a:endParaRPr lang="it-IT" i="1" dirty="0" smtClean="0"/>
          </a:p>
          <a:p>
            <a:pPr>
              <a:buNone/>
            </a:pPr>
            <a:r>
              <a:rPr lang="it-IT" dirty="0" smtClean="0">
                <a:sym typeface="Wingdings" pitchFamily="2" charset="2"/>
              </a:rPr>
              <a:t>	 </a:t>
            </a:r>
            <a:r>
              <a:rPr lang="it-IT" b="1" dirty="0" smtClean="0"/>
              <a:t>Se </a:t>
            </a:r>
            <a:r>
              <a:rPr lang="it-IT" b="1" dirty="0" smtClean="0"/>
              <a:t>l'uomo ama Dio e tutte le cose</a:t>
            </a:r>
            <a:r>
              <a:rPr lang="it-IT" dirty="0" smtClean="0"/>
              <a:t>, ed </a:t>
            </a:r>
            <a:r>
              <a:rPr lang="it-IT" b="1" dirty="0" smtClean="0"/>
              <a:t>opera le opere non per una ricompensa, per una soddisfazione o per onore proprio, ma solo per Dio e per l'onore di Dio, </a:t>
            </a:r>
            <a:r>
              <a:rPr lang="it-IT" b="1" u="sng" dirty="0" smtClean="0"/>
              <a:t>questo è un segno sicuro che egli è Figlio di </a:t>
            </a:r>
            <a:r>
              <a:rPr lang="it-IT" b="1" u="sng" dirty="0" smtClean="0"/>
              <a:t>Dio</a:t>
            </a:r>
            <a:endParaRPr lang="it-IT" dirty="0" smtClean="0"/>
          </a:p>
          <a:p>
            <a:r>
              <a:rPr lang="it-IT" smtClean="0"/>
              <a:t>L’uomo </a:t>
            </a:r>
            <a:r>
              <a:rPr lang="it-IT" dirty="0" smtClean="0"/>
              <a:t>giusto non ama né questo né quello di Dio e anche se Dio gli donasse la sua intera sapienza, poco a lui importerebbe:</a:t>
            </a:r>
          </a:p>
          <a:p>
            <a:pPr>
              <a:buNone/>
            </a:pPr>
            <a:r>
              <a:rPr lang="it-IT" i="1" dirty="0" smtClean="0"/>
              <a:t>	poiché </a:t>
            </a:r>
            <a:r>
              <a:rPr lang="it-IT" b="1" i="1" dirty="0" smtClean="0"/>
              <a:t>egli non vuole e non cerca nulla</a:t>
            </a:r>
            <a:r>
              <a:rPr lang="it-IT" i="1" dirty="0" smtClean="0"/>
              <a:t>, dal momento che non conosce un perché per amor del quale sarebbe disposto a fare una qualsiasi cosa allo stesso modo con cui </a:t>
            </a:r>
            <a:r>
              <a:rPr lang="it-IT" b="1" i="1" u="sng" dirty="0" smtClean="0"/>
              <a:t>Dio opera senza un perché e non conosce alcun perché</a:t>
            </a:r>
            <a:r>
              <a:rPr lang="it-IT" dirty="0" smtClean="0"/>
              <a:t> </a:t>
            </a:r>
            <a:r>
              <a:rPr lang="it-IT" dirty="0" smtClean="0"/>
              <a:t>(2)</a:t>
            </a:r>
            <a:endParaRPr lang="it-I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Eversività</a:t>
            </a:r>
            <a:r>
              <a:rPr lang="it-IT" dirty="0" smtClean="0"/>
              <a:t>/Libertà assoluta dell’agire incondizionato</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60</a:t>
            </a:fld>
            <a:endParaRPr lang="it-IT" dirty="0"/>
          </a:p>
        </p:txBody>
      </p:sp>
      <p:sp>
        <p:nvSpPr>
          <p:cNvPr id="5" name="Segnaposto contenuto 4"/>
          <p:cNvSpPr>
            <a:spLocks noGrp="1"/>
          </p:cNvSpPr>
          <p:nvPr>
            <p:ph idx="1"/>
          </p:nvPr>
        </p:nvSpPr>
        <p:spPr/>
        <p:txBody>
          <a:bodyPr/>
          <a:lstStyle/>
          <a:p>
            <a:r>
              <a:rPr lang="it-IT" dirty="0" smtClean="0"/>
              <a:t>Di qui </a:t>
            </a:r>
            <a:r>
              <a:rPr lang="it-IT" b="1" dirty="0" smtClean="0"/>
              <a:t>il rifiuto di ogni utilitarismo religioso </a:t>
            </a:r>
            <a:r>
              <a:rPr lang="it-IT" dirty="0" smtClean="0"/>
              <a:t>- che costò ad </a:t>
            </a:r>
            <a:r>
              <a:rPr lang="it-IT" dirty="0" err="1" smtClean="0"/>
              <a:t>Eckhart</a:t>
            </a:r>
            <a:r>
              <a:rPr lang="it-IT" dirty="0" smtClean="0"/>
              <a:t> la condanna - che riduce Dio a principio di soddisfazione di volizioni, bisogni, desideri, relativi all'utilità e all'interesse particolare dell'io finito oggettivandolo così in un perché strumentale:</a:t>
            </a:r>
          </a:p>
          <a:p>
            <a:pPr>
              <a:buNone/>
            </a:pPr>
            <a:r>
              <a:rPr lang="it-IT" i="1" dirty="0" smtClean="0"/>
              <a:t>	tutte le cose hanno un perché, ma </a:t>
            </a:r>
            <a:r>
              <a:rPr lang="it-IT" b="1" i="1" dirty="0" smtClean="0"/>
              <a:t>Dio non ha perché</a:t>
            </a:r>
            <a:r>
              <a:rPr lang="it-IT" i="1" dirty="0" smtClean="0"/>
              <a:t>, e </a:t>
            </a:r>
            <a:r>
              <a:rPr lang="it-IT" b="1" i="1" dirty="0" smtClean="0"/>
              <a:t>l'uomo che chiede a Dio qualcosa di diverso da lui stesso, fa di lui un </a:t>
            </a:r>
            <a:r>
              <a:rPr lang="it-IT" b="1" i="1" dirty="0" smtClean="0"/>
              <a:t>‘</a:t>
            </a:r>
            <a:r>
              <a:rPr lang="it-IT" b="1" i="1" dirty="0" smtClean="0"/>
              <a:t>perché</a:t>
            </a:r>
            <a:r>
              <a:rPr lang="it-IT" b="1" i="1" dirty="0" smtClean="0"/>
              <a:t>’ </a:t>
            </a:r>
            <a:r>
              <a:rPr lang="it-IT" dirty="0" smtClean="0"/>
              <a:t>(1)</a:t>
            </a:r>
            <a:endParaRPr lang="it-IT" dirty="0" smtClean="0"/>
          </a:p>
          <a:p>
            <a:r>
              <a:rPr lang="it-IT" b="1" dirty="0" smtClean="0"/>
              <a:t>Nel nulla del distacco </a:t>
            </a:r>
            <a:r>
              <a:rPr lang="it-IT" dirty="0" smtClean="0"/>
              <a:t>come rinuncia e fuoriuscita da tutto ciò che è 'proprio' nel senso dell'io psicologico accidentalmente determinato, </a:t>
            </a:r>
            <a:r>
              <a:rPr lang="it-IT" b="1" dirty="0" smtClean="0"/>
              <a:t>consiste la vera esperienza dello spirito</a:t>
            </a:r>
            <a:r>
              <a:rPr lang="it-IT" dirty="0" smtClean="0"/>
              <a:t>, coincidente con la costituzione essenziale del soggetto, con la sua originaria libertà nell'essere e in tutte le cose:</a:t>
            </a:r>
          </a:p>
          <a:p>
            <a:pPr>
              <a:buNone/>
            </a:pPr>
            <a:r>
              <a:rPr lang="it-IT" i="1" dirty="0" smtClean="0"/>
              <a:t>	Chi fosse cosi uscito da se stesso, sarebbe reso a se stesso in modo più vero, e </a:t>
            </a:r>
            <a:r>
              <a:rPr lang="it-IT" b="1" i="1" dirty="0" smtClean="0"/>
              <a:t>tutte le cose abbandonate nella molteplicità gli sono del tutto rese nella semplicità</a:t>
            </a:r>
            <a:r>
              <a:rPr lang="it-IT" i="1" dirty="0" smtClean="0"/>
              <a:t>, </a:t>
            </a:r>
            <a:r>
              <a:rPr lang="it-IT" b="1" i="1" dirty="0" smtClean="0"/>
              <a:t>giacché egli ritrova se stesso e tutte le cose nell'istante presente della Unità. Quest'uomo vive allora in una perfetta </a:t>
            </a:r>
            <a:r>
              <a:rPr lang="it-IT" b="1" i="1" dirty="0" smtClean="0"/>
              <a:t>libertà </a:t>
            </a:r>
            <a:r>
              <a:rPr lang="it-IT" dirty="0" smtClean="0"/>
              <a:t>(2)</a:t>
            </a:r>
            <a:endParaRPr lang="it-IT" b="1" i="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Eterna circolarità </a:t>
            </a:r>
            <a:r>
              <a:rPr lang="it-IT" i="1" dirty="0" err="1" smtClean="0"/>
              <a:t>interior</a:t>
            </a:r>
            <a:r>
              <a:rPr lang="it-IT" i="1" dirty="0" smtClean="0"/>
              <a:t>/</a:t>
            </a:r>
            <a:r>
              <a:rPr lang="it-IT" i="1" dirty="0" err="1" smtClean="0"/>
              <a:t>exterior</a:t>
            </a:r>
            <a:endParaRPr lang="it-IT" i="1"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61</a:t>
            </a:fld>
            <a:endParaRPr lang="it-IT" dirty="0"/>
          </a:p>
        </p:txBody>
      </p:sp>
      <p:sp>
        <p:nvSpPr>
          <p:cNvPr id="5" name="Segnaposto contenuto 4"/>
          <p:cNvSpPr>
            <a:spLocks noGrp="1"/>
          </p:cNvSpPr>
          <p:nvPr>
            <p:ph idx="1"/>
          </p:nvPr>
        </p:nvSpPr>
        <p:spPr/>
        <p:txBody>
          <a:bodyPr/>
          <a:lstStyle/>
          <a:p>
            <a:r>
              <a:rPr lang="it-IT" dirty="0" smtClean="0"/>
              <a:t>Si tratta allora non di rifiutare il valore delle opere per rifugiarsi in una deriva quietistica. E, al contrario esorta alla dimensione della </a:t>
            </a:r>
            <a:r>
              <a:rPr lang="it-IT" i="1" dirty="0" err="1" smtClean="0"/>
              <a:t>praxis</a:t>
            </a:r>
            <a:r>
              <a:rPr lang="it-IT" dirty="0" smtClean="0"/>
              <a:t>: </a:t>
            </a:r>
          </a:p>
          <a:p>
            <a:pPr>
              <a:buNone/>
            </a:pPr>
            <a:r>
              <a:rPr lang="it-IT" i="1" dirty="0" smtClean="0"/>
              <a:t>	</a:t>
            </a:r>
            <a:r>
              <a:rPr lang="it-IT" b="1" i="1" dirty="0" smtClean="0"/>
              <a:t>non si deve sfuggire alla propria interiorità </a:t>
            </a:r>
            <a:r>
              <a:rPr lang="it-IT" i="1" dirty="0" smtClean="0"/>
              <a:t>[…] o rinunciarvi, ma </a:t>
            </a:r>
            <a:r>
              <a:rPr lang="it-IT" b="1" i="1" dirty="0" smtClean="0"/>
              <a:t>si deve imparare ad agire in essa, con essa, attraverso essa, in modo tale che l’interiorità si manifesti nella operazione esteriore, e l’operazione esteriore conduca nella interiorità</a:t>
            </a:r>
            <a:r>
              <a:rPr lang="it-IT" i="1" dirty="0" smtClean="0"/>
              <a:t> </a:t>
            </a:r>
            <a:r>
              <a:rPr lang="it-IT" dirty="0" smtClean="0"/>
              <a:t>(1)</a:t>
            </a:r>
            <a:endParaRPr lang="it-IT" dirty="0" smtClean="0"/>
          </a:p>
          <a:p>
            <a:r>
              <a:rPr lang="it-IT" dirty="0" smtClean="0"/>
              <a:t>Nel </a:t>
            </a:r>
            <a:r>
              <a:rPr lang="it-IT" i="1" dirty="0" err="1" smtClean="0"/>
              <a:t>grunt</a:t>
            </a:r>
            <a:r>
              <a:rPr lang="it-IT" dirty="0" smtClean="0"/>
              <a:t> il rapporto tra l'anima e Dio non si dà più in termini di </a:t>
            </a:r>
            <a:r>
              <a:rPr lang="it-IT" i="1" dirty="0" err="1" smtClean="0"/>
              <a:t>assimilatio</a:t>
            </a:r>
            <a:r>
              <a:rPr lang="it-IT" dirty="0" smtClean="0"/>
              <a:t>, bensì d'</a:t>
            </a:r>
            <a:r>
              <a:rPr lang="it-IT" b="1" dirty="0" err="1" smtClean="0"/>
              <a:t>irrompimento</a:t>
            </a:r>
            <a:r>
              <a:rPr lang="it-IT" b="1" dirty="0" smtClean="0"/>
              <a:t> reciproco dell'uno nell'altra</a:t>
            </a:r>
            <a:r>
              <a:rPr lang="it-IT" dirty="0" smtClean="0"/>
              <a:t>.</a:t>
            </a:r>
          </a:p>
          <a:p>
            <a:pPr>
              <a:buNone/>
            </a:pPr>
            <a:r>
              <a:rPr lang="it-IT" dirty="0" smtClean="0"/>
              <a:t>	</a:t>
            </a:r>
            <a:r>
              <a:rPr lang="it-IT" dirty="0" smtClean="0">
                <a:sym typeface="Wingdings" pitchFamily="2" charset="2"/>
              </a:rPr>
              <a:t> </a:t>
            </a:r>
            <a:r>
              <a:rPr lang="it-IT" dirty="0" smtClean="0"/>
              <a:t>Questo irrompere (</a:t>
            </a:r>
            <a:r>
              <a:rPr lang="it-IT" i="1" dirty="0" err="1" smtClean="0"/>
              <a:t>durchbrechen</a:t>
            </a:r>
            <a:r>
              <a:rPr lang="it-IT" dirty="0" smtClean="0"/>
              <a:t>) dell'anima nel </a:t>
            </a:r>
            <a:r>
              <a:rPr lang="it-IT" dirty="0" err="1" smtClean="0"/>
              <a:t>grunt</a:t>
            </a:r>
            <a:r>
              <a:rPr lang="it-IT" dirty="0" smtClean="0"/>
              <a:t> </a:t>
            </a:r>
            <a:r>
              <a:rPr lang="it-IT" b="1" dirty="0" smtClean="0"/>
              <a:t>implica la fine di ogni volere, di ogni conoscenza e desiderio</a:t>
            </a:r>
            <a:r>
              <a:rPr lang="it-IT" dirty="0" smtClean="0"/>
              <a:t>;</a:t>
            </a:r>
          </a:p>
          <a:p>
            <a:pPr>
              <a:buNone/>
            </a:pPr>
            <a:r>
              <a:rPr lang="it-IT" dirty="0" smtClean="0"/>
              <a:t>	</a:t>
            </a:r>
            <a:r>
              <a:rPr lang="it-IT" dirty="0" smtClean="0">
                <a:sym typeface="Wingdings" pitchFamily="2" charset="2"/>
              </a:rPr>
              <a:t> </a:t>
            </a:r>
            <a:r>
              <a:rPr lang="it-IT" dirty="0" smtClean="0"/>
              <a:t>La nuda </a:t>
            </a:r>
            <a:r>
              <a:rPr lang="it-IT" i="1" dirty="0" err="1" smtClean="0"/>
              <a:t>essentia</a:t>
            </a:r>
            <a:r>
              <a:rPr lang="it-IT" dirty="0" smtClean="0"/>
              <a:t> dell'anima si sottrae a qualsiasi determinazione ontologica sia essa creaturale che divina poiché in essa si realizza il "ritorno" dello stesso </a:t>
            </a:r>
            <a:r>
              <a:rPr lang="it-IT" i="1" dirty="0" err="1" smtClean="0"/>
              <a:t>grunt</a:t>
            </a:r>
            <a:r>
              <a:rPr lang="it-IT" dirty="0" smtClean="0"/>
              <a:t> divino a se stesso. </a:t>
            </a:r>
          </a:p>
          <a:p>
            <a:pPr>
              <a:buNone/>
            </a:pPr>
            <a:r>
              <a:rPr lang="it-IT" b="1" dirty="0" smtClean="0"/>
              <a:t>	L’uomo distaccato, divino, sta </a:t>
            </a:r>
            <a:r>
              <a:rPr lang="it-IT" b="1" dirty="0" smtClean="0"/>
              <a:t>presso </a:t>
            </a:r>
            <a:r>
              <a:rPr lang="it-IT" b="1" dirty="0" smtClean="0"/>
              <a:t>le cose e non nelle </a:t>
            </a:r>
            <a:r>
              <a:rPr lang="it-IT" b="1" dirty="0" smtClean="0"/>
              <a:t>cose, agisce </a:t>
            </a:r>
            <a:r>
              <a:rPr lang="it-IT" b="1" dirty="0" smtClean="0"/>
              <a:t>non secondo il tempo, ma secondo </a:t>
            </a:r>
            <a:r>
              <a:rPr lang="it-IT" b="1" dirty="0" smtClean="0"/>
              <a:t>l’eternità.</a:t>
            </a:r>
            <a:endParaRPr lang="it-IT"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Il Processo (I)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6</a:t>
            </a:fld>
            <a:endParaRPr lang="it-IT" dirty="0"/>
          </a:p>
        </p:txBody>
      </p:sp>
      <p:sp>
        <p:nvSpPr>
          <p:cNvPr id="5" name="Segnaposto contenuto 4"/>
          <p:cNvSpPr>
            <a:spLocks noGrp="1"/>
          </p:cNvSpPr>
          <p:nvPr>
            <p:ph idx="1"/>
          </p:nvPr>
        </p:nvSpPr>
        <p:spPr/>
        <p:txBody>
          <a:bodyPr/>
          <a:lstStyle/>
          <a:p>
            <a:pPr>
              <a:buNone/>
            </a:pPr>
            <a:r>
              <a:rPr lang="it-IT" dirty="0" smtClean="0"/>
              <a:t>	</a:t>
            </a:r>
            <a:r>
              <a:rPr lang="it-IT" dirty="0" err="1" smtClean="0"/>
              <a:t>Eckhart</a:t>
            </a:r>
            <a:r>
              <a:rPr lang="it-IT" dirty="0" smtClean="0"/>
              <a:t> rimane vittima del </a:t>
            </a:r>
            <a:r>
              <a:rPr lang="it-IT" b="1" dirty="0" smtClean="0"/>
              <a:t>primo processo dottrinale che sia stato mai intentato a un maestro di teologia dell'ordine dei Predicatori</a:t>
            </a:r>
            <a:r>
              <a:rPr lang="it-IT" dirty="0" smtClean="0"/>
              <a:t>. La difesa di </a:t>
            </a:r>
            <a:r>
              <a:rPr lang="it-IT" dirty="0" err="1" smtClean="0"/>
              <a:t>Eckhart</a:t>
            </a:r>
            <a:r>
              <a:rPr lang="it-IT" dirty="0" smtClean="0"/>
              <a:t> si svolse in due fasi: in un primo tempo in Germania, poi ad Avignone. </a:t>
            </a:r>
          </a:p>
          <a:p>
            <a:pPr marL="457200" lvl="0" indent="-457200">
              <a:buFont typeface="+mj-lt"/>
              <a:buAutoNum type="arabicPeriod"/>
            </a:pPr>
            <a:r>
              <a:rPr lang="it-IT" dirty="0" smtClean="0"/>
              <a:t>Nel 1325-1326 si hanno le prime avvisaglie delle future accuse: corre voce che il suo </a:t>
            </a:r>
            <a:r>
              <a:rPr lang="it-IT" b="1" dirty="0" smtClean="0"/>
              <a:t>influsso sul popolo </a:t>
            </a:r>
            <a:r>
              <a:rPr lang="it-IT" dirty="0" smtClean="0"/>
              <a:t>sia </a:t>
            </a:r>
            <a:r>
              <a:rPr lang="it-IT" b="1" dirty="0" smtClean="0"/>
              <a:t>pernicioso</a:t>
            </a:r>
            <a:r>
              <a:rPr lang="it-IT" dirty="0" smtClean="0"/>
              <a:t>. Visitatore apostolico di </a:t>
            </a:r>
            <a:r>
              <a:rPr lang="it-IT" dirty="0" err="1" smtClean="0"/>
              <a:t>Teutonia</a:t>
            </a:r>
            <a:r>
              <a:rPr lang="it-IT" dirty="0" smtClean="0"/>
              <a:t>, il suo confratello </a:t>
            </a:r>
            <a:r>
              <a:rPr lang="it-IT" b="1" dirty="0" smtClean="0"/>
              <a:t>Nicola di Strasburgo</a:t>
            </a:r>
            <a:r>
              <a:rPr lang="it-IT" dirty="0" smtClean="0"/>
              <a:t> e tacito estimatore, apre contro di lui un'azione che si conclude con un non luogo a procedere. </a:t>
            </a:r>
          </a:p>
          <a:p>
            <a:pPr marL="457200" lvl="0" indent="-457200">
              <a:buFont typeface="+mj-lt"/>
              <a:buAutoNum type="arabicPeriod"/>
            </a:pPr>
            <a:r>
              <a:rPr lang="it-IT" dirty="0" smtClean="0"/>
              <a:t>Nel </a:t>
            </a:r>
            <a:r>
              <a:rPr lang="it-IT" b="1" dirty="0" smtClean="0"/>
              <a:t>1326</a:t>
            </a:r>
            <a:r>
              <a:rPr lang="it-IT" dirty="0" smtClean="0"/>
              <a:t>, deluso dal risultato, l'arcivescovo di Colonia, </a:t>
            </a:r>
            <a:r>
              <a:rPr lang="it-IT" b="1" dirty="0" smtClean="0"/>
              <a:t>Enrico II di </a:t>
            </a:r>
            <a:r>
              <a:rPr lang="it-IT" b="1" dirty="0" err="1" smtClean="0"/>
              <a:t>Virneburg</a:t>
            </a:r>
            <a:r>
              <a:rPr lang="it-IT" b="1" dirty="0" smtClean="0"/>
              <a:t>, mosso da ragioni politiche</a:t>
            </a:r>
            <a:r>
              <a:rPr lang="it-IT" dirty="0" smtClean="0"/>
              <a:t> e irritato dalla resistenza di Nicola di Strasburgo, </a:t>
            </a:r>
            <a:r>
              <a:rPr lang="it-IT" b="1" dirty="0" smtClean="0"/>
              <a:t>avvia contro </a:t>
            </a:r>
            <a:r>
              <a:rPr lang="it-IT" b="1" dirty="0" err="1" smtClean="0"/>
              <a:t>Eckhart</a:t>
            </a:r>
            <a:r>
              <a:rPr lang="it-IT" b="1" dirty="0" smtClean="0"/>
              <a:t> di lui un processo d'inquisizione</a:t>
            </a:r>
            <a:r>
              <a:rPr lang="it-IT" dirty="0" smtClean="0"/>
              <a:t>. </a:t>
            </a:r>
            <a:r>
              <a:rPr lang="it-IT" b="1" dirty="0" smtClean="0"/>
              <a:t>Due liste di proposizioni sospette</a:t>
            </a:r>
            <a:r>
              <a:rPr lang="it-IT" dirty="0" smtClean="0"/>
              <a:t> sono allora stabilite - </a:t>
            </a:r>
            <a:r>
              <a:rPr lang="it-IT" b="1" dirty="0" smtClean="0"/>
              <a:t>l'una di quarantanove, l'altra di cinquantanove</a:t>
            </a:r>
            <a:r>
              <a:rPr lang="it-IT" dirty="0" smtClean="0"/>
              <a:t>. </a:t>
            </a:r>
          </a:p>
          <a:p>
            <a:pPr marL="457200" lvl="0" indent="-457200">
              <a:buFont typeface="+mj-lt"/>
              <a:buAutoNum type="arabicPeriod"/>
            </a:pPr>
            <a:r>
              <a:rPr lang="it-IT" dirty="0" smtClean="0"/>
              <a:t>Il </a:t>
            </a:r>
            <a:r>
              <a:rPr lang="it-IT" b="1" dirty="0" smtClean="0"/>
              <a:t>24 gennaio 1327</a:t>
            </a:r>
            <a:r>
              <a:rPr lang="it-IT" dirty="0" smtClean="0"/>
              <a:t>, nella sala capitolare della cattedrale, di fronte ai commissari dell'inquisizione, </a:t>
            </a:r>
            <a:r>
              <a:rPr lang="it-IT" b="1" dirty="0" err="1" smtClean="0"/>
              <a:t>Eckhart</a:t>
            </a:r>
            <a:r>
              <a:rPr lang="it-IT" b="1" dirty="0" smtClean="0"/>
              <a:t> fa appello al papa</a:t>
            </a:r>
            <a:r>
              <a:rPr lang="it-IT" dirty="0" smtClean="0"/>
              <a:t>.</a:t>
            </a:r>
          </a:p>
          <a:p>
            <a:endParaRPr lang="it-IT"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Il Processo (II)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7</a:t>
            </a:fld>
            <a:endParaRPr lang="it-IT" dirty="0"/>
          </a:p>
        </p:txBody>
      </p:sp>
      <p:sp>
        <p:nvSpPr>
          <p:cNvPr id="5" name="Segnaposto contenuto 4"/>
          <p:cNvSpPr>
            <a:spLocks noGrp="1"/>
          </p:cNvSpPr>
          <p:nvPr>
            <p:ph idx="1"/>
          </p:nvPr>
        </p:nvSpPr>
        <p:spPr/>
        <p:txBody>
          <a:bodyPr/>
          <a:lstStyle/>
          <a:p>
            <a:pPr marL="457200" lvl="0" indent="-457200">
              <a:buFont typeface="+mj-lt"/>
              <a:buAutoNum type="arabicPeriod" startAt="4"/>
            </a:pPr>
            <a:r>
              <a:rPr lang="it-IT" dirty="0" smtClean="0"/>
              <a:t>Il </a:t>
            </a:r>
            <a:r>
              <a:rPr lang="it-IT" b="1" dirty="0" smtClean="0"/>
              <a:t>13 febbraio 1327</a:t>
            </a:r>
            <a:r>
              <a:rPr lang="it-IT" dirty="0" smtClean="0"/>
              <a:t>, nella chiesa dei domenicani di Colonia, di fronte a tutto il popolo, dinanzi al quale </a:t>
            </a:r>
            <a:r>
              <a:rPr lang="it-IT" b="1" dirty="0" smtClean="0"/>
              <a:t>rivendica la propria ortodossia</a:t>
            </a:r>
            <a:r>
              <a:rPr lang="it-IT" dirty="0" smtClean="0"/>
              <a:t>. Il suo segretario, Corrado di </a:t>
            </a:r>
            <a:r>
              <a:rPr lang="it-IT" dirty="0" err="1" smtClean="0"/>
              <a:t>Halberstadt</a:t>
            </a:r>
            <a:r>
              <a:rPr lang="it-IT" dirty="0" smtClean="0"/>
              <a:t>, legge in latino le sue dichiarazioni, mentre </a:t>
            </a:r>
            <a:r>
              <a:rPr lang="it-IT" dirty="0" err="1" smtClean="0"/>
              <a:t>Eckhart</a:t>
            </a:r>
            <a:r>
              <a:rPr lang="it-IT" dirty="0" smtClean="0"/>
              <a:t> spiega e giustifica in tedesco ogni asserzione: è la </a:t>
            </a:r>
            <a:r>
              <a:rPr lang="it-IT" i="1" dirty="0" err="1" smtClean="0"/>
              <a:t>Verteidigungsschrift</a:t>
            </a:r>
            <a:r>
              <a:rPr lang="it-IT" dirty="0" smtClean="0"/>
              <a:t> (</a:t>
            </a:r>
            <a:r>
              <a:rPr lang="it-IT" dirty="0" err="1" smtClean="0"/>
              <a:t>Vertaidigungscrift</a:t>
            </a:r>
            <a:r>
              <a:rPr lang="it-IT" dirty="0" smtClean="0"/>
              <a:t>)</a:t>
            </a:r>
          </a:p>
          <a:p>
            <a:pPr>
              <a:buNone/>
            </a:pPr>
            <a:r>
              <a:rPr lang="it-IT" i="1" dirty="0" smtClean="0"/>
              <a:t>	Io, maestro </a:t>
            </a:r>
            <a:r>
              <a:rPr lang="it-IT" i="1" dirty="0" err="1" smtClean="0"/>
              <a:t>Eckhart</a:t>
            </a:r>
            <a:r>
              <a:rPr lang="it-IT" i="1" dirty="0" smtClean="0"/>
              <a:t>, dottore in Sacra Teologia, protesto innanzitutto, prendendo Dio a testimone, di aver sempre riprovato, in quanto ho potuto, ogni errore sulla fede e ogni corruzione di costumi, essendo questi errori contrari alla mia condizione di maestro e -al mio Ordine. Se dunque sì trovassero proposizioni erronee concernenti ciò che ho detto, da me scritte, dette o predicate, in privato e in pubblico, in qualsiasi tempo e luogo, direttamente o indirettamente, secondo una dottrina sospetta o falsa, io le revoco qui espressamente e pubblicamente, di fronte a tutti ed a ciascuno dei presenti....</a:t>
            </a:r>
          </a:p>
          <a:p>
            <a:pPr marL="457200" indent="-457200">
              <a:buFont typeface="+mj-lt"/>
              <a:buAutoNum type="arabicPeriod" startAt="5"/>
            </a:pPr>
            <a:r>
              <a:rPr lang="it-IT" dirty="0" smtClean="0"/>
              <a:t>Il 22 febbraio 1327, il suo </a:t>
            </a:r>
            <a:r>
              <a:rPr lang="it-IT" b="1" dirty="0" smtClean="0"/>
              <a:t>appello</a:t>
            </a:r>
            <a:r>
              <a:rPr lang="it-IT" dirty="0" smtClean="0"/>
              <a:t> è </a:t>
            </a:r>
            <a:r>
              <a:rPr lang="it-IT" b="1" dirty="0" smtClean="0"/>
              <a:t>respinto dal tribunale</a:t>
            </a:r>
            <a:r>
              <a:rPr lang="it-IT" dirty="0" smtClean="0"/>
              <a:t>. Egli parte cionondimeno per la curia, accompagnato da tre confratelli, fra cui il suo priore provinciale.</a:t>
            </a:r>
          </a:p>
          <a:p>
            <a:pPr>
              <a:buNone/>
            </a:pPr>
            <a:endParaRPr lang="it-IT" i="1"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Meister</a:t>
            </a:r>
            <a:r>
              <a:rPr lang="it-IT" dirty="0" smtClean="0"/>
              <a:t> </a:t>
            </a:r>
            <a:r>
              <a:rPr lang="it-IT" dirty="0" err="1" smtClean="0"/>
              <a:t>Eckhart</a:t>
            </a:r>
            <a:r>
              <a:rPr lang="it-IT" dirty="0" smtClean="0"/>
              <a:t> – Il Processo (III)</a:t>
            </a:r>
            <a:endParaRPr lang="it-IT" dirty="0"/>
          </a:p>
        </p:txBody>
      </p:sp>
      <p:sp>
        <p:nvSpPr>
          <p:cNvPr id="3" name="Segnaposto piè di pagina 2"/>
          <p:cNvSpPr>
            <a:spLocks noGrp="1"/>
          </p:cNvSpPr>
          <p:nvPr>
            <p:ph type="ftr" sz="quarter" idx="11"/>
          </p:nvPr>
        </p:nvSpPr>
        <p:spPr/>
        <p:txBody>
          <a:bodyPr/>
          <a:lstStyle/>
          <a:p>
            <a:r>
              <a:rPr lang="it-IT" smtClean="0"/>
              <a:t>Storia della Filosofia Medievale - A.A. 2010-2011 - Corso di Laurea Triennale</a:t>
            </a:r>
            <a:endParaRPr lang="it-IT"/>
          </a:p>
        </p:txBody>
      </p:sp>
      <p:sp>
        <p:nvSpPr>
          <p:cNvPr id="4" name="Segnaposto numero diapositiva 3"/>
          <p:cNvSpPr>
            <a:spLocks noGrp="1"/>
          </p:cNvSpPr>
          <p:nvPr>
            <p:ph type="sldNum" sz="quarter" idx="12"/>
          </p:nvPr>
        </p:nvSpPr>
        <p:spPr/>
        <p:txBody>
          <a:bodyPr/>
          <a:lstStyle/>
          <a:p>
            <a:r>
              <a:rPr lang="it-IT" smtClean="0"/>
              <a:t>Unità didattica </a:t>
            </a:r>
            <a:r>
              <a:rPr lang="it-IT" smtClean="0">
                <a:solidFill>
                  <a:srgbClr val="FF0000"/>
                </a:solidFill>
              </a:rPr>
              <a:t>M5</a:t>
            </a:r>
            <a:r>
              <a:rPr lang="it-IT" smtClean="0"/>
              <a:t>: </a:t>
            </a:r>
            <a:r>
              <a:rPr lang="it-IT" i="1" smtClean="0">
                <a:solidFill>
                  <a:srgbClr val="FF0000"/>
                </a:solidFill>
              </a:rPr>
              <a:t>Meister Eckhart</a:t>
            </a:r>
            <a:r>
              <a:rPr lang="it-IT" smtClean="0"/>
              <a:t> -</a:t>
            </a:r>
            <a:r>
              <a:rPr lang="it-IT" i="1" smtClean="0"/>
              <a:t> </a:t>
            </a:r>
            <a:r>
              <a:rPr lang="it-IT" smtClean="0"/>
              <a:t>Scheda </a:t>
            </a:r>
            <a:fld id="{6CA60C78-0825-4B2B-B453-0FCE1F9B7919}" type="slidenum">
              <a:rPr lang="it-IT" smtClean="0">
                <a:solidFill>
                  <a:srgbClr val="FF0000"/>
                </a:solidFill>
              </a:rPr>
              <a:pPr/>
              <a:t>8</a:t>
            </a:fld>
            <a:endParaRPr lang="it-IT" dirty="0"/>
          </a:p>
        </p:txBody>
      </p:sp>
      <p:sp>
        <p:nvSpPr>
          <p:cNvPr id="5" name="Segnaposto contenuto 4"/>
          <p:cNvSpPr>
            <a:spLocks noGrp="1"/>
          </p:cNvSpPr>
          <p:nvPr>
            <p:ph idx="1"/>
          </p:nvPr>
        </p:nvSpPr>
        <p:spPr/>
        <p:txBody>
          <a:bodyPr/>
          <a:lstStyle/>
          <a:p>
            <a:pPr marL="457200" lvl="0" indent="-457200">
              <a:buFont typeface="+mj-lt"/>
              <a:buAutoNum type="arabicPeriod" startAt="6"/>
            </a:pPr>
            <a:r>
              <a:rPr lang="it-IT" dirty="0" smtClean="0"/>
              <a:t>Lasciata Colonia nel 1327 per portare la questione davanti al papa, </a:t>
            </a:r>
            <a:r>
              <a:rPr lang="it-IT" dirty="0" err="1" smtClean="0"/>
              <a:t>Eckhart</a:t>
            </a:r>
            <a:r>
              <a:rPr lang="it-IT" dirty="0" smtClean="0"/>
              <a:t> verrà ricevuto in udienza da una commissione pontificia avignonese, che riduce le liste del </a:t>
            </a:r>
            <a:r>
              <a:rPr lang="it-IT" i="1" dirty="0" smtClean="0"/>
              <a:t>dossier </a:t>
            </a:r>
            <a:r>
              <a:rPr lang="it-IT" dirty="0" smtClean="0"/>
              <a:t>d'inquisizione a un insieme di </a:t>
            </a:r>
            <a:r>
              <a:rPr lang="it-IT" i="1" dirty="0" smtClean="0"/>
              <a:t>28 </a:t>
            </a:r>
            <a:r>
              <a:rPr lang="it-IT" dirty="0" smtClean="0"/>
              <a:t>proposizioni, tradotte in latino e isolate dal loro contesto (</a:t>
            </a:r>
            <a:r>
              <a:rPr lang="it-IT" i="1" dirty="0" err="1" smtClean="0"/>
              <a:t>Votum</a:t>
            </a:r>
            <a:r>
              <a:rPr lang="it-IT" i="1" dirty="0" smtClean="0"/>
              <a:t> </a:t>
            </a:r>
            <a:r>
              <a:rPr lang="it-IT" i="1" dirty="0" err="1" smtClean="0"/>
              <a:t>Avenionense</a:t>
            </a:r>
            <a:r>
              <a:rPr lang="it-IT" dirty="0" smtClean="0"/>
              <a:t>)</a:t>
            </a:r>
            <a:r>
              <a:rPr lang="it-IT" i="1" dirty="0" smtClean="0"/>
              <a:t> </a:t>
            </a:r>
            <a:r>
              <a:rPr lang="it-IT" dirty="0" smtClean="0"/>
              <a:t>- il che vuol dire che l'ortodossia </a:t>
            </a:r>
            <a:r>
              <a:rPr lang="it-IT" i="1" dirty="0" smtClean="0"/>
              <a:t>personale </a:t>
            </a:r>
            <a:r>
              <a:rPr lang="it-IT" dirty="0" smtClean="0"/>
              <a:t>del maestro non è in causa.</a:t>
            </a:r>
          </a:p>
          <a:p>
            <a:pPr lvl="0">
              <a:buNone/>
            </a:pPr>
            <a:r>
              <a:rPr lang="it-IT" b="1" dirty="0" smtClean="0"/>
              <a:t>	</a:t>
            </a:r>
          </a:p>
          <a:p>
            <a:pPr lvl="0">
              <a:buNone/>
            </a:pPr>
            <a:r>
              <a:rPr lang="it-IT" b="1" dirty="0" smtClean="0"/>
              <a:t>	</a:t>
            </a:r>
            <a:r>
              <a:rPr lang="it-IT" b="1" dirty="0" err="1" smtClean="0"/>
              <a:t>Eckhart</a:t>
            </a:r>
            <a:r>
              <a:rPr lang="it-IT" b="1" dirty="0" smtClean="0"/>
              <a:t> muore</a:t>
            </a:r>
            <a:r>
              <a:rPr lang="it-IT" dirty="0" smtClean="0"/>
              <a:t> prima del 30 aprile 1328 . </a:t>
            </a:r>
          </a:p>
          <a:p>
            <a:pPr lvl="0">
              <a:buNone/>
            </a:pPr>
            <a:r>
              <a:rPr lang="it-IT" dirty="0" smtClean="0"/>
              <a:t>	Il 27 marzo 1329, l'affare, che è stato effettivamente portato davanti alla corte di Avignone, è chiuso d'autorità: il </a:t>
            </a:r>
            <a:r>
              <a:rPr lang="it-IT" b="1" dirty="0" smtClean="0"/>
              <a:t>papa Giovanni XXII condanna diciassette proposizioni come eretiche e ne dichiara altre undici sospette di eresia</a:t>
            </a:r>
            <a:r>
              <a:rPr lang="it-IT" dirty="0" smtClean="0"/>
              <a:t>. Si tratta della </a:t>
            </a:r>
            <a:r>
              <a:rPr lang="it-IT" b="1" dirty="0" smtClean="0"/>
              <a:t>bolla </a:t>
            </a:r>
            <a:r>
              <a:rPr lang="it-IT" b="1" i="1" dirty="0" smtClean="0"/>
              <a:t>In agro </a:t>
            </a:r>
            <a:r>
              <a:rPr lang="it-IT" b="1" i="1" dirty="0" err="1" smtClean="0"/>
              <a:t>dominico</a:t>
            </a:r>
            <a:r>
              <a:rPr lang="it-IT" b="1" i="1" dirty="0" smtClean="0"/>
              <a:t> </a:t>
            </a:r>
            <a:r>
              <a:rPr lang="it-IT" dirty="0" smtClean="0"/>
              <a:t>la cui pubblicazione è, in ogni caso, curiosamente limitata alla diocesi di Colonia. Come aveva annunziato nella sua protesta d'innocenza, </a:t>
            </a:r>
            <a:r>
              <a:rPr lang="it-IT" b="1" dirty="0" err="1" smtClean="0"/>
              <a:t>Eckhart</a:t>
            </a:r>
            <a:r>
              <a:rPr lang="it-IT" dirty="0" smtClean="0"/>
              <a:t> si era </a:t>
            </a:r>
            <a:r>
              <a:rPr lang="it-IT" b="1" dirty="0" smtClean="0"/>
              <a:t>sottomesso precedentemente alla decisione della Santa Sede</a:t>
            </a:r>
            <a:r>
              <a:rPr lang="it-IT" dirty="0" smtClean="0"/>
              <a:t>: non patirà quindi mai la sua condanna.</a:t>
            </a:r>
          </a:p>
        </p:txBody>
      </p:sp>
    </p:spTree>
  </p:cSld>
  <p:clrMapOvr>
    <a:masterClrMapping/>
  </p:clrMapOvr>
</p:sld>
</file>

<file path=ppt/theme/theme1.xml><?xml version="1.0" encoding="utf-8"?>
<a:theme xmlns:a="http://schemas.openxmlformats.org/drawingml/2006/main" name="(Modello)">
  <a:themeElements>
    <a:clrScheme name="Bibliograf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bliograf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dbl"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200" b="1" i="0" u="none" strike="noStrike" cap="none" normalizeH="0" baseline="0" smtClean="0">
            <a:ln>
              <a:noFill/>
            </a:ln>
            <a:solidFill>
              <a:srgbClr val="FF0000"/>
            </a:solidFill>
            <a:effectLst/>
            <a:latin typeface="Arial" charset="0"/>
          </a:defRPr>
        </a:defPPr>
      </a:lstStyle>
    </a:spDef>
    <a:lnDef>
      <a:spPr bwMode="auto">
        <a:xfrm>
          <a:off x="0" y="0"/>
          <a:ext cx="1" cy="1"/>
        </a:xfrm>
        <a:custGeom>
          <a:avLst/>
          <a:gdLst/>
          <a:ahLst/>
          <a:cxnLst/>
          <a:rect l="0" t="0" r="0" b="0"/>
          <a:pathLst/>
        </a:custGeom>
        <a:noFill/>
        <a:ln w="38100" cap="flat" cmpd="dbl"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200" b="1" i="0" u="none" strike="noStrike" cap="none" normalizeH="0" baseline="0" smtClean="0">
            <a:ln>
              <a:noFill/>
            </a:ln>
            <a:solidFill>
              <a:srgbClr val="FF0000"/>
            </a:solidFill>
            <a:effectLst/>
            <a:latin typeface="Arial" charset="0"/>
          </a:defRPr>
        </a:defPPr>
      </a:lstStyle>
    </a:lnDef>
  </a:objectDefaults>
  <a:extraClrSchemeLst>
    <a:extraClrScheme>
      <a:clrScheme name="Bibliograf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bliografi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bliografi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bliografi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bliografi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bliografi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bliografi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bliografi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bliografi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bliografi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bliografi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bliografi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Template>
  <TotalTime>1617</TotalTime>
  <Words>7791</Words>
  <Application>Microsoft Office PowerPoint</Application>
  <PresentationFormat>Presentazione su schermo (4:3)</PresentationFormat>
  <Paragraphs>512</Paragraphs>
  <Slides>62</Slides>
  <Notes>38</Notes>
  <HiddenSlides>0</HiddenSlides>
  <MMClips>0</MMClips>
  <ScaleCrop>false</ScaleCrop>
  <HeadingPairs>
    <vt:vector size="4" baseType="variant">
      <vt:variant>
        <vt:lpstr>Tema</vt:lpstr>
      </vt:variant>
      <vt:variant>
        <vt:i4>1</vt:i4>
      </vt:variant>
      <vt:variant>
        <vt:lpstr>Titoli diapositive</vt:lpstr>
      </vt:variant>
      <vt:variant>
        <vt:i4>62</vt:i4>
      </vt:variant>
    </vt:vector>
  </HeadingPairs>
  <TitlesOfParts>
    <vt:vector size="63" baseType="lpstr">
      <vt:lpstr>(Modello)</vt:lpstr>
      <vt:lpstr>Unità didattica M5  Meister Eckhart Il compimento spirituale della Teologia Renana </vt:lpstr>
      <vt:lpstr>Meister Eckhart – Vita e Opere (I)</vt:lpstr>
      <vt:lpstr>Meister Eckhart – Vita e Opere (I)</vt:lpstr>
      <vt:lpstr>Meister Eckhart – Vita e Opere (Opus tripartitum)</vt:lpstr>
      <vt:lpstr>Meister Eckhart – Vita e Opere (IV)</vt:lpstr>
      <vt:lpstr>Meister Eckhart – Vita e Opere (V)</vt:lpstr>
      <vt:lpstr>Meister Eckhart – Il Processo (I)</vt:lpstr>
      <vt:lpstr>Meister Eckhart – Il Processo (II)</vt:lpstr>
      <vt:lpstr>Meister Eckhart – Il Processo (III)</vt:lpstr>
      <vt:lpstr>Gli elementi della condanna</vt:lpstr>
      <vt:lpstr>Ragione spirituale della condanna</vt:lpstr>
      <vt:lpstr>Ragione politica della condanna</vt:lpstr>
      <vt:lpstr>Meister Eckhart – Introduzione (I)</vt:lpstr>
      <vt:lpstr>Meister Eckhart – Introduzione (II)</vt:lpstr>
      <vt:lpstr>Meister Eckhart – Introduzione (III)</vt:lpstr>
      <vt:lpstr>L’eclettismo dialettico di Eckhart</vt:lpstr>
      <vt:lpstr>La ratio speculationis filosofico-teologica di Eckhart</vt:lpstr>
      <vt:lpstr>Onto-Teologia: Dio come puritas essendi</vt:lpstr>
      <vt:lpstr>L’«Io» come essenza di Dio</vt:lpstr>
      <vt:lpstr>Vero e falso Dio</vt:lpstr>
      <vt:lpstr>Got e Gotheit</vt:lpstr>
      <vt:lpstr>Significato fontale di Gotheit</vt:lpstr>
      <vt:lpstr>Dialetticità del discorso su Dio</vt:lpstr>
      <vt:lpstr>Generatio continua</vt:lpstr>
      <vt:lpstr>Bullitio ed Ebullitio</vt:lpstr>
      <vt:lpstr>Bullitio</vt:lpstr>
      <vt:lpstr>Ebullitio</vt:lpstr>
      <vt:lpstr>Economia trinitaria</vt:lpstr>
      <vt:lpstr>Interiorità ed esteriorità dell’essere</vt:lpstr>
      <vt:lpstr>Univocità dell’Essere</vt:lpstr>
      <vt:lpstr>Nulla eminenziale di Dio e nulla privativo della creatura</vt:lpstr>
      <vt:lpstr>Il «non» interiore luogo tra creato ed increato</vt:lpstr>
      <vt:lpstr>Il Fondo dell’anima</vt:lpstr>
      <vt:lpstr>«grunt der sêle»</vt:lpstr>
      <vt:lpstr>Increaturalità divina del fondo dell’anima</vt:lpstr>
      <vt:lpstr>Il luogo nascosto dell’anima</vt:lpstr>
      <vt:lpstr>Scintilla animae fondamento della «compenetrazione intellettuale»</vt:lpstr>
      <vt:lpstr>Unicità dell’Unità</vt:lpstr>
      <vt:lpstr>Unità vs. unione</vt:lpstr>
      <vt:lpstr>Fondo dell’anima come potenza generativa divina</vt:lpstr>
      <vt:lpstr>La nascita del Logos</vt:lpstr>
      <vt:lpstr>La generazione teandrica</vt:lpstr>
      <vt:lpstr>Spazio mistico come luogo di realizzazione dell’evento divino</vt:lpstr>
      <vt:lpstr>Le due facce dell’anima</vt:lpstr>
      <vt:lpstr>Le due facce dell’anima e i due tipi di intelletto</vt:lpstr>
      <vt:lpstr>Spiritualità dell’«interiorità intellettuale»</vt:lpstr>
      <vt:lpstr>Intelletto e volontà (conoscenza e beatitudine/amore)</vt:lpstr>
      <vt:lpstr>Intelletto e Fondo dell’anima</vt:lpstr>
      <vt:lpstr>L’Intelletto come Luce</vt:lpstr>
      <vt:lpstr>Progressione intellettuale come ascesa luminosa</vt:lpstr>
      <vt:lpstr>Il cammino mistico: Grazia e aptitudo passiva</vt:lpstr>
      <vt:lpstr>Fluxus et refluxus</vt:lpstr>
      <vt:lpstr>Dio come movimento perfetto ed eterno</vt:lpstr>
      <vt:lpstr>Filiazione adottiva</vt:lpstr>
      <vt:lpstr>Ontologia della filiazione adottiva</vt:lpstr>
      <vt:lpstr>Distacco e Aptitudo activa</vt:lpstr>
      <vt:lpstr>Distacco e penetrazione intradivina</vt:lpstr>
      <vt:lpstr>Abissalità del distacco</vt:lpstr>
      <vt:lpstr>La visione del «nulla»</vt:lpstr>
      <vt:lpstr>Sunder Warumbe</vt:lpstr>
      <vt:lpstr>Eversività/Libertà assoluta dell’agire incondizionato</vt:lpstr>
      <vt:lpstr>Eterna circolarità interior/exterior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Unità didattica M5  Meister Eckhart Il compimento spirituale della Teologia Renana </dc:title>
  <dc:creator>diakosmetikos</dc:creator>
  <cp:lastModifiedBy>Roberto</cp:lastModifiedBy>
  <cp:revision>135</cp:revision>
  <dcterms:created xsi:type="dcterms:W3CDTF">2011-03-08T19:47:14Z</dcterms:created>
  <dcterms:modified xsi:type="dcterms:W3CDTF">2019-08-12T22:10:43Z</dcterms:modified>
</cp:coreProperties>
</file>