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9" r:id="rId1"/>
  </p:sldMasterIdLst>
  <p:notesMasterIdLst>
    <p:notesMasterId r:id="rId35"/>
  </p:notesMasterIdLst>
  <p:handoutMasterIdLst>
    <p:handoutMasterId r:id="rId3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88" r:id="rId21"/>
    <p:sldId id="275" r:id="rId22"/>
    <p:sldId id="276" r:id="rId23"/>
    <p:sldId id="277" r:id="rId24"/>
    <p:sldId id="278" r:id="rId25"/>
    <p:sldId id="279" r:id="rId26"/>
    <p:sldId id="280" r:id="rId27"/>
    <p:sldId id="281" r:id="rId28"/>
    <p:sldId id="284" r:id="rId29"/>
    <p:sldId id="285" r:id="rId30"/>
    <p:sldId id="286" r:id="rId31"/>
    <p:sldId id="282" r:id="rId32"/>
    <p:sldId id="283" r:id="rId33"/>
    <p:sldId id="287" r:id="rId34"/>
  </p:sldIdLst>
  <p:sldSz cx="9144000" cy="6858000" type="screen4x3"/>
  <p:notesSz cx="6858000" cy="9144000"/>
  <p:defaultTextStyle>
    <a:defPPr>
      <a:defRPr lang="it-IT"/>
    </a:defPPr>
    <a:lvl1pPr algn="ctr" rtl="0" fontAlgn="base">
      <a:spcBef>
        <a:spcPct val="0"/>
      </a:spcBef>
      <a:spcAft>
        <a:spcPct val="0"/>
      </a:spcAft>
      <a:defRPr sz="2200" b="1" kern="1200">
        <a:solidFill>
          <a:srgbClr val="FF0000"/>
        </a:solidFill>
        <a:latin typeface="Arial" charset="0"/>
        <a:ea typeface="+mn-ea"/>
        <a:cs typeface="+mn-cs"/>
      </a:defRPr>
    </a:lvl1pPr>
    <a:lvl2pPr marL="457200" algn="ctr" rtl="0" fontAlgn="base">
      <a:spcBef>
        <a:spcPct val="0"/>
      </a:spcBef>
      <a:spcAft>
        <a:spcPct val="0"/>
      </a:spcAft>
      <a:defRPr sz="2200" b="1" kern="1200">
        <a:solidFill>
          <a:srgbClr val="FF0000"/>
        </a:solidFill>
        <a:latin typeface="Arial" charset="0"/>
        <a:ea typeface="+mn-ea"/>
        <a:cs typeface="+mn-cs"/>
      </a:defRPr>
    </a:lvl2pPr>
    <a:lvl3pPr marL="914400" algn="ctr" rtl="0" fontAlgn="base">
      <a:spcBef>
        <a:spcPct val="0"/>
      </a:spcBef>
      <a:spcAft>
        <a:spcPct val="0"/>
      </a:spcAft>
      <a:defRPr sz="2200" b="1" kern="1200">
        <a:solidFill>
          <a:srgbClr val="FF0000"/>
        </a:solidFill>
        <a:latin typeface="Arial" charset="0"/>
        <a:ea typeface="+mn-ea"/>
        <a:cs typeface="+mn-cs"/>
      </a:defRPr>
    </a:lvl3pPr>
    <a:lvl4pPr marL="1371600" algn="ctr" rtl="0" fontAlgn="base">
      <a:spcBef>
        <a:spcPct val="0"/>
      </a:spcBef>
      <a:spcAft>
        <a:spcPct val="0"/>
      </a:spcAft>
      <a:defRPr sz="2200" b="1" kern="1200">
        <a:solidFill>
          <a:srgbClr val="FF0000"/>
        </a:solidFill>
        <a:latin typeface="Arial" charset="0"/>
        <a:ea typeface="+mn-ea"/>
        <a:cs typeface="+mn-cs"/>
      </a:defRPr>
    </a:lvl4pPr>
    <a:lvl5pPr marL="1828800" algn="ctr" rtl="0" fontAlgn="base">
      <a:spcBef>
        <a:spcPct val="0"/>
      </a:spcBef>
      <a:spcAft>
        <a:spcPct val="0"/>
      </a:spcAft>
      <a:defRPr sz="2200" b="1" kern="1200">
        <a:solidFill>
          <a:srgbClr val="FF0000"/>
        </a:solidFill>
        <a:latin typeface="Arial" charset="0"/>
        <a:ea typeface="+mn-ea"/>
        <a:cs typeface="+mn-cs"/>
      </a:defRPr>
    </a:lvl5pPr>
    <a:lvl6pPr marL="2286000" algn="l" defTabSz="914400" rtl="0" eaLnBrk="1" latinLnBrk="0" hangingPunct="1">
      <a:defRPr sz="2200" b="1" kern="1200">
        <a:solidFill>
          <a:srgbClr val="FF0000"/>
        </a:solidFill>
        <a:latin typeface="Arial" charset="0"/>
        <a:ea typeface="+mn-ea"/>
        <a:cs typeface="+mn-cs"/>
      </a:defRPr>
    </a:lvl6pPr>
    <a:lvl7pPr marL="2743200" algn="l" defTabSz="914400" rtl="0" eaLnBrk="1" latinLnBrk="0" hangingPunct="1">
      <a:defRPr sz="2200" b="1" kern="1200">
        <a:solidFill>
          <a:srgbClr val="FF0000"/>
        </a:solidFill>
        <a:latin typeface="Arial" charset="0"/>
        <a:ea typeface="+mn-ea"/>
        <a:cs typeface="+mn-cs"/>
      </a:defRPr>
    </a:lvl7pPr>
    <a:lvl8pPr marL="3200400" algn="l" defTabSz="914400" rtl="0" eaLnBrk="1" latinLnBrk="0" hangingPunct="1">
      <a:defRPr sz="2200" b="1" kern="1200">
        <a:solidFill>
          <a:srgbClr val="FF0000"/>
        </a:solidFill>
        <a:latin typeface="Arial" charset="0"/>
        <a:ea typeface="+mn-ea"/>
        <a:cs typeface="+mn-cs"/>
      </a:defRPr>
    </a:lvl8pPr>
    <a:lvl9pPr marL="3657600" algn="l" defTabSz="914400" rtl="0" eaLnBrk="1" latinLnBrk="0" hangingPunct="1">
      <a:defRPr sz="2200" b="1" kern="1200">
        <a:solidFill>
          <a:srgbClr val="FF0000"/>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00FF"/>
    <a:srgbClr val="00FFFF"/>
    <a:srgbClr val="3399FF"/>
    <a:srgbClr val="CC3300"/>
    <a:srgbClr val="FF66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434" autoAdjust="0"/>
  </p:normalViewPr>
  <p:slideViewPr>
    <p:cSldViewPr>
      <p:cViewPr varScale="1">
        <p:scale>
          <a:sx n="62" d="100"/>
          <a:sy n="62" d="100"/>
        </p:scale>
        <p:origin x="-135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solidFill>
                  <a:schemeClr val="tx1"/>
                </a:solidFill>
              </a:defRPr>
            </a:lvl1pPr>
          </a:lstStyle>
          <a:p>
            <a:endParaRPr lang="it-IT"/>
          </a:p>
        </p:txBody>
      </p:sp>
      <p:sp>
        <p:nvSpPr>
          <p:cNvPr id="2867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defRPr>
            </a:lvl1pPr>
          </a:lstStyle>
          <a:p>
            <a:endParaRPr lang="it-IT"/>
          </a:p>
        </p:txBody>
      </p:sp>
      <p:sp>
        <p:nvSpPr>
          <p:cNvPr id="2867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solidFill>
                  <a:schemeClr val="tx1"/>
                </a:solidFill>
              </a:defRPr>
            </a:lvl1pPr>
          </a:lstStyle>
          <a:p>
            <a:endParaRPr lang="it-IT"/>
          </a:p>
        </p:txBody>
      </p:sp>
      <p:sp>
        <p:nvSpPr>
          <p:cNvPr id="2867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defRPr>
            </a:lvl1pPr>
          </a:lstStyle>
          <a:p>
            <a:fld id="{B7C36B0F-A57B-4F9F-A865-AFD38EFE69CB}" type="slidenum">
              <a:rPr lang="it-IT"/>
              <a:pPr/>
              <a:t>‹N›</a:t>
            </a:fld>
            <a:endParaRPr lang="it-IT"/>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solidFill>
                  <a:schemeClr val="tx1"/>
                </a:solidFill>
              </a:defRPr>
            </a:lvl1pPr>
          </a:lstStyle>
          <a:p>
            <a:endParaRPr lang="it-IT"/>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defRPr>
            </a:lvl1pPr>
          </a:lstStyle>
          <a:p>
            <a:endParaRPr lang="it-IT"/>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solidFill>
                  <a:schemeClr val="tx1"/>
                </a:solidFill>
              </a:defRPr>
            </a:lvl1pPr>
          </a:lstStyle>
          <a:p>
            <a:endParaRPr lang="it-IT"/>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defRPr>
            </a:lvl1pPr>
          </a:lstStyle>
          <a:p>
            <a:fld id="{BF2E79EE-49A7-47EF-B3D7-FDE05C59FA81}" type="slidenum">
              <a:rPr lang="it-IT"/>
              <a:pPr/>
              <a:t>‹N›</a:t>
            </a:fld>
            <a:endParaRPr lang="it-IT"/>
          </a:p>
        </p:txBody>
      </p:sp>
    </p:spTree>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72192A-1BAB-4099-90F6-03A70DFE9184}" type="slidenum">
              <a:rPr lang="it-IT"/>
              <a:pPr/>
              <a:t>0</a:t>
            </a:fld>
            <a:endParaRPr lang="it-IT"/>
          </a:p>
        </p:txBody>
      </p:sp>
      <p:sp>
        <p:nvSpPr>
          <p:cNvPr id="183298" name="Rectangle 2"/>
          <p:cNvSpPr>
            <a:spLocks noGrp="1" noRot="1" noChangeAspect="1" noChangeArrowheads="1" noTextEdit="1"/>
          </p:cNvSpPr>
          <p:nvPr>
            <p:ph type="sldImg"/>
          </p:nvPr>
        </p:nvSpPr>
        <p:spPr>
          <a:ln/>
        </p:spPr>
      </p:sp>
      <p:sp>
        <p:nvSpPr>
          <p:cNvPr id="183299" name="Rectangle 3"/>
          <p:cNvSpPr>
            <a:spLocks noGrp="1" noChangeArrowheads="1"/>
          </p:cNvSpPr>
          <p:nvPr>
            <p:ph type="body" idx="1"/>
          </p:nvPr>
        </p:nvSpPr>
        <p:spPr/>
        <p:txBody>
          <a:bodyPr/>
          <a:lstStyle/>
          <a:p>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(1) </a:t>
            </a:r>
            <a:r>
              <a:rPr lang="it-IT" i="1" dirty="0" smtClean="0"/>
              <a:t>Visioni, Lista dei perfetti</a:t>
            </a:r>
            <a:endParaRPr lang="it-IT" dirty="0" smtClean="0"/>
          </a:p>
          <a:p>
            <a:r>
              <a:rPr lang="it-IT" dirty="0" smtClean="0"/>
              <a:t>(2) </a:t>
            </a:r>
            <a:r>
              <a:rPr lang="it-IT" i="1" dirty="0" smtClean="0"/>
              <a:t>Summa </a:t>
            </a:r>
            <a:r>
              <a:rPr lang="it-IT" i="1" dirty="0" err="1" smtClean="0"/>
              <a:t>quaestionum</a:t>
            </a:r>
            <a:r>
              <a:rPr lang="it-IT" i="1" dirty="0" smtClean="0"/>
              <a:t> </a:t>
            </a:r>
            <a:r>
              <a:rPr lang="it-IT" i="1" dirty="0" err="1" smtClean="0"/>
              <a:t>ordinariarum</a:t>
            </a:r>
            <a:r>
              <a:rPr lang="it-IT" i="1" dirty="0" smtClean="0"/>
              <a:t>, </a:t>
            </a:r>
            <a:r>
              <a:rPr lang="it-IT" dirty="0" smtClean="0"/>
              <a:t>q. 12,1</a:t>
            </a:r>
            <a:endParaRPr lang="it-IT" dirty="0"/>
          </a:p>
        </p:txBody>
      </p:sp>
      <p:sp>
        <p:nvSpPr>
          <p:cNvPr id="4" name="Segnaposto numero diapositiva 3"/>
          <p:cNvSpPr>
            <a:spLocks noGrp="1"/>
          </p:cNvSpPr>
          <p:nvPr>
            <p:ph type="sldNum" sz="quarter" idx="10"/>
          </p:nvPr>
        </p:nvSpPr>
        <p:spPr/>
        <p:txBody>
          <a:bodyPr/>
          <a:lstStyle/>
          <a:p>
            <a:fld id="{BF2E79EE-49A7-47EF-B3D7-FDE05C59FA81}" type="slidenum">
              <a:rPr lang="it-IT" smtClean="0"/>
              <a:pPr/>
              <a:t>16</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700808"/>
            <a:ext cx="7772400" cy="1899643"/>
          </a:xfrm>
        </p:spPr>
        <p:txBody>
          <a:bodyPr/>
          <a:lstStyle>
            <a:lvl1pPr>
              <a:defRPr sz="3200" b="0">
                <a:solidFill>
                  <a:srgbClr val="FF0000"/>
                </a:solidFill>
                <a:latin typeface="Germany" pitchFamily="66" charset="0"/>
              </a:defRPr>
            </a:lvl1pPr>
          </a:lstStyle>
          <a:p>
            <a:r>
              <a:rPr lang="it-IT" smtClean="0"/>
              <a:t>Fare clic per modificare lo stile del titolo</a:t>
            </a:r>
            <a:endParaRPr lang="it-IT" dirty="0"/>
          </a:p>
        </p:txBody>
      </p:sp>
      <p:sp>
        <p:nvSpPr>
          <p:cNvPr id="3" name="Sottotitolo 2"/>
          <p:cNvSpPr>
            <a:spLocks noGrp="1"/>
          </p:cNvSpPr>
          <p:nvPr>
            <p:ph type="subTitle" idx="1"/>
          </p:nvPr>
        </p:nvSpPr>
        <p:spPr>
          <a:xfrm>
            <a:off x="1371600" y="3886200"/>
            <a:ext cx="6400800" cy="1752600"/>
          </a:xfrm>
        </p:spPr>
        <p:txBody>
          <a:bodyPr/>
          <a:lstStyle>
            <a:lvl1pPr marL="0" indent="0" algn="ctr">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5" name="Segnaposto piè di pagina 4"/>
          <p:cNvSpPr>
            <a:spLocks noGrp="1"/>
          </p:cNvSpPr>
          <p:nvPr>
            <p:ph type="ftr" sz="quarter" idx="11"/>
          </p:nvPr>
        </p:nvSpPr>
        <p:spPr/>
        <p:txBody>
          <a:bodyPr/>
          <a:lstStyle>
            <a:lvl1pPr>
              <a:defRPr/>
            </a:lvl1pPr>
          </a:lstStyle>
          <a:p>
            <a:r>
              <a:rPr lang="it-IT" smtClean="0"/>
              <a:t>Storia della Filosofia Medievale - A.A. 2010-2011 - Corso di Laurea Triennale</a:t>
            </a:r>
            <a:endParaRPr lang="it-IT"/>
          </a:p>
        </p:txBody>
      </p:sp>
      <p:sp>
        <p:nvSpPr>
          <p:cNvPr id="6" name="Segnaposto numero diapositiva 5"/>
          <p:cNvSpPr>
            <a:spLocks noGrp="1"/>
          </p:cNvSpPr>
          <p:nvPr>
            <p:ph type="sldNum" sz="quarter" idx="12"/>
          </p:nvPr>
        </p:nvSpPr>
        <p:spPr/>
        <p:txBody>
          <a:bodyPr/>
          <a:lstStyle>
            <a:lvl1pPr>
              <a:defRPr/>
            </a:lvl1pPr>
          </a:lstStyle>
          <a:p>
            <a:r>
              <a:rPr lang="it-IT" dirty="0" smtClean="0"/>
              <a:t>Unità didattica </a:t>
            </a:r>
            <a:r>
              <a:rPr lang="it-IT" dirty="0" err="1" smtClean="0">
                <a:solidFill>
                  <a:srgbClr val="FF0000"/>
                </a:solidFill>
              </a:rPr>
              <a:t>n°</a:t>
            </a:r>
            <a:r>
              <a:rPr lang="it-IT" dirty="0" smtClean="0"/>
              <a:t>: </a:t>
            </a:r>
            <a:r>
              <a:rPr lang="it-IT" i="1" dirty="0" smtClean="0">
                <a:solidFill>
                  <a:srgbClr val="FF0000"/>
                </a:solidFill>
              </a:rPr>
              <a:t>Titolo</a:t>
            </a:r>
            <a:r>
              <a:rPr lang="it-IT" dirty="0" smtClean="0"/>
              <a:t> -</a:t>
            </a:r>
            <a:r>
              <a:rPr lang="it-IT" i="1" dirty="0" smtClean="0"/>
              <a:t> </a:t>
            </a:r>
            <a:r>
              <a:rPr lang="it-IT" dirty="0" smtClean="0"/>
              <a:t>Scheda </a:t>
            </a:r>
            <a:fld id="{6CA60C78-0825-4B2B-B453-0FCE1F9B7919}" type="slidenum">
              <a:rPr lang="it-IT" smtClean="0">
                <a:solidFill>
                  <a:srgbClr val="FF0000"/>
                </a:solidFill>
              </a:rPr>
              <a:pPr/>
              <a:t>‹N›</a:t>
            </a:fld>
            <a:endParaRPr lang="it-IT" dirty="0">
              <a:solidFill>
                <a:srgbClr val="FF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4" name="Segnaposto piè di pagina 3"/>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5" name="Segnaposto numero diapositiva 4"/>
          <p:cNvSpPr>
            <a:spLocks noGrp="1"/>
          </p:cNvSpPr>
          <p:nvPr>
            <p:ph type="sldNum" sz="quarter" idx="12"/>
          </p:nvPr>
        </p:nvSpPr>
        <p:spPr/>
        <p:txBody>
          <a:bodyPr/>
          <a:lstStyle/>
          <a:p>
            <a:r>
              <a:rPr lang="it-IT" dirty="0" smtClean="0"/>
              <a:t>Unità didattica </a:t>
            </a:r>
            <a:r>
              <a:rPr lang="it-IT" dirty="0" smtClean="0">
                <a:solidFill>
                  <a:srgbClr val="FF0000"/>
                </a:solidFill>
              </a:rPr>
              <a:t>M4</a:t>
            </a:r>
            <a:r>
              <a:rPr lang="it-IT" dirty="0" smtClean="0"/>
              <a:t>: </a:t>
            </a:r>
            <a:r>
              <a:rPr lang="it-IT" i="1" dirty="0" smtClean="0">
                <a:solidFill>
                  <a:srgbClr val="FF0000"/>
                </a:solidFill>
              </a:rPr>
              <a:t>La Teologia Renana – Il contesto spirituale</a:t>
            </a:r>
            <a:r>
              <a:rPr lang="it-IT" dirty="0" smtClean="0"/>
              <a:t> -</a:t>
            </a:r>
            <a:r>
              <a:rPr lang="it-IT" i="1" dirty="0" smtClean="0"/>
              <a:t> </a:t>
            </a:r>
            <a:r>
              <a:rPr lang="it-IT" dirty="0" smtClean="0"/>
              <a:t>Scheda </a:t>
            </a:r>
            <a:fld id="{6CA60C78-0825-4B2B-B453-0FCE1F9B7919}" type="slidenum">
              <a:rPr lang="it-IT" smtClean="0">
                <a:solidFill>
                  <a:srgbClr val="FF0000"/>
                </a:solidFill>
              </a:rPr>
              <a:pPr/>
              <a:t>‹N›</a:t>
            </a:fld>
            <a:endParaRPr lang="it-IT" dirty="0"/>
          </a:p>
        </p:txBody>
      </p:sp>
      <p:sp>
        <p:nvSpPr>
          <p:cNvPr id="6" name="Segnaposto contenuto 2"/>
          <p:cNvSpPr>
            <a:spLocks noGrp="1"/>
          </p:cNvSpPr>
          <p:nvPr>
            <p:ph idx="1"/>
          </p:nvPr>
        </p:nvSpPr>
        <p:spPr>
          <a:xfrm>
            <a:off x="250825" y="1341438"/>
            <a:ext cx="8642350" cy="532765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bliografia">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5" name="Segnaposto piè di pagina 4"/>
          <p:cNvSpPr>
            <a:spLocks noGrp="1"/>
          </p:cNvSpPr>
          <p:nvPr>
            <p:ph type="ftr" sz="quarter" idx="11"/>
          </p:nvPr>
        </p:nvSpPr>
        <p:spPr/>
        <p:txBody>
          <a:bodyPr/>
          <a:lstStyle>
            <a:lvl1pPr>
              <a:defRPr/>
            </a:lvl1pPr>
          </a:lstStyle>
          <a:p>
            <a:r>
              <a:rPr lang="it-IT" smtClean="0"/>
              <a:t>Storia della Filosofia Medievale - A.A. 2010-2011 - Corso di Laurea Triennale</a:t>
            </a:r>
            <a:endParaRPr lang="it-IT"/>
          </a:p>
        </p:txBody>
      </p:sp>
      <p:sp>
        <p:nvSpPr>
          <p:cNvPr id="6" name="Segnaposto numero diapositiva 5"/>
          <p:cNvSpPr>
            <a:spLocks noGrp="1"/>
          </p:cNvSpPr>
          <p:nvPr>
            <p:ph type="sldNum" sz="quarter" idx="12"/>
          </p:nvPr>
        </p:nvSpPr>
        <p:spPr>
          <a:xfrm>
            <a:off x="250825" y="404813"/>
            <a:ext cx="8642350" cy="791939"/>
          </a:xfrm>
        </p:spPr>
        <p:txBody>
          <a:bodyPr/>
          <a:lstStyle>
            <a:lvl1pPr>
              <a:defRPr/>
            </a:lvl1pPr>
          </a:lstStyle>
          <a:p>
            <a:r>
              <a:rPr lang="it-IT" dirty="0" smtClean="0"/>
              <a:t>Unità didattica </a:t>
            </a:r>
            <a:r>
              <a:rPr lang="it-IT" dirty="0" err="1" smtClean="0">
                <a:solidFill>
                  <a:srgbClr val="FF0000"/>
                </a:solidFill>
              </a:rPr>
              <a:t>n°</a:t>
            </a:r>
            <a:r>
              <a:rPr lang="it-IT" dirty="0" smtClean="0"/>
              <a:t>: </a:t>
            </a:r>
            <a:r>
              <a:rPr lang="it-IT" i="1" dirty="0" smtClean="0">
                <a:solidFill>
                  <a:srgbClr val="FF0000"/>
                </a:solidFill>
              </a:rPr>
              <a:t>Titolo</a:t>
            </a:r>
            <a:r>
              <a:rPr lang="it-IT" dirty="0" smtClean="0"/>
              <a:t> </a:t>
            </a:r>
          </a:p>
          <a:p>
            <a:r>
              <a:rPr lang="it-IT" sz="3200" dirty="0" smtClean="0">
                <a:solidFill>
                  <a:srgbClr val="FF0000"/>
                </a:solidFill>
              </a:rPr>
              <a:t>Bibliografia</a:t>
            </a:r>
            <a:endParaRPr lang="it-IT" sz="3200" dirty="0">
              <a:solidFill>
                <a:srgbClr val="FF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5" cstate="print"/>
          <a:srcRect/>
          <a:stretch>
            <a:fillRect/>
          </a:stretch>
        </a:blipFill>
        <a:effectLst/>
      </p:bgPr>
    </p:bg>
    <p:spTree>
      <p:nvGrpSpPr>
        <p:cNvPr id="1" name=""/>
        <p:cNvGrpSpPr/>
        <p:nvPr/>
      </p:nvGrpSpPr>
      <p:grpSpPr>
        <a:xfrm>
          <a:off x="0" y="0"/>
          <a:ext cx="0" cy="0"/>
          <a:chOff x="0" y="0"/>
          <a:chExt cx="0" cy="0"/>
        </a:xfrm>
      </p:grpSpPr>
      <p:sp>
        <p:nvSpPr>
          <p:cNvPr id="215051" name="Rectangle 11"/>
          <p:cNvSpPr>
            <a:spLocks noGrp="1" noChangeArrowheads="1"/>
          </p:cNvSpPr>
          <p:nvPr>
            <p:ph type="body" idx="1"/>
          </p:nvPr>
        </p:nvSpPr>
        <p:spPr bwMode="auto">
          <a:xfrm>
            <a:off x="250825" y="1341438"/>
            <a:ext cx="8642350" cy="5327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215052" name="Rectangle 12"/>
          <p:cNvSpPr>
            <a:spLocks noGrp="1" noChangeArrowheads="1"/>
          </p:cNvSpPr>
          <p:nvPr>
            <p:ph type="ftr" sz="quarter" idx="3"/>
          </p:nvPr>
        </p:nvSpPr>
        <p:spPr bwMode="auto">
          <a:xfrm>
            <a:off x="250825" y="115888"/>
            <a:ext cx="8640763" cy="2682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r>
              <a:rPr lang="it-IT" smtClean="0"/>
              <a:t>Storia della Filosofia Medievale - A.A. 2010-2011 - Corso di Laurea Triennale</a:t>
            </a:r>
            <a:endParaRPr lang="it-IT"/>
          </a:p>
        </p:txBody>
      </p:sp>
      <p:sp>
        <p:nvSpPr>
          <p:cNvPr id="215053" name="Rectangle 13"/>
          <p:cNvSpPr>
            <a:spLocks noGrp="1" noChangeArrowheads="1"/>
          </p:cNvSpPr>
          <p:nvPr>
            <p:ph type="sldNum" sz="quarter" idx="4"/>
          </p:nvPr>
        </p:nvSpPr>
        <p:spPr bwMode="auto">
          <a:xfrm>
            <a:off x="250825" y="404813"/>
            <a:ext cx="8642350" cy="287337"/>
          </a:xfrm>
          <a:prstGeom prst="rect">
            <a:avLst/>
          </a:prstGeom>
          <a:noFill/>
          <a:ln w="12700">
            <a:noFill/>
            <a:miter lim="800000"/>
            <a:headEnd/>
            <a:tailEnd/>
          </a:ln>
          <a:effectLst/>
        </p:spPr>
        <p:txBody>
          <a:bodyPr vert="horz" wrap="square" lIns="91440" tIns="45720" rIns="91440" bIns="45720" numCol="1" anchor="t" anchorCtr="0" compatLnSpc="1">
            <a:prstTxWarp prst="textNoShape">
              <a:avLst/>
            </a:prstTxWarp>
          </a:bodyPr>
          <a:lstStyle>
            <a:lvl1pPr>
              <a:defRPr sz="1600">
                <a:solidFill>
                  <a:schemeClr val="tx1"/>
                </a:solidFill>
              </a:defRPr>
            </a:lvl1pPr>
          </a:lstStyle>
          <a:p>
            <a:r>
              <a:rPr lang="it-IT" dirty="0" smtClean="0"/>
              <a:t>Unità didattica </a:t>
            </a:r>
            <a:r>
              <a:rPr lang="it-IT" dirty="0" err="1" smtClean="0">
                <a:solidFill>
                  <a:srgbClr val="FF0000"/>
                </a:solidFill>
              </a:rPr>
              <a:t>n°</a:t>
            </a:r>
            <a:r>
              <a:rPr lang="it-IT" dirty="0" smtClean="0"/>
              <a:t>: </a:t>
            </a:r>
            <a:r>
              <a:rPr lang="it-IT" i="1" dirty="0" smtClean="0">
                <a:solidFill>
                  <a:srgbClr val="FF0000"/>
                </a:solidFill>
              </a:rPr>
              <a:t>Titolo</a:t>
            </a:r>
            <a:r>
              <a:rPr lang="it-IT" dirty="0" smtClean="0"/>
              <a:t> -</a:t>
            </a:r>
            <a:r>
              <a:rPr lang="it-IT" i="1" dirty="0" smtClean="0"/>
              <a:t> </a:t>
            </a:r>
            <a:r>
              <a:rPr lang="it-IT" dirty="0" smtClean="0"/>
              <a:t>Scheda </a:t>
            </a:r>
            <a:fld id="{6CA60C78-0825-4B2B-B453-0FCE1F9B7919}" type="slidenum">
              <a:rPr lang="it-IT" smtClean="0">
                <a:solidFill>
                  <a:srgbClr val="FF0000"/>
                </a:solidFill>
              </a:rPr>
              <a:pPr/>
              <a:t>‹N›</a:t>
            </a:fld>
            <a:endParaRPr lang="it-IT" dirty="0"/>
          </a:p>
        </p:txBody>
      </p:sp>
      <p:sp>
        <p:nvSpPr>
          <p:cNvPr id="215057" name="Rectangle 17"/>
          <p:cNvSpPr>
            <a:spLocks noGrp="1" noChangeArrowheads="1"/>
          </p:cNvSpPr>
          <p:nvPr>
            <p:ph type="title"/>
          </p:nvPr>
        </p:nvSpPr>
        <p:spPr bwMode="auto">
          <a:xfrm>
            <a:off x="250825" y="836613"/>
            <a:ext cx="8642350" cy="423862"/>
          </a:xfrm>
          <a:prstGeom prst="rect">
            <a:avLst/>
          </a:prstGeom>
          <a:noFill/>
          <a:ln w="38100" cmpd="dbl">
            <a:solidFill>
              <a:schemeClr val="tx1"/>
            </a:solidFill>
            <a:miter lim="800000"/>
            <a:headEnd/>
            <a:tailEnd/>
          </a:ln>
          <a:effectLst/>
        </p:spPr>
        <p:txBody>
          <a:bodyPr vert="horz" wrap="square" lIns="91440" tIns="45720" rIns="91440" bIns="45720" numCol="1" anchor="ctr" anchorCtr="0" compatLnSpc="1">
            <a:prstTxWarp prst="textNoShape">
              <a:avLst/>
            </a:prstTxWarp>
          </a:bodyPr>
          <a:lstStyle/>
          <a:p>
            <a:pPr lvl="0"/>
            <a:r>
              <a:rPr lang="it-IT" dirty="0" smtClean="0"/>
              <a:t>Fare clic per modificare lo stile del titolo</a:t>
            </a:r>
          </a:p>
        </p:txBody>
      </p:sp>
    </p:spTree>
  </p:cSld>
  <p:clrMap bg1="lt1" tx1="dk1" bg2="lt2" tx2="dk2" accent1="accent1" accent2="accent2" accent3="accent3" accent4="accent4" accent5="accent5" accent6="accent6" hlink="hlink" folHlink="folHlink"/>
  <p:sldLayoutIdLst>
    <p:sldLayoutId id="2147483650" r:id="rId1"/>
    <p:sldLayoutId id="2147483656" r:id="rId2"/>
    <p:sldLayoutId id="2147483651" r:id="rId3"/>
  </p:sldLayoutIdLst>
  <p:hf hdr="0" dt="0"/>
  <p:txStyles>
    <p:titleStyle>
      <a:lvl1pPr algn="ctr" rtl="0" eaLnBrk="1" fontAlgn="base" hangingPunct="1">
        <a:spcBef>
          <a:spcPct val="0"/>
        </a:spcBef>
        <a:spcAft>
          <a:spcPct val="0"/>
        </a:spcAft>
        <a:defRPr sz="2200" b="1">
          <a:solidFill>
            <a:srgbClr val="FF0000"/>
          </a:solidFill>
          <a:latin typeface="+mj-lt"/>
          <a:ea typeface="+mj-ea"/>
          <a:cs typeface="+mj-cs"/>
        </a:defRPr>
      </a:lvl1pPr>
      <a:lvl2pPr algn="ctr" rtl="0" eaLnBrk="1" fontAlgn="base" hangingPunct="1">
        <a:spcBef>
          <a:spcPct val="0"/>
        </a:spcBef>
        <a:spcAft>
          <a:spcPct val="0"/>
        </a:spcAft>
        <a:defRPr sz="2200" b="1">
          <a:solidFill>
            <a:srgbClr val="FF0000"/>
          </a:solidFill>
          <a:latin typeface="Arial" charset="0"/>
        </a:defRPr>
      </a:lvl2pPr>
      <a:lvl3pPr algn="ctr" rtl="0" eaLnBrk="1" fontAlgn="base" hangingPunct="1">
        <a:spcBef>
          <a:spcPct val="0"/>
        </a:spcBef>
        <a:spcAft>
          <a:spcPct val="0"/>
        </a:spcAft>
        <a:defRPr sz="2200" b="1">
          <a:solidFill>
            <a:srgbClr val="FF0000"/>
          </a:solidFill>
          <a:latin typeface="Arial" charset="0"/>
        </a:defRPr>
      </a:lvl3pPr>
      <a:lvl4pPr algn="ctr" rtl="0" eaLnBrk="1" fontAlgn="base" hangingPunct="1">
        <a:spcBef>
          <a:spcPct val="0"/>
        </a:spcBef>
        <a:spcAft>
          <a:spcPct val="0"/>
        </a:spcAft>
        <a:defRPr sz="2200" b="1">
          <a:solidFill>
            <a:srgbClr val="FF0000"/>
          </a:solidFill>
          <a:latin typeface="Arial" charset="0"/>
        </a:defRPr>
      </a:lvl4pPr>
      <a:lvl5pPr algn="ctr" rtl="0" eaLnBrk="1" fontAlgn="base" hangingPunct="1">
        <a:spcBef>
          <a:spcPct val="0"/>
        </a:spcBef>
        <a:spcAft>
          <a:spcPct val="0"/>
        </a:spcAft>
        <a:defRPr sz="2200" b="1">
          <a:solidFill>
            <a:srgbClr val="FF0000"/>
          </a:solidFill>
          <a:latin typeface="Arial" charset="0"/>
        </a:defRPr>
      </a:lvl5pPr>
      <a:lvl6pPr marL="457200" algn="ctr" rtl="0" eaLnBrk="1" fontAlgn="base" hangingPunct="1">
        <a:spcBef>
          <a:spcPct val="0"/>
        </a:spcBef>
        <a:spcAft>
          <a:spcPct val="0"/>
        </a:spcAft>
        <a:defRPr sz="2200" b="1">
          <a:solidFill>
            <a:srgbClr val="FF0000"/>
          </a:solidFill>
          <a:latin typeface="Arial" charset="0"/>
        </a:defRPr>
      </a:lvl6pPr>
      <a:lvl7pPr marL="914400" algn="ctr" rtl="0" eaLnBrk="1" fontAlgn="base" hangingPunct="1">
        <a:spcBef>
          <a:spcPct val="0"/>
        </a:spcBef>
        <a:spcAft>
          <a:spcPct val="0"/>
        </a:spcAft>
        <a:defRPr sz="2200" b="1">
          <a:solidFill>
            <a:srgbClr val="FF0000"/>
          </a:solidFill>
          <a:latin typeface="Arial" charset="0"/>
        </a:defRPr>
      </a:lvl7pPr>
      <a:lvl8pPr marL="1371600" algn="ctr" rtl="0" eaLnBrk="1" fontAlgn="base" hangingPunct="1">
        <a:spcBef>
          <a:spcPct val="0"/>
        </a:spcBef>
        <a:spcAft>
          <a:spcPct val="0"/>
        </a:spcAft>
        <a:defRPr sz="2200" b="1">
          <a:solidFill>
            <a:srgbClr val="FF0000"/>
          </a:solidFill>
          <a:latin typeface="Arial" charset="0"/>
        </a:defRPr>
      </a:lvl8pPr>
      <a:lvl9pPr marL="1828800" algn="ctr" rtl="0" eaLnBrk="1" fontAlgn="base" hangingPunct="1">
        <a:spcBef>
          <a:spcPct val="0"/>
        </a:spcBef>
        <a:spcAft>
          <a:spcPct val="0"/>
        </a:spcAft>
        <a:defRPr sz="2200" b="1">
          <a:solidFill>
            <a:srgbClr val="FF0000"/>
          </a:solidFill>
          <a:latin typeface="Arial" charset="0"/>
        </a:defRPr>
      </a:lvl9pPr>
    </p:titleStyle>
    <p:bodyStyle>
      <a:lvl1pPr marL="342900" indent="-342900" algn="l" rtl="0" eaLnBrk="1" fontAlgn="base" hangingPunct="1">
        <a:spcBef>
          <a:spcPct val="20000"/>
        </a:spcBef>
        <a:spcAft>
          <a:spcPct val="0"/>
        </a:spcAft>
        <a:buChar char="•"/>
        <a:defRPr sz="2000">
          <a:solidFill>
            <a:schemeClr val="tx1"/>
          </a:solidFill>
          <a:latin typeface="+mn-lt"/>
          <a:ea typeface="+mn-ea"/>
          <a:cs typeface="+mn-cs"/>
        </a:defRPr>
      </a:lvl1pPr>
      <a:lvl2pPr marL="742950" indent="-285750" algn="l" rtl="0" eaLnBrk="1" fontAlgn="base" hangingPunct="1">
        <a:spcBef>
          <a:spcPct val="20000"/>
        </a:spcBef>
        <a:spcAft>
          <a:spcPct val="0"/>
        </a:spcAft>
        <a:buChar char="–"/>
        <a:defRPr>
          <a:solidFill>
            <a:schemeClr val="tx1"/>
          </a:solidFill>
          <a:latin typeface="+mn-lt"/>
        </a:defRPr>
      </a:lvl2pPr>
      <a:lvl3pPr marL="1143000" indent="-228600" algn="l" rtl="0" eaLnBrk="1" fontAlgn="base" hangingPunct="1">
        <a:spcBef>
          <a:spcPct val="20000"/>
        </a:spcBef>
        <a:spcAft>
          <a:spcPct val="0"/>
        </a:spcAft>
        <a:buChar char="•"/>
        <a:defRPr sz="1600">
          <a:solidFill>
            <a:schemeClr val="tx1"/>
          </a:solidFill>
          <a:latin typeface="+mn-lt"/>
        </a:defRPr>
      </a:lvl3pPr>
      <a:lvl4pPr marL="1600200" indent="-228600" algn="l" rtl="0" eaLnBrk="1" fontAlgn="base" hangingPunct="1">
        <a:spcBef>
          <a:spcPct val="20000"/>
        </a:spcBef>
        <a:spcAft>
          <a:spcPct val="0"/>
        </a:spcAft>
        <a:buChar char="–"/>
        <a:defRPr sz="1400">
          <a:solidFill>
            <a:schemeClr val="tx1"/>
          </a:solidFill>
          <a:latin typeface="+mn-lt"/>
        </a:defRPr>
      </a:lvl4pPr>
      <a:lvl5pPr marL="2057400" indent="-228600" algn="l" rtl="0" eaLnBrk="1" fontAlgn="base" hangingPunct="1">
        <a:spcBef>
          <a:spcPct val="20000"/>
        </a:spcBef>
        <a:spcAft>
          <a:spcPct val="0"/>
        </a:spcAft>
        <a:buChar char="»"/>
        <a:defRPr sz="1200">
          <a:solidFill>
            <a:schemeClr val="tx1"/>
          </a:solidFill>
          <a:latin typeface="+mn-lt"/>
        </a:defRPr>
      </a:lvl5pPr>
      <a:lvl6pPr marL="2514600" indent="-228600" algn="l" rtl="0" eaLnBrk="1" fontAlgn="base" hangingPunct="1">
        <a:spcBef>
          <a:spcPct val="20000"/>
        </a:spcBef>
        <a:spcAft>
          <a:spcPct val="0"/>
        </a:spcAft>
        <a:buChar char="»"/>
        <a:defRPr sz="1200">
          <a:solidFill>
            <a:schemeClr val="tx1"/>
          </a:solidFill>
          <a:latin typeface="+mn-lt"/>
        </a:defRPr>
      </a:lvl6pPr>
      <a:lvl7pPr marL="2971800" indent="-228600" algn="l" rtl="0" eaLnBrk="1" fontAlgn="base" hangingPunct="1">
        <a:spcBef>
          <a:spcPct val="20000"/>
        </a:spcBef>
        <a:spcAft>
          <a:spcPct val="0"/>
        </a:spcAft>
        <a:buChar char="»"/>
        <a:defRPr sz="1200">
          <a:solidFill>
            <a:schemeClr val="tx1"/>
          </a:solidFill>
          <a:latin typeface="+mn-lt"/>
        </a:defRPr>
      </a:lvl7pPr>
      <a:lvl8pPr marL="3429000" indent="-228600" algn="l" rtl="0" eaLnBrk="1" fontAlgn="base" hangingPunct="1">
        <a:spcBef>
          <a:spcPct val="20000"/>
        </a:spcBef>
        <a:spcAft>
          <a:spcPct val="0"/>
        </a:spcAft>
        <a:buChar char="»"/>
        <a:defRPr sz="1200">
          <a:solidFill>
            <a:schemeClr val="tx1"/>
          </a:solidFill>
          <a:latin typeface="+mn-lt"/>
        </a:defRPr>
      </a:lvl8pPr>
      <a:lvl9pPr marL="3886200" indent="-228600" algn="l" rtl="0" eaLnBrk="1" fontAlgn="base" hangingPunct="1">
        <a:spcBef>
          <a:spcPct val="20000"/>
        </a:spcBef>
        <a:spcAft>
          <a:spcPct val="0"/>
        </a:spcAft>
        <a:buChar char="»"/>
        <a:defRPr sz="12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182274" name="Rectangle 2"/>
          <p:cNvSpPr>
            <a:spLocks noGrp="1" noChangeArrowheads="1"/>
          </p:cNvSpPr>
          <p:nvPr>
            <p:ph type="ctrTitle"/>
          </p:nvPr>
        </p:nvSpPr>
        <p:spPr>
          <a:xfrm>
            <a:off x="685800" y="1556792"/>
            <a:ext cx="7772400" cy="2043659"/>
          </a:xfrm>
          <a:ln/>
        </p:spPr>
        <p:txBody>
          <a:bodyPr/>
          <a:lstStyle/>
          <a:p>
            <a:r>
              <a:rPr lang="it-IT" dirty="0" smtClean="0"/>
              <a:t>Unità didattica M4</a:t>
            </a:r>
            <a:br>
              <a:rPr lang="it-IT" dirty="0" smtClean="0"/>
            </a:br>
            <a:r>
              <a:rPr lang="it-IT" dirty="0" smtClean="0"/>
              <a:t/>
            </a:r>
            <a:br>
              <a:rPr lang="it-IT" dirty="0" smtClean="0"/>
            </a:br>
            <a:r>
              <a:rPr lang="it-IT" dirty="0" smtClean="0"/>
              <a:t>La Teologia Renana</a:t>
            </a:r>
            <a:br>
              <a:rPr lang="it-IT" dirty="0" smtClean="0"/>
            </a:br>
            <a:r>
              <a:rPr lang="it-IT" dirty="0" smtClean="0"/>
              <a:t>Il contesto spirituale</a:t>
            </a:r>
            <a:endParaRPr lang="it-IT" sz="3200" b="0" dirty="0">
              <a:latin typeface="Germany" pitchFamily="66" charset="0"/>
            </a:endParaRPr>
          </a:p>
        </p:txBody>
      </p:sp>
      <p:sp>
        <p:nvSpPr>
          <p:cNvPr id="182275" name="Rectangle 3"/>
          <p:cNvSpPr>
            <a:spLocks noGrp="1" noChangeArrowheads="1"/>
          </p:cNvSpPr>
          <p:nvPr>
            <p:ph type="subTitle" idx="1"/>
          </p:nvPr>
        </p:nvSpPr>
        <p:spPr>
          <a:xfrm>
            <a:off x="900113" y="3886200"/>
            <a:ext cx="7272337" cy="1630363"/>
          </a:xfrm>
        </p:spPr>
        <p:txBody>
          <a:bodyPr/>
          <a:lstStyle/>
          <a:p>
            <a:endParaRPr lang="it-IT" smtClean="0">
              <a:solidFill>
                <a:srgbClr val="FF0000"/>
              </a:solidFill>
            </a:endParaRPr>
          </a:p>
          <a:p>
            <a:endParaRPr lang="it-IT"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tesi dei Fratelli (</a:t>
            </a:r>
            <a:r>
              <a:rPr lang="it-IT" i="1" dirty="0" err="1" smtClean="0"/>
              <a:t>Determinatio</a:t>
            </a:r>
            <a:r>
              <a:rPr lang="it-IT" i="1" dirty="0" smtClean="0"/>
              <a:t> super </a:t>
            </a:r>
            <a:r>
              <a:rPr lang="it-IT" i="1" dirty="0" err="1" smtClean="0"/>
              <a:t>articulis</a:t>
            </a:r>
            <a:r>
              <a:rPr lang="it-IT" i="1" dirty="0" smtClean="0"/>
              <a:t> </a:t>
            </a:r>
            <a:r>
              <a:rPr lang="it-IT" i="1" dirty="0" err="1" smtClean="0"/>
              <a:t>invente</a:t>
            </a:r>
            <a:r>
              <a:rPr lang="it-IT" i="1" dirty="0" smtClean="0"/>
              <a:t> </a:t>
            </a:r>
            <a:r>
              <a:rPr lang="it-IT" i="1" dirty="0" err="1" smtClean="0"/>
              <a:t>heresis</a:t>
            </a:r>
            <a:r>
              <a:rPr lang="it-IT" dirty="0" smtClean="0"/>
              <a:t>)</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9</a:t>
            </a:fld>
            <a:endParaRPr lang="it-IT" dirty="0"/>
          </a:p>
        </p:txBody>
      </p:sp>
      <p:sp>
        <p:nvSpPr>
          <p:cNvPr id="5" name="Segnaposto contenuto 4"/>
          <p:cNvSpPr>
            <a:spLocks noGrp="1"/>
          </p:cNvSpPr>
          <p:nvPr>
            <p:ph idx="1"/>
          </p:nvPr>
        </p:nvSpPr>
        <p:spPr/>
        <p:txBody>
          <a:bodyPr/>
          <a:lstStyle/>
          <a:p>
            <a:r>
              <a:rPr lang="it-IT" b="1" i="1" dirty="0" smtClean="0"/>
              <a:t>L'uomo unito a Dio </a:t>
            </a:r>
            <a:r>
              <a:rPr lang="it-IT" b="1" i="1" dirty="0" err="1" smtClean="0"/>
              <a:t>dev</a:t>
            </a:r>
            <a:r>
              <a:rPr lang="it-IT" b="1" i="1" dirty="0" smtClean="0"/>
              <a:t>'essere venerato come il corpo di Cristo </a:t>
            </a:r>
            <a:r>
              <a:rPr lang="it-IT" dirty="0" smtClean="0"/>
              <a:t>(I, 28);</a:t>
            </a:r>
          </a:p>
          <a:p>
            <a:r>
              <a:rPr lang="it-IT" b="1" i="1" dirty="0" smtClean="0"/>
              <a:t>La parola dell’uomo è «quella dello Spirito nello Spirito»</a:t>
            </a:r>
            <a:r>
              <a:rPr lang="it-IT" dirty="0" smtClean="0"/>
              <a:t> (I, 33)</a:t>
            </a:r>
          </a:p>
          <a:p>
            <a:r>
              <a:rPr lang="it-IT" b="1" i="1" dirty="0" smtClean="0"/>
              <a:t>L'uomo unito [a Dio] non ha bisogno né di digiunare né di pregare </a:t>
            </a:r>
            <a:r>
              <a:rPr lang="it-IT" dirty="0" smtClean="0"/>
              <a:t>(I, 44).</a:t>
            </a:r>
          </a:p>
          <a:p>
            <a:r>
              <a:rPr lang="it-IT" b="1" i="1" dirty="0" smtClean="0"/>
              <a:t>Lo Spirito Santo ha la sua dimora (</a:t>
            </a:r>
            <a:r>
              <a:rPr lang="it-IT" b="1" i="1" dirty="0" err="1" smtClean="0"/>
              <a:t>inhabitatio</a:t>
            </a:r>
            <a:r>
              <a:rPr lang="it-IT" b="1" i="1" dirty="0" smtClean="0"/>
              <a:t>) nell’uomo quando la carne è «libera, calma e appagata»</a:t>
            </a:r>
            <a:r>
              <a:rPr lang="it-IT" dirty="0" smtClean="0"/>
              <a:t> (II, 28)</a:t>
            </a:r>
          </a:p>
          <a:p>
            <a:pPr algn="ctr">
              <a:buNone/>
            </a:pPr>
            <a:r>
              <a:rPr lang="it-IT" dirty="0" smtClean="0"/>
              <a:t>	</a:t>
            </a:r>
            <a:r>
              <a:rPr lang="it-IT" dirty="0" smtClean="0">
                <a:sym typeface="Wingdings"/>
              </a:rPr>
              <a:t></a:t>
            </a:r>
            <a:endParaRPr lang="it-IT" dirty="0" smtClean="0"/>
          </a:p>
          <a:p>
            <a:pPr>
              <a:buNone/>
            </a:pPr>
            <a:r>
              <a:rPr lang="it-IT" dirty="0" smtClean="0"/>
              <a:t>	La «</a:t>
            </a:r>
            <a:r>
              <a:rPr lang="it-IT" b="1" i="1" dirty="0" smtClean="0"/>
              <a:t>deificazione</a:t>
            </a:r>
            <a:r>
              <a:rPr lang="it-IT" dirty="0" smtClean="0"/>
              <a:t>» viene intesa come un </a:t>
            </a:r>
            <a:r>
              <a:rPr lang="it-IT" b="1" u="sng" dirty="0" smtClean="0"/>
              <a:t>processo di realizzazione personale, indipendente dalla frequentazione dei sacramenti, dal culto dei santi e dalla mediazione del clero</a:t>
            </a:r>
            <a:r>
              <a:rPr lang="it-IT" dirty="0" smtClean="0"/>
              <a:t>. </a:t>
            </a:r>
          </a:p>
          <a:p>
            <a:pPr algn="ctr">
              <a:buNone/>
            </a:pPr>
            <a:r>
              <a:rPr lang="it-IT" dirty="0" smtClean="0"/>
              <a:t>	▼ </a:t>
            </a:r>
          </a:p>
          <a:p>
            <a:pPr>
              <a:buNone/>
            </a:pPr>
            <a:r>
              <a:rPr lang="it-IT" dirty="0" smtClean="0"/>
              <a:t>	Il </a:t>
            </a:r>
            <a:r>
              <a:rPr lang="it-IT" b="1" dirty="0" smtClean="0"/>
              <a:t>senso del peccato </a:t>
            </a:r>
            <a:r>
              <a:rPr lang="it-IT" dirty="0" smtClean="0"/>
              <a:t>non viene abolito, ma </a:t>
            </a:r>
            <a:r>
              <a:rPr lang="it-IT" b="1" dirty="0" smtClean="0"/>
              <a:t>de-istituzionalizzato</a:t>
            </a:r>
            <a:endParaRPr lang="it-IT" dirty="0" smtClean="0"/>
          </a:p>
          <a:p>
            <a:pPr>
              <a:buNone/>
            </a:pPr>
            <a:r>
              <a:rPr lang="it-IT" dirty="0" smtClean="0"/>
              <a:t>	</a:t>
            </a:r>
            <a:r>
              <a:rPr lang="it-IT" dirty="0" smtClean="0">
                <a:sym typeface="Wingdings" pitchFamily="2" charset="2"/>
              </a:rPr>
              <a:t> </a:t>
            </a:r>
            <a:r>
              <a:rPr lang="it-IT" dirty="0" smtClean="0"/>
              <a:t>la </a:t>
            </a:r>
            <a:r>
              <a:rPr lang="it-IT" b="1" dirty="0" smtClean="0"/>
              <a:t>colpevolezza </a:t>
            </a:r>
            <a:r>
              <a:rPr lang="it-IT" b="1" dirty="0" err="1" smtClean="0"/>
              <a:t>dev</a:t>
            </a:r>
            <a:r>
              <a:rPr lang="it-IT" b="1" dirty="0" smtClean="0"/>
              <a:t>'essere vissuta «senza dolore»</a:t>
            </a:r>
            <a:r>
              <a:rPr lang="it-IT" dirty="0" smtClean="0"/>
              <a:t> e i giorni non devono essere consumati «invano», in quanto «l'amarezza non fa che ritardare la grazia» (II, 26). </a:t>
            </a:r>
          </a:p>
          <a:p>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7504" y="836613"/>
            <a:ext cx="8893175" cy="423862"/>
          </a:xfrm>
        </p:spPr>
        <p:txBody>
          <a:bodyPr/>
          <a:lstStyle/>
          <a:p>
            <a:r>
              <a:rPr lang="it-IT" dirty="0" smtClean="0"/>
              <a:t>Il liberismo e l’indifferentismo etico dei Fratelli del Libero Spirito</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10</a:t>
            </a:fld>
            <a:endParaRPr lang="it-IT" dirty="0"/>
          </a:p>
        </p:txBody>
      </p:sp>
      <p:sp>
        <p:nvSpPr>
          <p:cNvPr id="5" name="Segnaposto contenuto 4"/>
          <p:cNvSpPr>
            <a:spLocks noGrp="1"/>
          </p:cNvSpPr>
          <p:nvPr>
            <p:ph idx="1"/>
          </p:nvPr>
        </p:nvSpPr>
        <p:spPr/>
        <p:txBody>
          <a:bodyPr/>
          <a:lstStyle/>
          <a:p>
            <a:pPr>
              <a:buNone/>
            </a:pPr>
            <a:r>
              <a:rPr lang="it-IT" dirty="0" smtClean="0"/>
              <a:t>	Seguendo la griglia classificatoria compilata tra 1317 e 1319 dal vescovo di Strasburgo Giovanni da Zurigo, l’estremismo teologico della setta portava a dire che:</a:t>
            </a:r>
          </a:p>
          <a:p>
            <a:pPr lvl="1"/>
            <a:r>
              <a:rPr lang="it-IT" b="1" i="1" dirty="0" smtClean="0"/>
              <a:t>lo spirito libero è egli stesso «il Regno dei cieli»; è impassibile e nulla lo turba, come nulla lo può scalfire; né ha da «scusarsi di nulla». </a:t>
            </a:r>
          </a:p>
          <a:p>
            <a:pPr lvl="1"/>
            <a:r>
              <a:rPr lang="it-IT" b="1" i="1" dirty="0" smtClean="0"/>
              <a:t>Cristo, non ha sofferto per noi ma per se stesso; </a:t>
            </a:r>
          </a:p>
          <a:p>
            <a:pPr lvl="1"/>
            <a:r>
              <a:rPr lang="it-IT" b="1" i="1" dirty="0" smtClean="0"/>
              <a:t>l'uomo perfetto </a:t>
            </a:r>
            <a:r>
              <a:rPr lang="it-IT" b="1" i="1" dirty="0" err="1" smtClean="0"/>
              <a:t>dev</a:t>
            </a:r>
            <a:r>
              <a:rPr lang="it-IT" b="1" i="1" dirty="0" smtClean="0"/>
              <a:t>'essere libero da ogni virtù, da ogni opera virtuosa, libero da Cristo e dal ricordo della sua passione, libero da Dio stesso. </a:t>
            </a:r>
          </a:p>
          <a:p>
            <a:pPr lvl="1"/>
            <a:r>
              <a:rPr lang="it-IT" b="1" i="1" dirty="0" smtClean="0"/>
              <a:t>all'uomo perfetto è lecito rubare, perché tutto appartiene a tutti</a:t>
            </a:r>
          </a:p>
          <a:p>
            <a:pPr lvl="1"/>
            <a:r>
              <a:rPr lang="it-IT" b="1" i="1" dirty="0" smtClean="0"/>
              <a:t>il libero spirito non deve preoccuparsi di nessun ostacolo: se lo si colpisce, </a:t>
            </a:r>
            <a:r>
              <a:rPr lang="it-IT" b="1" i="1" dirty="0" err="1" smtClean="0"/>
              <a:t>colpisce</a:t>
            </a:r>
            <a:r>
              <a:rPr lang="it-IT" b="1" i="1" dirty="0" smtClean="0"/>
              <a:t>; se lo si vuole uccidere, uccide, senza farsi alcuno scrupolo di coscienza. </a:t>
            </a:r>
          </a:p>
          <a:p>
            <a:pPr lvl="1"/>
            <a:r>
              <a:rPr lang="it-IT" b="1" i="1" dirty="0" smtClean="0"/>
              <a:t>I seguaci della setta possono sbarazzarsi di un ev. bambino che non sono in grado di nutrire: l’infanticidio non </a:t>
            </a:r>
            <a:r>
              <a:rPr lang="it-IT" b="1" i="1" dirty="0" err="1" smtClean="0"/>
              <a:t>dev</a:t>
            </a:r>
            <a:r>
              <a:rPr lang="it-IT" b="1" i="1" dirty="0" smtClean="0"/>
              <a:t>’essere confessato, in quanto, uccidendo il bambino, lo si è «ricondotto alla sua origine»</a:t>
            </a:r>
          </a:p>
          <a:p>
            <a:pPr algn="ctr">
              <a:buNone/>
            </a:pPr>
            <a:r>
              <a:rPr lang="it-IT" dirty="0" smtClean="0"/>
              <a:t>	</a:t>
            </a:r>
            <a:r>
              <a:rPr lang="it-IT" dirty="0" smtClean="0">
                <a:sym typeface="Wingdings"/>
              </a:rPr>
              <a:t></a:t>
            </a:r>
            <a:endParaRPr lang="it-IT" dirty="0" smtClean="0"/>
          </a:p>
          <a:p>
            <a:pPr algn="ctr">
              <a:buNone/>
            </a:pPr>
            <a:r>
              <a:rPr lang="it-IT" dirty="0" smtClean="0"/>
              <a:t>La </a:t>
            </a:r>
            <a:r>
              <a:rPr lang="it-IT" b="1" dirty="0" smtClean="0"/>
              <a:t>libertà dello spirito è </a:t>
            </a:r>
            <a:r>
              <a:rPr lang="it-IT" dirty="0" smtClean="0"/>
              <a:t>quindi, da un punto di vista etico, </a:t>
            </a:r>
            <a:r>
              <a:rPr lang="it-IT" b="1" dirty="0" smtClean="0"/>
              <a:t>totale</a:t>
            </a:r>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Possibili affinità tra Mistica Renana e Libero Spirito</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11</a:t>
            </a:fld>
            <a:endParaRPr lang="it-IT" dirty="0"/>
          </a:p>
        </p:txBody>
      </p:sp>
      <p:sp>
        <p:nvSpPr>
          <p:cNvPr id="5" name="Segnaposto contenuto 4"/>
          <p:cNvSpPr>
            <a:spLocks noGrp="1"/>
          </p:cNvSpPr>
          <p:nvPr>
            <p:ph idx="1"/>
          </p:nvPr>
        </p:nvSpPr>
        <p:spPr/>
        <p:txBody>
          <a:bodyPr/>
          <a:lstStyle/>
          <a:p>
            <a:r>
              <a:rPr lang="it-IT" dirty="0" smtClean="0"/>
              <a:t>Nessuna di queste tesi è stata sostenuta da </a:t>
            </a:r>
            <a:r>
              <a:rPr lang="it-IT" dirty="0" err="1" smtClean="0"/>
              <a:t>Eckhart</a:t>
            </a:r>
            <a:r>
              <a:rPr lang="it-IT" dirty="0" smtClean="0"/>
              <a:t> nel senso pelagiano in cui le intendevano Alberto e poi i censori del Libero Spirito.</a:t>
            </a:r>
          </a:p>
          <a:p>
            <a:pPr>
              <a:buNone/>
            </a:pPr>
            <a:r>
              <a:rPr lang="it-IT" dirty="0" smtClean="0"/>
              <a:t>	</a:t>
            </a:r>
            <a:r>
              <a:rPr lang="it-IT" dirty="0" smtClean="0">
                <a:sym typeface="Wingdings" pitchFamily="2" charset="2"/>
              </a:rPr>
              <a:t> </a:t>
            </a:r>
            <a:r>
              <a:rPr lang="it-IT" dirty="0" smtClean="0"/>
              <a:t>L’</a:t>
            </a:r>
            <a:r>
              <a:rPr lang="it-IT" b="1" dirty="0" smtClean="0"/>
              <a:t>«emancipazione» militante della nozione di libertà spirituale</a:t>
            </a:r>
            <a:r>
              <a:rPr lang="it-IT" dirty="0" smtClean="0"/>
              <a:t> dei seguaci della setta è ben </a:t>
            </a:r>
            <a:r>
              <a:rPr lang="it-IT" b="1" dirty="0" smtClean="0"/>
              <a:t>lontana dal «distacco» </a:t>
            </a:r>
            <a:r>
              <a:rPr lang="it-IT" b="1" dirty="0" err="1" smtClean="0"/>
              <a:t>eckhartiano</a:t>
            </a:r>
            <a:r>
              <a:rPr lang="it-IT" dirty="0" smtClean="0"/>
              <a:t>.</a:t>
            </a:r>
          </a:p>
          <a:p>
            <a:r>
              <a:rPr lang="it-IT" dirty="0" smtClean="0"/>
              <a:t>Tuttavia alcuni trattati </a:t>
            </a:r>
            <a:r>
              <a:rPr lang="it-IT" dirty="0" err="1" smtClean="0"/>
              <a:t>pseudo-eckhartiani</a:t>
            </a:r>
            <a:r>
              <a:rPr lang="it-IT" dirty="0" smtClean="0"/>
              <a:t>, come quello di «</a:t>
            </a:r>
            <a:r>
              <a:rPr lang="it-IT" b="1" i="1" dirty="0" smtClean="0"/>
              <a:t>Suor </a:t>
            </a:r>
            <a:r>
              <a:rPr lang="it-IT" b="1" i="1" dirty="0" err="1" smtClean="0"/>
              <a:t>Katerei</a:t>
            </a:r>
            <a:r>
              <a:rPr lang="it-IT" dirty="0" smtClean="0"/>
              <a:t>» </a:t>
            </a:r>
            <a:r>
              <a:rPr lang="it-IT" b="1" dirty="0" smtClean="0"/>
              <a:t>affermano</a:t>
            </a:r>
            <a:r>
              <a:rPr lang="it-IT" dirty="0" smtClean="0"/>
              <a:t> tuttavia in questi termini la </a:t>
            </a:r>
            <a:r>
              <a:rPr lang="it-IT" b="1" dirty="0" smtClean="0"/>
              <a:t>possibilità della deificazione</a:t>
            </a:r>
            <a:r>
              <a:rPr lang="it-IT" dirty="0" smtClean="0"/>
              <a:t>. </a:t>
            </a:r>
          </a:p>
          <a:p>
            <a:pPr lvl="1"/>
            <a:r>
              <a:rPr lang="it-IT" dirty="0" smtClean="0"/>
              <a:t>In questo trattato, infatti, una volta arrivata a ciò che essa chiama la «confermazione», </a:t>
            </a:r>
            <a:r>
              <a:rPr lang="it-IT" dirty="0" err="1" smtClean="0"/>
              <a:t>Katerei</a:t>
            </a:r>
            <a:r>
              <a:rPr lang="it-IT" dirty="0" smtClean="0"/>
              <a:t> proclama al suo confessore: </a:t>
            </a:r>
          </a:p>
          <a:p>
            <a:pPr>
              <a:buNone/>
            </a:pPr>
            <a:r>
              <a:rPr lang="it-IT" dirty="0" smtClean="0"/>
              <a:t>		</a:t>
            </a:r>
            <a:r>
              <a:rPr lang="it-IT" i="1" dirty="0" smtClean="0"/>
              <a:t>Signore, godete con me, sono diventata Dio!</a:t>
            </a:r>
          </a:p>
          <a:p>
            <a:r>
              <a:rPr lang="it-IT" dirty="0" smtClean="0"/>
              <a:t>Un simile enunciato può apparire a un tedesco del secolo XIV come una reinterpretazione della nozione di </a:t>
            </a:r>
            <a:r>
              <a:rPr lang="it-IT" dirty="0" err="1" smtClean="0"/>
              <a:t>inabitazione</a:t>
            </a:r>
            <a:r>
              <a:rPr lang="it-IT" dirty="0" smtClean="0"/>
              <a:t> interiore del Verbo, quel «</a:t>
            </a:r>
            <a:r>
              <a:rPr lang="it-IT" b="1" i="1" dirty="0" smtClean="0"/>
              <a:t>patire Dio</a:t>
            </a:r>
            <a:r>
              <a:rPr lang="it-IT" dirty="0" smtClean="0"/>
              <a:t>» che lo </a:t>
            </a:r>
            <a:r>
              <a:rPr lang="it-IT" dirty="0" err="1" smtClean="0"/>
              <a:t>Pseudo-Dionigi</a:t>
            </a:r>
            <a:r>
              <a:rPr lang="it-IT" dirty="0" smtClean="0"/>
              <a:t> attribuisce al suo maestro </a:t>
            </a:r>
            <a:r>
              <a:rPr lang="it-IT" dirty="0" err="1" smtClean="0"/>
              <a:t>Ieroteo</a:t>
            </a:r>
            <a:r>
              <a:rPr lang="it-IT" dirty="0" smtClean="0"/>
              <a:t>. Ed è ciò che </a:t>
            </a:r>
            <a:r>
              <a:rPr lang="it-IT" dirty="0" err="1" smtClean="0"/>
              <a:t>Eckhart</a:t>
            </a:r>
            <a:r>
              <a:rPr lang="it-IT" dirty="0" smtClean="0"/>
              <a:t> cercò effettivamente di proporre.</a:t>
            </a:r>
          </a:p>
          <a:p>
            <a:r>
              <a:rPr lang="it-IT" dirty="0" smtClean="0"/>
              <a:t>Tuttavia, soprattutto </a:t>
            </a:r>
            <a:r>
              <a:rPr lang="it-IT" b="1" dirty="0" smtClean="0"/>
              <a:t>dopo la condanna del 1329</a:t>
            </a:r>
            <a:r>
              <a:rPr lang="it-IT" dirty="0" smtClean="0"/>
              <a:t>, </a:t>
            </a:r>
            <a:r>
              <a:rPr lang="it-IT" b="1" dirty="0" smtClean="0"/>
              <a:t>simili affinità </a:t>
            </a:r>
            <a:r>
              <a:rPr lang="it-IT" dirty="0" smtClean="0"/>
              <a:t>tra le dottrine del Maestro e quelle del Libero Spirito risultarono quantomeno </a:t>
            </a:r>
            <a:r>
              <a:rPr lang="it-IT" b="1" dirty="0" smtClean="0"/>
              <a:t>compromettenti</a:t>
            </a:r>
            <a:r>
              <a:rPr lang="it-IT" dirty="0" smtClean="0"/>
              <a:t>: </a:t>
            </a:r>
            <a:r>
              <a:rPr lang="it-IT" b="1" dirty="0" err="1" smtClean="0"/>
              <a:t>Taulero</a:t>
            </a:r>
            <a:r>
              <a:rPr lang="it-IT" b="1" dirty="0" smtClean="0"/>
              <a:t> dovette impegnarsi a confutarle</a:t>
            </a:r>
            <a:r>
              <a:rPr lang="it-IT" dirty="0" smtClean="0"/>
              <a:t>.</a:t>
            </a:r>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Divergenze fra mistica renana e Libero Spirito</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12</a:t>
            </a:fld>
            <a:endParaRPr lang="it-IT" dirty="0"/>
          </a:p>
        </p:txBody>
      </p:sp>
      <p:sp>
        <p:nvSpPr>
          <p:cNvPr id="5" name="Segnaposto contenuto 4"/>
          <p:cNvSpPr>
            <a:spLocks noGrp="1"/>
          </p:cNvSpPr>
          <p:nvPr>
            <p:ph idx="1"/>
          </p:nvPr>
        </p:nvSpPr>
        <p:spPr/>
        <p:txBody>
          <a:bodyPr/>
          <a:lstStyle/>
          <a:p>
            <a:r>
              <a:rPr lang="it-IT" dirty="0" smtClean="0"/>
              <a:t>È d’altronde del tutto probabile che </a:t>
            </a:r>
            <a:r>
              <a:rPr lang="it-IT" b="1" dirty="0" smtClean="0"/>
              <a:t>a </a:t>
            </a:r>
            <a:r>
              <a:rPr lang="it-IT" b="1" dirty="0" err="1" smtClean="0"/>
              <a:t>Meister</a:t>
            </a:r>
            <a:r>
              <a:rPr lang="it-IT" b="1" dirty="0" smtClean="0"/>
              <a:t> </a:t>
            </a:r>
            <a:r>
              <a:rPr lang="it-IT" b="1" dirty="0" err="1" smtClean="0"/>
              <a:t>Eckhart</a:t>
            </a:r>
            <a:r>
              <a:rPr lang="it-IT" b="1" dirty="0" smtClean="0"/>
              <a:t> </a:t>
            </a:r>
            <a:r>
              <a:rPr lang="it-IT" dirty="0" smtClean="0"/>
              <a:t>sia stata </a:t>
            </a:r>
            <a:r>
              <a:rPr lang="it-IT" b="1" dirty="0" smtClean="0"/>
              <a:t>affidata la missione di portare una soluzione al problema del Libero Spirito</a:t>
            </a:r>
            <a:r>
              <a:rPr lang="it-IT" dirty="0" smtClean="0"/>
              <a:t>, e al contempo di </a:t>
            </a:r>
            <a:r>
              <a:rPr lang="it-IT" b="1" dirty="0" smtClean="0"/>
              <a:t>dialogare con l’ambiente monastico femminile</a:t>
            </a:r>
          </a:p>
          <a:p>
            <a:r>
              <a:rPr lang="it-IT" dirty="0" smtClean="0"/>
              <a:t>Ad ogni modo, </a:t>
            </a:r>
            <a:r>
              <a:rPr lang="it-IT" b="1" dirty="0" smtClean="0"/>
              <a:t>tra mistica renana ed eresia del Libero Spirito vi sono più differenze che convergenze</a:t>
            </a:r>
            <a:endParaRPr lang="it-IT" dirty="0" smtClean="0"/>
          </a:p>
          <a:p>
            <a:pPr lvl="1"/>
            <a:r>
              <a:rPr lang="it-IT" dirty="0" smtClean="0"/>
              <a:t>Malgrado entrambe aspirino alla divinizzazione dell’uomo, </a:t>
            </a:r>
            <a:r>
              <a:rPr lang="it-IT" b="1" dirty="0" smtClean="0"/>
              <a:t>i mezzi usati sono totalmente differenti</a:t>
            </a:r>
            <a:r>
              <a:rPr lang="it-IT" dirty="0" smtClean="0"/>
              <a:t>. </a:t>
            </a:r>
            <a:endParaRPr lang="it-IT" u="sng" dirty="0" smtClean="0"/>
          </a:p>
          <a:p>
            <a:r>
              <a:rPr lang="it-IT" b="1" u="sng" dirty="0" smtClean="0"/>
              <a:t>Antropologiche</a:t>
            </a:r>
            <a:r>
              <a:rPr lang="it-IT" b="1" dirty="0" smtClean="0"/>
              <a:t>: mentre per gli eretici solo i perfetti sono deificati ed oggetto di culto di adorazione, per </a:t>
            </a:r>
            <a:r>
              <a:rPr lang="it-IT" b="1" dirty="0" err="1" smtClean="0"/>
              <a:t>Eckhart</a:t>
            </a:r>
            <a:r>
              <a:rPr lang="it-IT" b="1" dirty="0" smtClean="0"/>
              <a:t> ogni uomo può e deve diventare Figlio di Dio</a:t>
            </a:r>
            <a:r>
              <a:rPr lang="it-IT" dirty="0" smtClean="0"/>
              <a:t>. </a:t>
            </a:r>
          </a:p>
          <a:p>
            <a:r>
              <a:rPr lang="it-IT" b="1" dirty="0" smtClean="0"/>
              <a:t>Etiche: il </a:t>
            </a:r>
            <a:r>
              <a:rPr lang="it-IT" b="1" dirty="0" err="1" smtClean="0"/>
              <a:t>Turingio</a:t>
            </a:r>
            <a:r>
              <a:rPr lang="it-IT" b="1" dirty="0" smtClean="0"/>
              <a:t> critica a più riprese due tesi centrali dei </a:t>
            </a:r>
            <a:r>
              <a:rPr lang="it-IT" b="1" dirty="0" err="1" smtClean="0"/>
              <a:t>begardi</a:t>
            </a:r>
            <a:r>
              <a:rPr lang="it-IT" b="1" dirty="0" smtClean="0"/>
              <a:t> e dei sostenitori del Libero Spirito:</a:t>
            </a:r>
          </a:p>
          <a:p>
            <a:pPr lvl="1"/>
            <a:r>
              <a:rPr lang="it-IT" b="1" dirty="0" smtClean="0"/>
              <a:t>Confusione tra libero arbitrio cieco e libertà</a:t>
            </a:r>
          </a:p>
          <a:p>
            <a:pPr lvl="1"/>
            <a:r>
              <a:rPr lang="it-IT" b="1" dirty="0" smtClean="0"/>
              <a:t>Inutilità assoluta delle opere ai fini della deificazione</a:t>
            </a:r>
          </a:p>
          <a:p>
            <a:r>
              <a:rPr lang="it-IT" b="1" dirty="0" smtClean="0"/>
              <a:t>Per </a:t>
            </a:r>
            <a:r>
              <a:rPr lang="it-IT" b="1" dirty="0" err="1" smtClean="0"/>
              <a:t>Eckhart</a:t>
            </a:r>
            <a:r>
              <a:rPr lang="it-IT" b="1" dirty="0" smtClean="0"/>
              <a:t> attraverso le opere e, di ritorno, nelle opere, si giunge alla beatitudine</a:t>
            </a:r>
            <a:r>
              <a:rPr lang="it-IT" dirty="0" smtClean="0"/>
              <a:t>: la pratica della virtù non è pertanto specifica dell’uomo imperfetto.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spiritualità femminile nelle Fiandre: le beghine</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13</a:t>
            </a:fld>
            <a:endParaRPr lang="it-IT" dirty="0"/>
          </a:p>
        </p:txBody>
      </p:sp>
      <p:sp>
        <p:nvSpPr>
          <p:cNvPr id="5" name="Segnaposto contenuto 4"/>
          <p:cNvSpPr>
            <a:spLocks noGrp="1"/>
          </p:cNvSpPr>
          <p:nvPr>
            <p:ph idx="1"/>
          </p:nvPr>
        </p:nvSpPr>
        <p:spPr/>
        <p:txBody>
          <a:bodyPr/>
          <a:lstStyle/>
          <a:p>
            <a:r>
              <a:rPr lang="it-IT" dirty="0" smtClean="0"/>
              <a:t>Tra la </a:t>
            </a:r>
            <a:r>
              <a:rPr lang="it-IT" b="1" dirty="0" smtClean="0"/>
              <a:t>situazione spirituale della regione renana e quella </a:t>
            </a:r>
            <a:r>
              <a:rPr lang="it-IT" dirty="0" smtClean="0"/>
              <a:t>che si trova nello stesso periodo </a:t>
            </a:r>
            <a:r>
              <a:rPr lang="it-IT" b="1" dirty="0" smtClean="0"/>
              <a:t>nelle Fiandre e nei Paesi Bassi </a:t>
            </a:r>
            <a:r>
              <a:rPr lang="it-IT" dirty="0" smtClean="0"/>
              <a:t>si constata uno </a:t>
            </a:r>
            <a:r>
              <a:rPr lang="it-IT" b="1" dirty="0" smtClean="0"/>
              <a:t>stretto parallelismo</a:t>
            </a:r>
            <a:r>
              <a:rPr lang="it-IT" dirty="0" smtClean="0"/>
              <a:t>; questo fenomeno si spiega agevolmente con la relativa </a:t>
            </a:r>
            <a:r>
              <a:rPr lang="it-IT" b="1" dirty="0" smtClean="0"/>
              <a:t>prossimità geografica</a:t>
            </a:r>
            <a:r>
              <a:rPr lang="it-IT" dirty="0" smtClean="0"/>
              <a:t>, con la </a:t>
            </a:r>
            <a:r>
              <a:rPr lang="it-IT" b="1" dirty="0" smtClean="0"/>
              <a:t>frequenza dei rapporti culturali </a:t>
            </a:r>
            <a:r>
              <a:rPr lang="it-IT" dirty="0" smtClean="0"/>
              <a:t>e con la </a:t>
            </a:r>
            <a:r>
              <a:rPr lang="it-IT" b="1" dirty="0" smtClean="0"/>
              <a:t>parentela linguistica</a:t>
            </a:r>
            <a:r>
              <a:rPr lang="it-IT" dirty="0" smtClean="0"/>
              <a:t>. </a:t>
            </a:r>
          </a:p>
          <a:p>
            <a:r>
              <a:rPr lang="it-IT" dirty="0" smtClean="0"/>
              <a:t>Si constata anche qui l'esistenza di una mistica femminile molto sviluppata, che precede di molto l'apparizione dei grandi autori. V'è tuttavia una lieve differenza. </a:t>
            </a:r>
          </a:p>
          <a:p>
            <a:pPr lvl="1"/>
            <a:r>
              <a:rPr lang="it-IT" dirty="0" smtClean="0"/>
              <a:t>Nel </a:t>
            </a:r>
            <a:r>
              <a:rPr lang="it-IT" b="1" dirty="0" smtClean="0"/>
              <a:t>settore tedesco </a:t>
            </a:r>
            <a:r>
              <a:rPr lang="it-IT" dirty="0" smtClean="0"/>
              <a:t>si tratta essenzialmente di una </a:t>
            </a:r>
            <a:r>
              <a:rPr lang="it-IT" b="1" i="1" dirty="0" err="1" smtClean="0"/>
              <a:t>Nonnenmystik</a:t>
            </a:r>
            <a:r>
              <a:rPr lang="it-IT" b="1" dirty="0" smtClean="0"/>
              <a:t>, chiusa nell'ambiente monastico</a:t>
            </a:r>
            <a:r>
              <a:rPr lang="it-IT" dirty="0" smtClean="0"/>
              <a:t>, prima benedettino e poi domenicano. </a:t>
            </a:r>
          </a:p>
          <a:p>
            <a:pPr lvl="1"/>
            <a:r>
              <a:rPr lang="it-IT" dirty="0" smtClean="0"/>
              <a:t>Nel </a:t>
            </a:r>
            <a:r>
              <a:rPr lang="it-IT" b="1" dirty="0" smtClean="0"/>
              <a:t>settore fiammingo</a:t>
            </a:r>
            <a:r>
              <a:rPr lang="it-IT" dirty="0" smtClean="0"/>
              <a:t>, al contrario, seppure esistono delle mistiche nei conventi, </a:t>
            </a:r>
            <a:r>
              <a:rPr lang="it-IT" b="1" dirty="0" smtClean="0"/>
              <a:t>i casi più interessanti e più significativi sono costituiti </a:t>
            </a:r>
            <a:r>
              <a:rPr lang="it-IT" dirty="0" smtClean="0"/>
              <a:t>però </a:t>
            </a:r>
            <a:r>
              <a:rPr lang="it-IT" b="1" dirty="0" smtClean="0"/>
              <a:t>dalle beghine</a:t>
            </a:r>
            <a:r>
              <a:rPr lang="it-IT" dirty="0" smtClean="0"/>
              <a:t>. </a:t>
            </a:r>
          </a:p>
          <a:p>
            <a:r>
              <a:rPr lang="it-IT" dirty="0" smtClean="0"/>
              <a:t>Le beghine, che sembrano comparire dal XII secolo, sono delle donne consacrate interiormente a Dio, che </a:t>
            </a:r>
            <a:r>
              <a:rPr lang="it-IT" b="1" dirty="0" smtClean="0"/>
              <a:t>formavano comunità religiose femminili</a:t>
            </a:r>
            <a:r>
              <a:rPr lang="it-IT" dirty="0" smtClean="0"/>
              <a:t> </a:t>
            </a:r>
            <a:r>
              <a:rPr lang="it-IT" b="1" dirty="0" smtClean="0"/>
              <a:t>in piccoli gruppi</a:t>
            </a:r>
            <a:r>
              <a:rPr lang="it-IT" dirty="0" smtClean="0"/>
              <a:t>, di regola da tre a dodici persone - di rado in numero maggiore. </a:t>
            </a:r>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Diffusione delle beghine</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14</a:t>
            </a:fld>
            <a:endParaRPr lang="it-IT" dirty="0"/>
          </a:p>
        </p:txBody>
      </p:sp>
      <p:sp>
        <p:nvSpPr>
          <p:cNvPr id="5" name="Segnaposto contenuto 4"/>
          <p:cNvSpPr>
            <a:spLocks noGrp="1"/>
          </p:cNvSpPr>
          <p:nvPr>
            <p:ph idx="1"/>
          </p:nvPr>
        </p:nvSpPr>
        <p:spPr/>
        <p:txBody>
          <a:bodyPr/>
          <a:lstStyle/>
          <a:p>
            <a:r>
              <a:rPr lang="it-IT" dirty="0" smtClean="0"/>
              <a:t>Le beghine </a:t>
            </a:r>
            <a:r>
              <a:rPr lang="it-IT" b="1" dirty="0" smtClean="0"/>
              <a:t>non si sottomettevano ad alcuna regola monastica approvata </a:t>
            </a:r>
            <a:r>
              <a:rPr lang="it-IT" dirty="0" smtClean="0"/>
              <a:t>e </a:t>
            </a:r>
            <a:r>
              <a:rPr lang="it-IT" b="1" dirty="0" smtClean="0"/>
              <a:t>non pronunciavano alcun voto vincolante</a:t>
            </a:r>
            <a:r>
              <a:rPr lang="it-IT" dirty="0" smtClean="0"/>
              <a:t>, promettevano però </a:t>
            </a:r>
            <a:r>
              <a:rPr lang="it-IT" b="1" dirty="0" smtClean="0"/>
              <a:t>castità e obbedienza in stato di povertà </a:t>
            </a:r>
            <a:r>
              <a:rPr lang="it-IT" dirty="0" smtClean="0"/>
              <a:t>e si impegnavano anche a determinati </a:t>
            </a:r>
            <a:r>
              <a:rPr lang="it-IT" b="1" dirty="0" smtClean="0"/>
              <a:t>tempi di preghiera </a:t>
            </a:r>
            <a:r>
              <a:rPr lang="it-IT" dirty="0" smtClean="0"/>
              <a:t>e a </a:t>
            </a:r>
            <a:r>
              <a:rPr lang="it-IT" b="1" dirty="0" smtClean="0"/>
              <a:t>frequentare regolarmente la chiesa</a:t>
            </a:r>
            <a:r>
              <a:rPr lang="it-IT" dirty="0" smtClean="0"/>
              <a:t>.</a:t>
            </a:r>
          </a:p>
          <a:p>
            <a:r>
              <a:rPr lang="it-IT" dirty="0" smtClean="0"/>
              <a:t>Assai rapidamente le beghine </a:t>
            </a:r>
            <a:r>
              <a:rPr lang="it-IT" b="1" dirty="0" smtClean="0"/>
              <a:t>si organizzano in comunità o beghinaggi</a:t>
            </a:r>
            <a:r>
              <a:rPr lang="it-IT" dirty="0" smtClean="0"/>
              <a:t>, sottomesse a una regola e a una autorità. </a:t>
            </a:r>
          </a:p>
          <a:p>
            <a:pPr lvl="1"/>
            <a:r>
              <a:rPr lang="it-IT" dirty="0" smtClean="0"/>
              <a:t>Nel 1250 il cronista Matteo da Parigi annota come una moltitudine di donne nubili abbia ormai invaso la </a:t>
            </a:r>
            <a:r>
              <a:rPr lang="it-IT" dirty="0" err="1" smtClean="0"/>
              <a:t>Teutonia</a:t>
            </a:r>
            <a:r>
              <a:rPr lang="it-IT" dirty="0" smtClean="0"/>
              <a:t> </a:t>
            </a:r>
          </a:p>
          <a:p>
            <a:pPr lvl="1"/>
            <a:r>
              <a:rPr lang="it-IT" dirty="0" smtClean="0"/>
              <a:t>Ancor oggi si conservano intatti alcuni dei loro insediamenti, i beghinaggi (per esempio a Bruges e Anversa).</a:t>
            </a:r>
          </a:p>
          <a:p>
            <a:r>
              <a:rPr lang="it-IT" dirty="0" smtClean="0"/>
              <a:t>Ben presto gli Ordini mendicanti riuscirono a trasformare case «aperte» di beghine in comunità monastiche chiuse</a:t>
            </a:r>
          </a:p>
          <a:p>
            <a:pPr lvl="1"/>
            <a:r>
              <a:rPr lang="it-IT" dirty="0" smtClean="0"/>
              <a:t>La maggior parte dei più antichi conventi di Clarisse, francescane e domenicane risale infatti a insediamenti di beghine. </a:t>
            </a:r>
          </a:p>
          <a:p>
            <a:r>
              <a:rPr lang="it-IT" sz="1800" dirty="0" smtClean="0"/>
              <a:t>Sembra che, nello stesso periodo, a delle sette di tendenza del tutto analoga sia stato dato il nome di </a:t>
            </a:r>
            <a:r>
              <a:rPr lang="it-IT" sz="1800" b="1" dirty="0" err="1" smtClean="0"/>
              <a:t>begardi</a:t>
            </a:r>
            <a:r>
              <a:rPr lang="it-IT" sz="1800" dirty="0" smtClean="0"/>
              <a:t>, probabilmente per allusione ai beghinaggi delle Fiandre. </a:t>
            </a:r>
          </a:p>
          <a:p>
            <a:endParaRPr 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Spiritualità delle beghine</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15</a:t>
            </a:fld>
            <a:endParaRPr lang="it-IT" dirty="0"/>
          </a:p>
        </p:txBody>
      </p:sp>
      <p:sp>
        <p:nvSpPr>
          <p:cNvPr id="5" name="Segnaposto contenuto 4"/>
          <p:cNvSpPr>
            <a:spLocks noGrp="1"/>
          </p:cNvSpPr>
          <p:nvPr>
            <p:ph idx="1"/>
          </p:nvPr>
        </p:nvSpPr>
        <p:spPr/>
        <p:txBody>
          <a:bodyPr/>
          <a:lstStyle/>
          <a:p>
            <a:r>
              <a:rPr lang="it-IT" dirty="0" smtClean="0"/>
              <a:t>Come dice De Libera, «il movimento delle beghine costituisce la </a:t>
            </a:r>
            <a:r>
              <a:rPr lang="it-IT" b="1" dirty="0" smtClean="0"/>
              <a:t>tela di fondo della spiritualità renana</a:t>
            </a:r>
            <a:r>
              <a:rPr lang="it-IT" dirty="0" smtClean="0"/>
              <a:t>» (p. 10).</a:t>
            </a:r>
          </a:p>
          <a:p>
            <a:r>
              <a:rPr lang="it-IT" dirty="0" smtClean="0"/>
              <a:t>Le </a:t>
            </a:r>
            <a:r>
              <a:rPr lang="it-IT" b="1" dirty="0" smtClean="0"/>
              <a:t>beghine</a:t>
            </a:r>
            <a:r>
              <a:rPr lang="it-IT" dirty="0" smtClean="0"/>
              <a:t>, per il loro spirito di indipendenza, </a:t>
            </a:r>
            <a:r>
              <a:rPr lang="it-IT" b="1" dirty="0" smtClean="0"/>
              <a:t>contribuirono a fondare </a:t>
            </a:r>
            <a:r>
              <a:rPr lang="it-IT" dirty="0" smtClean="0"/>
              <a:t>la </a:t>
            </a:r>
            <a:r>
              <a:rPr lang="it-IT" b="1" dirty="0" smtClean="0"/>
              <a:t>tradizione di una mistica non claustrale</a:t>
            </a:r>
            <a:r>
              <a:rPr lang="it-IT" dirty="0" smtClean="0"/>
              <a:t>. </a:t>
            </a:r>
          </a:p>
          <a:p>
            <a:pPr lvl="1"/>
            <a:r>
              <a:rPr lang="it-IT" dirty="0" smtClean="0"/>
              <a:t>Per quanto si ricolleghino a un direttore spirituale e siano segnate dall'ambiente religioso in cui hanno vissuto, </a:t>
            </a:r>
            <a:r>
              <a:rPr lang="it-IT" b="1" dirty="0" smtClean="0"/>
              <a:t>il loro sviluppo “mistico” presenta a volte più spontaneità e libertà di quello monastico tradizionale</a:t>
            </a:r>
            <a:r>
              <a:rPr lang="it-IT" dirty="0" smtClean="0"/>
              <a:t>, ed esse sono particolarmente interessanti sotto questo aspetto. </a:t>
            </a:r>
          </a:p>
          <a:p>
            <a:r>
              <a:rPr lang="it-IT" dirty="0" smtClean="0"/>
              <a:t>Ben presto il misticismo a forma estatica prende per così dire piede tra loro, e produce tutta una </a:t>
            </a:r>
            <a:r>
              <a:rPr lang="it-IT" b="1" dirty="0" smtClean="0"/>
              <a:t>fioritura di opere letterarie molto ricca</a:t>
            </a:r>
            <a:r>
              <a:rPr lang="it-IT" dirty="0" smtClean="0"/>
              <a:t>, che rammentano da vicino quella delle monache tedesche, seppur un po' confusa per sistematicità di esposizione. </a:t>
            </a:r>
          </a:p>
          <a:p>
            <a:r>
              <a:rPr lang="it-IT" dirty="0" smtClean="0"/>
              <a:t>Tale stato di cose provoca una certa </a:t>
            </a:r>
            <a:r>
              <a:rPr lang="it-IT" b="1" dirty="0" smtClean="0"/>
              <a:t>inquietudine nella gerarchia</a:t>
            </a:r>
            <a:r>
              <a:rPr lang="it-IT" dirty="0" smtClean="0"/>
              <a:t>, tant’è che gli inquisitori avranno modo di operare fino all’estremo: </a:t>
            </a:r>
          </a:p>
          <a:p>
            <a:pPr lvl="1"/>
            <a:r>
              <a:rPr lang="it-IT" dirty="0" smtClean="0"/>
              <a:t>Già nel 1236, a </a:t>
            </a:r>
            <a:r>
              <a:rPr lang="it-IT" dirty="0" err="1" smtClean="0"/>
              <a:t>Cambrai</a:t>
            </a:r>
            <a:r>
              <a:rPr lang="it-IT" dirty="0" smtClean="0"/>
              <a:t>, un inquisitore domenicano riesce a </a:t>
            </a:r>
            <a:r>
              <a:rPr lang="it-IT" b="1" dirty="0" smtClean="0"/>
              <a:t>far bruciare viva la beghina </a:t>
            </a:r>
            <a:r>
              <a:rPr lang="it-IT" b="1" dirty="0" err="1" smtClean="0"/>
              <a:t>Aleydis</a:t>
            </a:r>
            <a:r>
              <a:rPr lang="it-IT" dirty="0" smtClean="0"/>
              <a:t>, che tutto il suo gruppo non cesserà di venerare come una santa.</a:t>
            </a:r>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Tendenze eterodosse nel movimento </a:t>
            </a:r>
            <a:r>
              <a:rPr lang="it-IT" dirty="0" err="1" smtClean="0"/>
              <a:t>beghinale</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16</a:t>
            </a:fld>
            <a:endParaRPr lang="it-IT" dirty="0"/>
          </a:p>
        </p:txBody>
      </p:sp>
      <p:sp>
        <p:nvSpPr>
          <p:cNvPr id="5" name="Segnaposto contenuto 4"/>
          <p:cNvSpPr>
            <a:spLocks noGrp="1"/>
          </p:cNvSpPr>
          <p:nvPr>
            <p:ph idx="1"/>
          </p:nvPr>
        </p:nvSpPr>
        <p:spPr/>
        <p:txBody>
          <a:bodyPr/>
          <a:lstStyle/>
          <a:p>
            <a:r>
              <a:rPr lang="it-IT" dirty="0" err="1" smtClean="0"/>
              <a:t>Hadewijch</a:t>
            </a:r>
            <a:r>
              <a:rPr lang="it-IT" dirty="0" smtClean="0"/>
              <a:t> inoltre, alla metà del XIII secolo, è in grado di riferire d'una beghina che «</a:t>
            </a:r>
            <a:r>
              <a:rPr lang="it-IT" b="1" dirty="0" smtClean="0"/>
              <a:t>Maestro Roberto uccise, a motivo del suo vero amore</a:t>
            </a:r>
            <a:r>
              <a:rPr lang="it-IT" dirty="0" smtClean="0"/>
              <a:t>» (1).</a:t>
            </a:r>
            <a:r>
              <a:rPr lang="it-IT" i="1" dirty="0" smtClean="0"/>
              <a:t> </a:t>
            </a:r>
          </a:p>
          <a:p>
            <a:r>
              <a:rPr lang="it-IT" dirty="0" smtClean="0"/>
              <a:t>Nella </a:t>
            </a:r>
            <a:r>
              <a:rPr lang="it-IT" b="1" dirty="0" smtClean="0"/>
              <a:t>seconda metà del XIII secolo</a:t>
            </a:r>
            <a:r>
              <a:rPr lang="it-IT" dirty="0" smtClean="0"/>
              <a:t> si moltiplicano i </a:t>
            </a:r>
            <a:r>
              <a:rPr lang="it-IT" b="1" dirty="0" smtClean="0"/>
              <a:t>segni di tendenze eterodosse all'interno delle comunità delle beghine</a:t>
            </a:r>
            <a:r>
              <a:rPr lang="it-IT" dirty="0" smtClean="0"/>
              <a:t>. </a:t>
            </a:r>
          </a:p>
          <a:p>
            <a:pPr lvl="1"/>
            <a:r>
              <a:rPr lang="it-IT" dirty="0" smtClean="0"/>
              <a:t>È caratteristico un </a:t>
            </a:r>
            <a:r>
              <a:rPr lang="it-IT" b="1" dirty="0" smtClean="0"/>
              <a:t>rapporto del francescano Simone di </a:t>
            </a:r>
            <a:r>
              <a:rPr lang="it-IT" b="1" dirty="0" err="1" smtClean="0"/>
              <a:t>Tournai</a:t>
            </a:r>
            <a:r>
              <a:rPr lang="it-IT" b="1" dirty="0" smtClean="0"/>
              <a:t> </a:t>
            </a:r>
            <a:r>
              <a:rPr lang="it-IT" dirty="0" smtClean="0"/>
              <a:t>sulle condizioni della Chiesa nella Francia del nord e in Belgio, destinato al secondo Concilio di Lione del 1274. </a:t>
            </a:r>
          </a:p>
          <a:p>
            <a:pPr lvl="1"/>
            <a:r>
              <a:rPr lang="it-IT" dirty="0" smtClean="0"/>
              <a:t>Egli ricorda, tra l'altro, che </a:t>
            </a:r>
            <a:r>
              <a:rPr lang="it-IT" b="1" dirty="0" smtClean="0"/>
              <a:t>si poteva osservare tra le beghine la smania crescente di </a:t>
            </a:r>
            <a:r>
              <a:rPr lang="it-IT" b="1" i="1" dirty="0" err="1" smtClean="0"/>
              <a:t>subtilitates</a:t>
            </a:r>
            <a:r>
              <a:rPr lang="it-IT" b="1" i="1" dirty="0" smtClean="0"/>
              <a:t> </a:t>
            </a:r>
            <a:r>
              <a:rPr lang="it-IT" b="1" dirty="0" smtClean="0"/>
              <a:t>e </a:t>
            </a:r>
            <a:r>
              <a:rPr lang="it-IT" b="1" i="1" dirty="0" err="1" smtClean="0"/>
              <a:t>novitates</a:t>
            </a:r>
            <a:r>
              <a:rPr lang="it-IT" b="1" i="1" dirty="0" smtClean="0"/>
              <a:t> </a:t>
            </a:r>
            <a:r>
              <a:rPr lang="it-IT" b="1" dirty="0" smtClean="0"/>
              <a:t>teologiche</a:t>
            </a:r>
            <a:r>
              <a:rPr lang="it-IT" dirty="0" smtClean="0"/>
              <a:t>. </a:t>
            </a:r>
          </a:p>
          <a:p>
            <a:pPr lvl="1"/>
            <a:r>
              <a:rPr lang="it-IT" dirty="0" smtClean="0"/>
              <a:t>Inoltre esse, quantunque inesperte di esegesi sacra, </a:t>
            </a:r>
            <a:r>
              <a:rPr lang="it-IT" b="1" dirty="0" smtClean="0"/>
              <a:t>leggevano e spiegavano la Scrittura in lingua francese </a:t>
            </a:r>
            <a:r>
              <a:rPr lang="it-IT" b="1" i="1" dirty="0" smtClean="0"/>
              <a:t>in </a:t>
            </a:r>
            <a:r>
              <a:rPr lang="it-IT" b="1" i="1" dirty="0" err="1" smtClean="0"/>
              <a:t>conventiculis</a:t>
            </a:r>
            <a:r>
              <a:rPr lang="it-IT" b="1" i="1" dirty="0" smtClean="0"/>
              <a:t>, in </a:t>
            </a:r>
            <a:r>
              <a:rPr lang="it-IT" b="1" i="1" dirty="0" err="1" smtClean="0"/>
              <a:t>ergastulis</a:t>
            </a:r>
            <a:r>
              <a:rPr lang="it-IT" b="1" i="1" dirty="0" smtClean="0"/>
              <a:t>, in </a:t>
            </a:r>
            <a:r>
              <a:rPr lang="it-IT" b="1" i="1" dirty="0" err="1" smtClean="0"/>
              <a:t>plateis</a:t>
            </a:r>
            <a:r>
              <a:rPr lang="it-IT" dirty="0" smtClean="0"/>
              <a:t> (nelle loro conventicole, negli ambienti di lavoro e sulle pubbliche piazze). </a:t>
            </a:r>
          </a:p>
          <a:p>
            <a:r>
              <a:rPr lang="it-IT" dirty="0" smtClean="0"/>
              <a:t>In modo simile si esprime, nello stesso periodo, il noto teologo </a:t>
            </a:r>
            <a:r>
              <a:rPr lang="it-IT" b="1" dirty="0" smtClean="0"/>
              <a:t>Enrico di </a:t>
            </a:r>
            <a:r>
              <a:rPr lang="it-IT" b="1" dirty="0" err="1" smtClean="0"/>
              <a:t>Gand</a:t>
            </a:r>
            <a:r>
              <a:rPr lang="it-IT" dirty="0" smtClean="0"/>
              <a:t>: </a:t>
            </a:r>
            <a:r>
              <a:rPr lang="it-IT" b="1" i="1" dirty="0" smtClean="0"/>
              <a:t>Queste donne cercano di sapere in proposito cose che non si addicono loro </a:t>
            </a:r>
            <a:r>
              <a:rPr lang="it-IT" dirty="0" smtClean="0"/>
              <a:t>(2). </a:t>
            </a:r>
          </a:p>
          <a:p>
            <a:endParaRPr lang="it-I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Prossimità dottrinale tra beghine ed eretici</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17</a:t>
            </a:fld>
            <a:endParaRPr lang="it-IT" dirty="0"/>
          </a:p>
        </p:txBody>
      </p:sp>
      <p:sp>
        <p:nvSpPr>
          <p:cNvPr id="5" name="Segnaposto contenuto 4"/>
          <p:cNvSpPr>
            <a:spLocks noGrp="1"/>
          </p:cNvSpPr>
          <p:nvPr>
            <p:ph idx="1"/>
          </p:nvPr>
        </p:nvSpPr>
        <p:spPr/>
        <p:txBody>
          <a:bodyPr/>
          <a:lstStyle/>
          <a:p>
            <a:r>
              <a:rPr lang="it-IT" b="1" dirty="0" smtClean="0"/>
              <a:t>Il termine beghina e il suo maschile, </a:t>
            </a:r>
            <a:r>
              <a:rPr lang="it-IT" b="1" dirty="0" err="1" smtClean="0"/>
              <a:t>begardo</a:t>
            </a:r>
            <a:r>
              <a:rPr lang="it-IT" b="1" dirty="0" smtClean="0"/>
              <a:t>, dopo il Concilio di </a:t>
            </a:r>
            <a:r>
              <a:rPr lang="it-IT" b="1" dirty="0" err="1" smtClean="0"/>
              <a:t>Vienne</a:t>
            </a:r>
            <a:r>
              <a:rPr lang="it-IT" b="1" dirty="0" smtClean="0"/>
              <a:t> (1312), finì per indicare spesso gli eretici</a:t>
            </a:r>
            <a:r>
              <a:rPr lang="it-IT" dirty="0" smtClean="0"/>
              <a:t>. In sede conciliare furono formulati </a:t>
            </a:r>
            <a:r>
              <a:rPr lang="it-IT" b="1" dirty="0" smtClean="0"/>
              <a:t>otto </a:t>
            </a:r>
            <a:r>
              <a:rPr lang="it-IT" b="1" i="1" dirty="0" err="1" smtClean="0"/>
              <a:t>Errores</a:t>
            </a:r>
            <a:r>
              <a:rPr lang="it-IT" b="1" i="1" dirty="0" smtClean="0"/>
              <a:t> </a:t>
            </a:r>
            <a:r>
              <a:rPr lang="it-IT" b="1" i="1" dirty="0" err="1" smtClean="0"/>
              <a:t>Beguardorum</a:t>
            </a:r>
            <a:r>
              <a:rPr lang="it-IT" b="1" i="1" dirty="0" smtClean="0"/>
              <a:t> </a:t>
            </a:r>
            <a:r>
              <a:rPr lang="it-IT" b="1" i="1" dirty="0" err="1" smtClean="0"/>
              <a:t>et</a:t>
            </a:r>
            <a:r>
              <a:rPr lang="it-IT" b="1" i="1" dirty="0" smtClean="0"/>
              <a:t> </a:t>
            </a:r>
            <a:r>
              <a:rPr lang="it-IT" b="1" i="1" dirty="0" err="1" smtClean="0"/>
              <a:t>Beguinarum</a:t>
            </a:r>
            <a:r>
              <a:rPr lang="it-IT" b="1" i="1" dirty="0" smtClean="0"/>
              <a:t> de statu </a:t>
            </a:r>
            <a:r>
              <a:rPr lang="it-IT" b="1" i="1" dirty="0" err="1" smtClean="0"/>
              <a:t>perfectionis</a:t>
            </a:r>
            <a:r>
              <a:rPr lang="it-IT" dirty="0" smtClean="0"/>
              <a:t>, ed alcune di queste proposizioni corrispondono a quanto affermato da Margherita </a:t>
            </a:r>
            <a:r>
              <a:rPr lang="it-IT" dirty="0" err="1" smtClean="0"/>
              <a:t>Porete</a:t>
            </a:r>
            <a:r>
              <a:rPr lang="it-IT" dirty="0" smtClean="0"/>
              <a:t> nel suo </a:t>
            </a:r>
            <a:r>
              <a:rPr lang="it-IT" i="1" dirty="0" err="1" smtClean="0"/>
              <a:t>Miroir</a:t>
            </a:r>
            <a:r>
              <a:rPr lang="it-IT" dirty="0" smtClean="0"/>
              <a:t> .</a:t>
            </a:r>
          </a:p>
          <a:p>
            <a:r>
              <a:rPr lang="it-IT" dirty="0" smtClean="0"/>
              <a:t>Nella sua </a:t>
            </a:r>
            <a:r>
              <a:rPr lang="it-IT" b="1" dirty="0" smtClean="0"/>
              <a:t>bolla </a:t>
            </a:r>
            <a:r>
              <a:rPr lang="it-IT" b="1" i="1" dirty="0" smtClean="0"/>
              <a:t>Ad nostrum, </a:t>
            </a:r>
            <a:r>
              <a:rPr lang="it-IT" dirty="0" smtClean="0"/>
              <a:t>che diventa effettiva in Germania il 27 ottobre del 1317, Clemente V puntualizza la diagnosi e prescrive il rimedio:</a:t>
            </a:r>
          </a:p>
          <a:p>
            <a:pPr>
              <a:buNone/>
            </a:pPr>
            <a:r>
              <a:rPr lang="it-IT" sz="1900" i="1" dirty="0" smtClean="0"/>
              <a:t>	Ci è stato riferito che alcune donne, comunemente chiamate </a:t>
            </a:r>
            <a:r>
              <a:rPr lang="it-IT" sz="1900" i="1" u="sng" dirty="0" smtClean="0"/>
              <a:t>beghine,</a:t>
            </a:r>
            <a:r>
              <a:rPr lang="it-IT" sz="1900" i="1" dirty="0" smtClean="0"/>
              <a:t> </a:t>
            </a:r>
            <a:r>
              <a:rPr lang="it-IT" sz="1900" i="1" u="sng" dirty="0" smtClean="0"/>
              <a:t>colpite da una sorta di follia, discutono della Santa Trinità e dell'essenza divina ed esprimono sul problema della fede e dei sacramenti delle opinioni contrarie alla fede cattolica, ingannando in tal modo molta gente semplice</a:t>
            </a:r>
            <a:r>
              <a:rPr lang="it-IT" sz="1900" i="1" dirty="0" smtClean="0"/>
              <a:t>. Poiché queste donne non promettono obbedienza a nessuno, non rinunciano ai loro beni, né professano una regola approvata, </a:t>
            </a:r>
            <a:r>
              <a:rPr lang="it-IT" sz="1900" i="1" u="sng" dirty="0" smtClean="0"/>
              <a:t>non sono certamente delle «religiose»</a:t>
            </a:r>
            <a:r>
              <a:rPr lang="it-IT" sz="1900" i="1" dirty="0" smtClean="0"/>
              <a:t>, benché portino un abito e siano associate a degli ordini religiosi che sono d'accordo con esse. Per questo noi abbiamo deciso e decretato, con l'approvazione del concilio, che </a:t>
            </a:r>
            <a:r>
              <a:rPr lang="it-IT" sz="1900" b="1" i="1" dirty="0" smtClean="0"/>
              <a:t>il loro modo di vita </a:t>
            </a:r>
            <a:r>
              <a:rPr lang="it-IT" sz="1900" b="1" i="1" dirty="0" err="1" smtClean="0"/>
              <a:t>dev</a:t>
            </a:r>
            <a:r>
              <a:rPr lang="it-IT" sz="1900" b="1" i="1" dirty="0" smtClean="0"/>
              <a:t>'essere proibito definitivamente ed escluso dalla Chiesa di Dio</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Hadewijch</a:t>
            </a:r>
            <a:r>
              <a:rPr lang="it-IT" dirty="0" smtClean="0"/>
              <a:t> di Anversa</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18</a:t>
            </a:fld>
            <a:endParaRPr lang="it-IT" dirty="0"/>
          </a:p>
        </p:txBody>
      </p:sp>
      <p:sp>
        <p:nvSpPr>
          <p:cNvPr id="5" name="Segnaposto contenuto 4"/>
          <p:cNvSpPr>
            <a:spLocks noGrp="1"/>
          </p:cNvSpPr>
          <p:nvPr>
            <p:ph idx="1"/>
          </p:nvPr>
        </p:nvSpPr>
        <p:spPr/>
        <p:txBody>
          <a:bodyPr/>
          <a:lstStyle/>
          <a:p>
            <a:r>
              <a:rPr lang="it-IT" b="1" dirty="0" err="1" smtClean="0"/>
              <a:t>Hadewijch</a:t>
            </a:r>
            <a:r>
              <a:rPr lang="it-IT" b="1" dirty="0" smtClean="0"/>
              <a:t> di Anversa </a:t>
            </a:r>
            <a:r>
              <a:rPr lang="it-IT" dirty="0" smtClean="0"/>
              <a:t>fu una </a:t>
            </a:r>
            <a:r>
              <a:rPr lang="it-IT" b="1" dirty="0" smtClean="0"/>
              <a:t>beghina vissuta nel XIII secolo</a:t>
            </a:r>
            <a:r>
              <a:rPr lang="it-IT" dirty="0" smtClean="0"/>
              <a:t>, di cui si sa molto poco, se non quello che trapela qua e là nei suoi scritti</a:t>
            </a:r>
          </a:p>
          <a:p>
            <a:r>
              <a:rPr lang="it-IT" dirty="0" smtClean="0"/>
              <a:t>Le opere che le sono attribuiti ad comprendono delle </a:t>
            </a:r>
            <a:r>
              <a:rPr lang="it-IT" b="1" i="1" dirty="0" smtClean="0"/>
              <a:t>Lettere</a:t>
            </a:r>
            <a:r>
              <a:rPr lang="it-IT" dirty="0" smtClean="0"/>
              <a:t>, delle </a:t>
            </a:r>
            <a:r>
              <a:rPr lang="it-IT" b="1" i="1" dirty="0" smtClean="0"/>
              <a:t>Visioni</a:t>
            </a:r>
            <a:r>
              <a:rPr lang="it-IT" b="1" dirty="0" smtClean="0"/>
              <a:t> </a:t>
            </a:r>
            <a:r>
              <a:rPr lang="it-IT" dirty="0" smtClean="0"/>
              <a:t>e dei </a:t>
            </a:r>
            <a:r>
              <a:rPr lang="it-IT" b="1" i="1" dirty="0" smtClean="0"/>
              <a:t>Poemi</a:t>
            </a:r>
            <a:r>
              <a:rPr lang="it-IT" dirty="0" smtClean="0"/>
              <a:t>. In questi testi, pregni di un’algida bellezza letteraria, si </a:t>
            </a:r>
            <a:r>
              <a:rPr lang="it-IT" b="1" dirty="0" smtClean="0"/>
              <a:t>esprime magnificamente il clima spirituale e mistico del movimento delle beghine</a:t>
            </a:r>
            <a:r>
              <a:rPr lang="it-IT" dirty="0" smtClean="0"/>
              <a:t>. </a:t>
            </a:r>
          </a:p>
          <a:p>
            <a:pPr lvl="1"/>
            <a:r>
              <a:rPr lang="it-IT" dirty="0" smtClean="0"/>
              <a:t>Le </a:t>
            </a:r>
            <a:r>
              <a:rPr lang="it-IT" b="1" i="1" dirty="0" smtClean="0"/>
              <a:t>Visioni</a:t>
            </a:r>
            <a:r>
              <a:rPr lang="it-IT" dirty="0" smtClean="0"/>
              <a:t> sono a volte avvincenti, ma il gioco dei simboli è spesso complicato e incoerente. </a:t>
            </a:r>
          </a:p>
          <a:p>
            <a:pPr lvl="1"/>
            <a:r>
              <a:rPr lang="it-IT" dirty="0" smtClean="0"/>
              <a:t>Le </a:t>
            </a:r>
            <a:r>
              <a:rPr lang="it-IT" b="1" i="1" dirty="0" smtClean="0"/>
              <a:t>Lettere</a:t>
            </a:r>
            <a:r>
              <a:rPr lang="it-IT" dirty="0" smtClean="0"/>
              <a:t> esprimono un misticismo fondato sull'introversione, l'</a:t>
            </a:r>
            <a:r>
              <a:rPr lang="it-IT" dirty="0" err="1" smtClean="0"/>
              <a:t>esemplarismo</a:t>
            </a:r>
            <a:r>
              <a:rPr lang="it-IT" dirty="0" smtClean="0"/>
              <a:t>, il distacco, il ritorno all'unità, che annuncia quello di </a:t>
            </a:r>
            <a:r>
              <a:rPr lang="it-IT" dirty="0" err="1" smtClean="0"/>
              <a:t>Eckhart</a:t>
            </a:r>
            <a:r>
              <a:rPr lang="it-IT" dirty="0" smtClean="0"/>
              <a:t>, ma con mezzo secolo di anticipo. </a:t>
            </a:r>
          </a:p>
          <a:p>
            <a:pPr lvl="1"/>
            <a:r>
              <a:rPr lang="it-IT" dirty="0" smtClean="0"/>
              <a:t>I </a:t>
            </a:r>
            <a:r>
              <a:rPr lang="it-IT" b="1" i="1" dirty="0" smtClean="0"/>
              <a:t>Poemi spirituali</a:t>
            </a:r>
            <a:r>
              <a:rPr lang="it-IT" b="1" dirty="0" smtClean="0"/>
              <a:t> </a:t>
            </a:r>
            <a:r>
              <a:rPr lang="it-IT" dirty="0" smtClean="0"/>
              <a:t>sono dedicati essenzialmente a cantare l'amore divino in una lingua che è, come in </a:t>
            </a:r>
            <a:r>
              <a:rPr lang="it-IT" dirty="0" err="1" smtClean="0"/>
              <a:t>Suso</a:t>
            </a:r>
            <a:r>
              <a:rPr lang="it-IT" dirty="0" smtClean="0"/>
              <a:t>, improntata all'amor cortese. </a:t>
            </a:r>
          </a:p>
          <a:p>
            <a:r>
              <a:rPr lang="it-IT" dirty="0" smtClean="0"/>
              <a:t>Attribuiti ad </a:t>
            </a:r>
            <a:r>
              <a:rPr lang="it-IT" dirty="0" err="1" smtClean="0"/>
              <a:t>Hadewijch</a:t>
            </a:r>
            <a:r>
              <a:rPr lang="it-IT" dirty="0" smtClean="0"/>
              <a:t> sono anche i cosiddetti </a:t>
            </a:r>
            <a:r>
              <a:rPr lang="it-IT" b="1" i="1" dirty="0" smtClean="0"/>
              <a:t>Nuovi poemi</a:t>
            </a:r>
            <a:r>
              <a:rPr lang="it-IT" dirty="0" smtClean="0"/>
              <a:t>, notevole </a:t>
            </a:r>
            <a:r>
              <a:rPr lang="it-IT" b="1" dirty="0" smtClean="0"/>
              <a:t>sintesi tra la mistica nuziale e la mistica delle essenze</a:t>
            </a:r>
            <a:r>
              <a:rPr lang="it-IT" dirty="0" smtClean="0"/>
              <a:t>, in cui la profondità del pensiero si unisce allo splendore della forma.</a:t>
            </a:r>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monachesimo femminile: </a:t>
            </a:r>
            <a:r>
              <a:rPr lang="it-IT" i="1" dirty="0" err="1" smtClean="0"/>
              <a:t>Nonnemystick</a:t>
            </a:r>
            <a:r>
              <a:rPr lang="it-IT" dirty="0" smtClean="0"/>
              <a:t> e </a:t>
            </a:r>
            <a:r>
              <a:rPr lang="it-IT" i="1" dirty="0" err="1" smtClean="0"/>
              <a:t>Minnemystick</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1</a:t>
            </a:fld>
            <a:endParaRPr lang="it-IT" dirty="0"/>
          </a:p>
        </p:txBody>
      </p:sp>
      <p:sp>
        <p:nvSpPr>
          <p:cNvPr id="5" name="Segnaposto contenuto 4"/>
          <p:cNvSpPr>
            <a:spLocks noGrp="1"/>
          </p:cNvSpPr>
          <p:nvPr>
            <p:ph idx="1"/>
          </p:nvPr>
        </p:nvSpPr>
        <p:spPr/>
        <p:txBody>
          <a:bodyPr/>
          <a:lstStyle/>
          <a:p>
            <a:r>
              <a:rPr lang="it-IT" dirty="0" smtClean="0"/>
              <a:t>L’</a:t>
            </a:r>
            <a:r>
              <a:rPr lang="it-IT" b="1" dirty="0" smtClean="0"/>
              <a:t>afflato mistico</a:t>
            </a:r>
            <a:r>
              <a:rPr lang="it-IT" dirty="0" smtClean="0"/>
              <a:t> che caratterizzò la riflessione dei domenicani tedeschi fra XIII e XIV secolo era stato in un certo qual modo favorito da uno specifico </a:t>
            </a:r>
            <a:r>
              <a:rPr lang="it-IT" i="1" dirty="0" smtClean="0"/>
              <a:t>humus </a:t>
            </a:r>
            <a:r>
              <a:rPr lang="it-IT" dirty="0" smtClean="0"/>
              <a:t>spirituale: trattasi di quel fenomeno che gli storici tedeschi chiamano la </a:t>
            </a:r>
            <a:r>
              <a:rPr lang="it-IT" b="1" i="1" dirty="0" err="1" smtClean="0"/>
              <a:t>Nonnenmystik</a:t>
            </a:r>
            <a:r>
              <a:rPr lang="it-IT" b="1" dirty="0" smtClean="0"/>
              <a:t> </a:t>
            </a:r>
            <a:r>
              <a:rPr lang="it-IT" dirty="0" smtClean="0"/>
              <a:t>(mistica femminile)</a:t>
            </a:r>
            <a:r>
              <a:rPr lang="it-IT" i="1" dirty="0" smtClean="0"/>
              <a:t>. </a:t>
            </a:r>
          </a:p>
          <a:p>
            <a:r>
              <a:rPr lang="it-IT" dirty="0" smtClean="0"/>
              <a:t>Già nel XII secolo si trovano figure particolarmente interessanti: </a:t>
            </a:r>
            <a:r>
              <a:rPr lang="it-IT" b="1" dirty="0" smtClean="0"/>
              <a:t>Elisabetta di </a:t>
            </a:r>
            <a:r>
              <a:rPr lang="it-IT" b="1" dirty="0" err="1" smtClean="0"/>
              <a:t>Schönau</a:t>
            </a:r>
            <a:r>
              <a:rPr lang="it-IT" b="1" dirty="0" smtClean="0"/>
              <a:t> </a:t>
            </a:r>
            <a:r>
              <a:rPr lang="it-IT" dirty="0" smtClean="0"/>
              <a:t>(m. 1164) e soprattutto </a:t>
            </a:r>
            <a:r>
              <a:rPr lang="it-IT" b="1" dirty="0" err="1" smtClean="0"/>
              <a:t>Ildegarda</a:t>
            </a:r>
            <a:r>
              <a:rPr lang="it-IT" b="1" dirty="0" smtClean="0"/>
              <a:t> di </a:t>
            </a:r>
            <a:r>
              <a:rPr lang="it-IT" b="1" dirty="0" err="1" smtClean="0"/>
              <a:t>Bingen</a:t>
            </a:r>
            <a:r>
              <a:rPr lang="it-IT" b="1" dirty="0" smtClean="0"/>
              <a:t> </a:t>
            </a:r>
            <a:r>
              <a:rPr lang="it-IT" dirty="0" smtClean="0"/>
              <a:t>(m. 1179), che furono l'un l'altra in corrispondenza. </a:t>
            </a:r>
          </a:p>
          <a:p>
            <a:pPr lvl="1"/>
            <a:r>
              <a:rPr lang="it-IT" dirty="0" smtClean="0"/>
              <a:t>Sono entrambe </a:t>
            </a:r>
            <a:r>
              <a:rPr lang="it-IT" b="1" dirty="0" smtClean="0"/>
              <a:t>mistiche ed estatiche</a:t>
            </a:r>
            <a:r>
              <a:rPr lang="it-IT" dirty="0" smtClean="0"/>
              <a:t>, le cui visioni si riferiscono spesso alla condizione contemporanea della Chiesa e alle sue difficoltà</a:t>
            </a:r>
          </a:p>
          <a:p>
            <a:pPr lvl="1"/>
            <a:r>
              <a:rPr lang="it-IT" dirty="0" smtClean="0"/>
              <a:t>Si trovano in esse tuttavia anche i </a:t>
            </a:r>
            <a:r>
              <a:rPr lang="it-IT" b="1" dirty="0" smtClean="0"/>
              <a:t>primi tratti di quella mistica nuziale </a:t>
            </a:r>
            <a:r>
              <a:rPr lang="it-IT" dirty="0" smtClean="0"/>
              <a:t>(</a:t>
            </a:r>
            <a:r>
              <a:rPr lang="it-IT" b="1" i="1" dirty="0" err="1" smtClean="0"/>
              <a:t>Minnemystick</a:t>
            </a:r>
            <a:r>
              <a:rPr lang="it-IT" dirty="0" smtClean="0"/>
              <a:t>) cui, nel XIII e nel XIV secolo, troveranno un grande sviluppo presso le loro emule domenicane tedesche</a:t>
            </a:r>
            <a:endParaRPr lang="it-IT"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Hadewijch</a:t>
            </a:r>
            <a:r>
              <a:rPr lang="it-IT" dirty="0" smtClean="0"/>
              <a:t>: </a:t>
            </a:r>
            <a:r>
              <a:rPr lang="it-IT" i="1" dirty="0" smtClean="0"/>
              <a:t>Poemi spirituali </a:t>
            </a:r>
            <a:r>
              <a:rPr lang="it-IT" dirty="0" smtClean="0"/>
              <a:t>e </a:t>
            </a:r>
            <a:r>
              <a:rPr lang="it-IT" i="1" dirty="0" smtClean="0"/>
              <a:t>Nuovi Poemi</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19</a:t>
            </a:fld>
            <a:endParaRPr lang="it-IT" dirty="0"/>
          </a:p>
        </p:txBody>
      </p:sp>
      <p:sp>
        <p:nvSpPr>
          <p:cNvPr id="5" name="Segnaposto contenuto 4"/>
          <p:cNvSpPr>
            <a:spLocks noGrp="1"/>
          </p:cNvSpPr>
          <p:nvPr>
            <p:ph idx="1"/>
          </p:nvPr>
        </p:nvSpPr>
        <p:spPr>
          <a:xfrm>
            <a:off x="250825" y="1341438"/>
            <a:ext cx="8642350" cy="1727522"/>
          </a:xfrm>
        </p:spPr>
        <p:txBody>
          <a:bodyPr/>
          <a:lstStyle/>
          <a:p>
            <a:r>
              <a:rPr lang="it-IT" dirty="0" smtClean="0"/>
              <a:t>I </a:t>
            </a:r>
            <a:r>
              <a:rPr lang="it-IT" b="1" i="1" dirty="0" smtClean="0"/>
              <a:t>Nuovi Poemi </a:t>
            </a:r>
            <a:r>
              <a:rPr lang="it-IT" dirty="0" smtClean="0"/>
              <a:t>sono molto più </a:t>
            </a:r>
            <a:r>
              <a:rPr lang="it-IT" b="1" dirty="0" smtClean="0"/>
              <a:t>metafisici e intinti di temi </a:t>
            </a:r>
            <a:r>
              <a:rPr lang="it-IT" b="1" dirty="0" err="1" smtClean="0"/>
              <a:t>eckhartiani</a:t>
            </a:r>
            <a:r>
              <a:rPr lang="it-IT" dirty="0" smtClean="0"/>
              <a:t>: essi sono sicuramente posteriori agli altri, e hanno potuto essere scritti in un'epoca in cui numerose traduzioni avevano volgarizzato nella spiritualità fiamminga molti temi di </a:t>
            </a:r>
            <a:r>
              <a:rPr lang="it-IT" dirty="0" err="1" smtClean="0"/>
              <a:t>Eckhart</a:t>
            </a:r>
            <a:r>
              <a:rPr lang="it-IT" dirty="0" smtClean="0"/>
              <a:t>, per cui </a:t>
            </a:r>
            <a:r>
              <a:rPr lang="it-IT" b="1" dirty="0" smtClean="0"/>
              <a:t>vi può essere una reale dipendenza</a:t>
            </a:r>
            <a:endParaRPr lang="it-IT" b="1" dirty="0"/>
          </a:p>
        </p:txBody>
      </p:sp>
      <p:sp>
        <p:nvSpPr>
          <p:cNvPr id="6" name="Segnaposto contenuto 4"/>
          <p:cNvSpPr txBox="1">
            <a:spLocks/>
          </p:cNvSpPr>
          <p:nvPr/>
        </p:nvSpPr>
        <p:spPr bwMode="auto">
          <a:xfrm>
            <a:off x="323528" y="3284984"/>
            <a:ext cx="4248472" cy="335699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l"/>
            <a:r>
              <a:rPr lang="it-IT" sz="1800" i="1" dirty="0" smtClean="0"/>
              <a:t>Poemi spirituali</a:t>
            </a:r>
          </a:p>
          <a:p>
            <a:pPr algn="l"/>
            <a:endParaRPr lang="it-IT" sz="1800" b="0" i="1" dirty="0" smtClean="0"/>
          </a:p>
          <a:p>
            <a:pPr algn="l"/>
            <a:r>
              <a:rPr lang="it-IT" sz="1800" b="0" i="1" dirty="0" smtClean="0">
                <a:solidFill>
                  <a:schemeClr val="tx1"/>
                </a:solidFill>
              </a:rPr>
              <a:t>Chi dà tutto all'amore </a:t>
            </a:r>
          </a:p>
          <a:p>
            <a:pPr algn="l"/>
            <a:r>
              <a:rPr lang="it-IT" sz="1800" b="0" i="1" dirty="0" smtClean="0">
                <a:solidFill>
                  <a:schemeClr val="tx1"/>
                </a:solidFill>
              </a:rPr>
              <a:t>ne prova grande stupore; </a:t>
            </a:r>
          </a:p>
          <a:p>
            <a:pPr algn="l"/>
            <a:r>
              <a:rPr lang="it-IT" sz="1800" b="0" i="1" dirty="0" smtClean="0">
                <a:solidFill>
                  <a:schemeClr val="tx1"/>
                </a:solidFill>
              </a:rPr>
              <a:t>nell'unità l'anima aderisce </a:t>
            </a:r>
          </a:p>
          <a:p>
            <a:pPr algn="l"/>
            <a:r>
              <a:rPr lang="it-IT" sz="1800" b="0" i="1" dirty="0" smtClean="0">
                <a:solidFill>
                  <a:schemeClr val="tx1"/>
                </a:solidFill>
              </a:rPr>
              <a:t>al chiaro oggetto che contempla, </a:t>
            </a:r>
          </a:p>
          <a:p>
            <a:pPr algn="l"/>
            <a:r>
              <a:rPr lang="it-IT" sz="1800" b="0" i="1" dirty="0" smtClean="0">
                <a:solidFill>
                  <a:schemeClr val="tx1"/>
                </a:solidFill>
              </a:rPr>
              <a:t>attingendo con una vena segreta </a:t>
            </a:r>
          </a:p>
          <a:p>
            <a:pPr algn="l"/>
            <a:r>
              <a:rPr lang="it-IT" sz="1800" b="0" i="1" dirty="0" smtClean="0">
                <a:solidFill>
                  <a:schemeClr val="tx1"/>
                </a:solidFill>
              </a:rPr>
              <a:t>a questa fontana in cui l'Amore </a:t>
            </a:r>
          </a:p>
          <a:p>
            <a:pPr algn="l"/>
            <a:r>
              <a:rPr lang="it-IT" sz="1800" b="0" i="1" dirty="0" smtClean="0">
                <a:solidFill>
                  <a:schemeClr val="tx1"/>
                </a:solidFill>
              </a:rPr>
              <a:t>inebria i cuori stupiti della sua divina violenza. </a:t>
            </a:r>
          </a:p>
          <a:p>
            <a:pPr algn="l"/>
            <a:r>
              <a:rPr lang="it-IT" sz="1800" b="0" i="1" dirty="0" smtClean="0">
                <a:solidFill>
                  <a:schemeClr val="tx1"/>
                </a:solidFill>
              </a:rPr>
              <a:t>È cosa familiare al saggio, </a:t>
            </a:r>
          </a:p>
          <a:p>
            <a:pPr algn="l"/>
            <a:r>
              <a:rPr lang="it-IT" sz="1800" b="0" i="1" dirty="0" smtClean="0">
                <a:solidFill>
                  <a:schemeClr val="tx1"/>
                </a:solidFill>
              </a:rPr>
              <a:t>nessun estraneo la scopre.</a:t>
            </a:r>
            <a:endParaRPr kumimoji="0" lang="it-IT" sz="1800" b="0" i="1" u="none" strike="noStrike" kern="0" cap="none" spc="0" normalizeH="0" baseline="0" noProof="0" dirty="0">
              <a:ln>
                <a:noFill/>
              </a:ln>
              <a:solidFill>
                <a:schemeClr val="tx1"/>
              </a:solidFill>
              <a:effectLst/>
              <a:uLnTx/>
              <a:uFillTx/>
              <a:latin typeface="+mn-lt"/>
              <a:ea typeface="+mn-ea"/>
              <a:cs typeface="+mn-cs"/>
            </a:endParaRPr>
          </a:p>
        </p:txBody>
      </p:sp>
      <p:sp>
        <p:nvSpPr>
          <p:cNvPr id="7" name="Segnaposto contenuto 4"/>
          <p:cNvSpPr txBox="1">
            <a:spLocks/>
          </p:cNvSpPr>
          <p:nvPr/>
        </p:nvSpPr>
        <p:spPr bwMode="auto">
          <a:xfrm>
            <a:off x="4788024" y="2708920"/>
            <a:ext cx="4248472" cy="3789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l"/>
            <a:r>
              <a:rPr lang="it-IT" sz="1800" i="1" dirty="0" smtClean="0"/>
              <a:t>Nuovi Poemi</a:t>
            </a:r>
          </a:p>
          <a:p>
            <a:pPr algn="l"/>
            <a:endParaRPr lang="it-IT" sz="1800" b="0" i="1" dirty="0" smtClean="0"/>
          </a:p>
          <a:p>
            <a:pPr algn="l"/>
            <a:r>
              <a:rPr lang="it-IT" sz="1800" b="0" i="1" dirty="0" smtClean="0">
                <a:solidFill>
                  <a:schemeClr val="tx1"/>
                </a:solidFill>
              </a:rPr>
              <a:t>L'infinito genera il suo uguale </a:t>
            </a:r>
          </a:p>
          <a:p>
            <a:pPr algn="l"/>
            <a:r>
              <a:rPr lang="it-IT" sz="1800" b="0" i="1" dirty="0" smtClean="0">
                <a:solidFill>
                  <a:schemeClr val="tx1"/>
                </a:solidFill>
              </a:rPr>
              <a:t>nella beatitudine eterna, </a:t>
            </a:r>
          </a:p>
          <a:p>
            <a:pPr algn="l"/>
            <a:r>
              <a:rPr lang="it-IT" sz="1800" b="0" i="1" dirty="0" smtClean="0">
                <a:solidFill>
                  <a:schemeClr val="tx1"/>
                </a:solidFill>
              </a:rPr>
              <a:t>e la gloria dello Spirito </a:t>
            </a:r>
          </a:p>
          <a:p>
            <a:pPr algn="l"/>
            <a:r>
              <a:rPr lang="it-IT" sz="1800" b="0" i="1" dirty="0" smtClean="0">
                <a:solidFill>
                  <a:schemeClr val="tx1"/>
                </a:solidFill>
              </a:rPr>
              <a:t>è il mutuo amore. </a:t>
            </a:r>
          </a:p>
          <a:p>
            <a:pPr algn="l"/>
            <a:r>
              <a:rPr lang="it-IT" sz="1800" b="0" i="1" dirty="0" smtClean="0">
                <a:solidFill>
                  <a:schemeClr val="tx1"/>
                </a:solidFill>
              </a:rPr>
              <a:t>I Tre,</a:t>
            </a:r>
          </a:p>
          <a:p>
            <a:pPr algn="l"/>
            <a:r>
              <a:rPr lang="it-IT" sz="1800" b="0" i="1" dirty="0" smtClean="0">
                <a:solidFill>
                  <a:schemeClr val="tx1"/>
                </a:solidFill>
              </a:rPr>
              <a:t>ugualmente eterni,</a:t>
            </a:r>
          </a:p>
          <a:p>
            <a:pPr algn="l"/>
            <a:r>
              <a:rPr lang="it-IT" sz="1800" b="0" i="1" dirty="0" smtClean="0">
                <a:solidFill>
                  <a:schemeClr val="tx1"/>
                </a:solidFill>
              </a:rPr>
              <a:t>Unità e Trinità,</a:t>
            </a:r>
          </a:p>
          <a:p>
            <a:pPr algn="l"/>
            <a:r>
              <a:rPr lang="it-IT" sz="1800" b="0" i="1" dirty="0" smtClean="0">
                <a:solidFill>
                  <a:schemeClr val="tx1"/>
                </a:solidFill>
              </a:rPr>
              <a:t>sono una stessa onnipotenza.</a:t>
            </a:r>
          </a:p>
          <a:p>
            <a:pPr algn="l"/>
            <a:r>
              <a:rPr lang="it-IT" sz="1800" b="0" i="1" dirty="0" smtClean="0">
                <a:solidFill>
                  <a:schemeClr val="tx1"/>
                </a:solidFill>
              </a:rPr>
              <a:t>L'anima fissa</a:t>
            </a:r>
          </a:p>
          <a:p>
            <a:pPr algn="l"/>
            <a:r>
              <a:rPr lang="it-IT" sz="1800" b="0" i="1" dirty="0" smtClean="0">
                <a:solidFill>
                  <a:schemeClr val="tx1"/>
                </a:solidFill>
              </a:rPr>
              <a:t>in una libera nudità,</a:t>
            </a:r>
          </a:p>
          <a:p>
            <a:pPr algn="l"/>
            <a:r>
              <a:rPr lang="it-IT" sz="1800" b="0" i="1" dirty="0" smtClean="0">
                <a:solidFill>
                  <a:schemeClr val="tx1"/>
                </a:solidFill>
              </a:rPr>
              <a:t>in un puro trapasso, genera</a:t>
            </a:r>
          </a:p>
          <a:p>
            <a:pPr algn="l"/>
            <a:r>
              <a:rPr lang="it-IT" sz="1800" b="0" i="1" dirty="0" smtClean="0">
                <a:solidFill>
                  <a:schemeClr val="tx1"/>
                </a:solidFill>
              </a:rPr>
              <a:t>tutto quel che è e tutto quel che sarà</a:t>
            </a:r>
            <a:r>
              <a:rPr lang="it-IT" sz="1800" b="0" i="1" dirty="0" smtClean="0"/>
              <a:t>.</a:t>
            </a:r>
            <a:endParaRPr kumimoji="0" lang="it-IT" sz="1800" b="0" i="1"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Hadewjich</a:t>
            </a:r>
            <a:r>
              <a:rPr lang="it-IT" dirty="0" smtClean="0"/>
              <a:t> di Anversa: la dottrina</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20</a:t>
            </a:fld>
            <a:endParaRPr lang="it-IT" dirty="0"/>
          </a:p>
        </p:txBody>
      </p:sp>
      <p:sp>
        <p:nvSpPr>
          <p:cNvPr id="5" name="Segnaposto contenuto 4"/>
          <p:cNvSpPr>
            <a:spLocks noGrp="1"/>
          </p:cNvSpPr>
          <p:nvPr>
            <p:ph idx="1"/>
          </p:nvPr>
        </p:nvSpPr>
        <p:spPr/>
        <p:txBody>
          <a:bodyPr/>
          <a:lstStyle/>
          <a:p>
            <a:r>
              <a:rPr lang="it-IT" dirty="0" smtClean="0"/>
              <a:t>La dottrina di </a:t>
            </a:r>
            <a:r>
              <a:rPr lang="it-IT" dirty="0" err="1" smtClean="0"/>
              <a:t>Hadewjich</a:t>
            </a:r>
            <a:r>
              <a:rPr lang="it-IT" dirty="0" smtClean="0"/>
              <a:t> è basata sostanzialmente su questi assunti:</a:t>
            </a:r>
          </a:p>
          <a:p>
            <a:pPr lvl="1" algn="just"/>
            <a:r>
              <a:rPr lang="it-IT" b="1" dirty="0" smtClean="0"/>
              <a:t>Dio </a:t>
            </a:r>
            <a:r>
              <a:rPr lang="it-IT" dirty="0" smtClean="0"/>
              <a:t>non come entità misteriosa, oggetto di spiegazioni dialettiche, ma come l'</a:t>
            </a:r>
            <a:r>
              <a:rPr lang="it-IT" b="1" dirty="0" smtClean="0"/>
              <a:t>essere dalla ricchezza accecante</a:t>
            </a:r>
            <a:r>
              <a:rPr lang="it-IT" dirty="0" smtClean="0"/>
              <a:t>, terribile per eccesso di soavità e traboccante di energie.</a:t>
            </a:r>
          </a:p>
          <a:p>
            <a:pPr lvl="1"/>
            <a:r>
              <a:rPr lang="it-IT" dirty="0" smtClean="0"/>
              <a:t>Il </a:t>
            </a:r>
            <a:r>
              <a:rPr lang="it-IT" b="1" dirty="0" smtClean="0"/>
              <a:t>gioco molto complesso della vita trinitaria</a:t>
            </a:r>
            <a:r>
              <a:rPr lang="it-IT" dirty="0" smtClean="0"/>
              <a:t>, con la </a:t>
            </a:r>
            <a:r>
              <a:rPr lang="it-IT" b="1" dirty="0" smtClean="0"/>
              <a:t>comunicazione dello Spirito Santo </a:t>
            </a:r>
            <a:r>
              <a:rPr lang="it-IT" dirty="0" smtClean="0"/>
              <a:t>e l'</a:t>
            </a:r>
            <a:r>
              <a:rPr lang="it-IT" b="1" dirty="0" smtClean="0"/>
              <a:t>irradiazione delle energie divine</a:t>
            </a:r>
            <a:r>
              <a:rPr lang="it-IT" dirty="0" smtClean="0"/>
              <a:t>.</a:t>
            </a:r>
          </a:p>
          <a:p>
            <a:pPr lvl="1"/>
            <a:r>
              <a:rPr lang="it-IT" dirty="0" smtClean="0"/>
              <a:t>Una predestinazione prima del peccato, </a:t>
            </a:r>
            <a:r>
              <a:rPr lang="it-IT" b="1" dirty="0" smtClean="0"/>
              <a:t>predestinazione che è semplicemente comunicazione delle ricchezze divine </a:t>
            </a:r>
            <a:r>
              <a:rPr lang="it-IT" dirty="0" smtClean="0"/>
              <a:t>e </a:t>
            </a:r>
            <a:r>
              <a:rPr lang="it-IT" b="1" dirty="0" smtClean="0"/>
              <a:t>che riguarda solo i chiamati a intraprendere la via dell'Amore</a:t>
            </a:r>
            <a:r>
              <a:rPr lang="it-IT" dirty="0" smtClean="0"/>
              <a:t>.</a:t>
            </a:r>
          </a:p>
          <a:p>
            <a:pPr lvl="1"/>
            <a:r>
              <a:rPr lang="it-IT" dirty="0" smtClean="0"/>
              <a:t>Il </a:t>
            </a:r>
            <a:r>
              <a:rPr lang="it-IT" b="1" dirty="0" smtClean="0"/>
              <a:t>ritorno della creatura a Dio</a:t>
            </a:r>
            <a:r>
              <a:rPr lang="it-IT" dirty="0" smtClean="0"/>
              <a:t>, nel quale concorrono </a:t>
            </a:r>
            <a:r>
              <a:rPr lang="it-IT" b="1" dirty="0" smtClean="0"/>
              <a:t>due tempi</a:t>
            </a:r>
            <a:r>
              <a:rPr lang="it-IT" dirty="0" smtClean="0"/>
              <a:t>: quello per </a:t>
            </a:r>
            <a:r>
              <a:rPr lang="it-IT" b="1" dirty="0" smtClean="0"/>
              <a:t>acquisire le virtù </a:t>
            </a:r>
            <a:r>
              <a:rPr lang="it-IT" dirty="0" smtClean="0"/>
              <a:t>e quello per </a:t>
            </a:r>
            <a:r>
              <a:rPr lang="it-IT" b="1" dirty="0" smtClean="0"/>
              <a:t>unificare tutto nell'Amore.</a:t>
            </a:r>
          </a:p>
          <a:p>
            <a:pPr lvl="1"/>
            <a:r>
              <a:rPr lang="it-IT" dirty="0" smtClean="0"/>
              <a:t> Un'</a:t>
            </a:r>
            <a:r>
              <a:rPr lang="it-IT" b="1" dirty="0" smtClean="0"/>
              <a:t>ascesi</a:t>
            </a:r>
            <a:r>
              <a:rPr lang="it-IT" dirty="0" smtClean="0"/>
              <a:t> che non condanna la natura, ma che </a:t>
            </a:r>
            <a:r>
              <a:rPr lang="it-IT" b="1" dirty="0" smtClean="0"/>
              <a:t>coltiva con saggezza il desiderio di Dio</a:t>
            </a:r>
            <a:r>
              <a:rPr lang="it-IT" dirty="0" smtClean="0"/>
              <a:t>; esso sgorga dal più profondo dell'anima e </a:t>
            </a:r>
            <a:r>
              <a:rPr lang="it-IT" b="1" dirty="0" smtClean="0"/>
              <a:t>prepara sapientemente in essa l'inizio della comunicazione divina</a:t>
            </a:r>
            <a:r>
              <a:rPr lang="it-IT" dirty="0" smtClean="0"/>
              <a:t>.</a:t>
            </a:r>
          </a:p>
          <a:p>
            <a:pPr lvl="1"/>
            <a:r>
              <a:rPr lang="it-IT" dirty="0" smtClean="0"/>
              <a:t>Una struttura antropologica che distingue </a:t>
            </a:r>
            <a:r>
              <a:rPr lang="it-IT" b="1" dirty="0" smtClean="0"/>
              <a:t>due forme di attività dello spirito</a:t>
            </a:r>
            <a:r>
              <a:rPr lang="it-IT" dirty="0" smtClean="0"/>
              <a:t>: da una parte, </a:t>
            </a:r>
            <a:r>
              <a:rPr lang="it-IT" b="1" dirty="0" smtClean="0"/>
              <a:t>quella delle facoltà, verso l'esterno</a:t>
            </a:r>
            <a:r>
              <a:rPr lang="it-IT" dirty="0" smtClean="0"/>
              <a:t>; dall'altra, </a:t>
            </a:r>
            <a:r>
              <a:rPr lang="it-IT" b="1" dirty="0" smtClean="0"/>
              <a:t>quella che si sviluppa a partire dal contatto con Dio nel più profondo dell'anima e che è propria del contemplativo</a:t>
            </a:r>
            <a:r>
              <a:rPr lang="it-IT" dirty="0" smtClean="0"/>
              <a:t>.</a:t>
            </a:r>
            <a:endParaRPr lang="it-IT"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Margherita </a:t>
            </a:r>
            <a:r>
              <a:rPr lang="it-IT" dirty="0" err="1" smtClean="0"/>
              <a:t>Porete</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21</a:t>
            </a:fld>
            <a:endParaRPr lang="it-IT" dirty="0"/>
          </a:p>
        </p:txBody>
      </p:sp>
      <p:sp>
        <p:nvSpPr>
          <p:cNvPr id="5" name="Segnaposto contenuto 4"/>
          <p:cNvSpPr>
            <a:spLocks noGrp="1"/>
          </p:cNvSpPr>
          <p:nvPr>
            <p:ph idx="1"/>
          </p:nvPr>
        </p:nvSpPr>
        <p:spPr/>
        <p:txBody>
          <a:bodyPr/>
          <a:lstStyle/>
          <a:p>
            <a:r>
              <a:rPr lang="it-IT" b="1" dirty="0" smtClean="0"/>
              <a:t>Margherita </a:t>
            </a:r>
            <a:r>
              <a:rPr lang="it-IT" b="1" dirty="0" err="1" smtClean="0"/>
              <a:t>Porete</a:t>
            </a:r>
            <a:r>
              <a:rPr lang="it-IT" b="1" dirty="0" smtClean="0"/>
              <a:t> è, per la Francia e al femminile, ciò che </a:t>
            </a:r>
            <a:r>
              <a:rPr lang="it-IT" b="1" dirty="0" err="1" smtClean="0"/>
              <a:t>Meister</a:t>
            </a:r>
            <a:r>
              <a:rPr lang="it-IT" b="1" dirty="0" smtClean="0"/>
              <a:t> </a:t>
            </a:r>
            <a:r>
              <a:rPr lang="it-IT" b="1" dirty="0" err="1" smtClean="0"/>
              <a:t>Eckhart</a:t>
            </a:r>
            <a:r>
              <a:rPr lang="it-IT" b="1" dirty="0" smtClean="0"/>
              <a:t> è per la Germania e al maschile</a:t>
            </a:r>
            <a:endParaRPr lang="it-IT" dirty="0" smtClean="0"/>
          </a:p>
          <a:p>
            <a:pPr lvl="1"/>
            <a:r>
              <a:rPr lang="it-IT" dirty="0" smtClean="0"/>
              <a:t>Entrambi scrissero in </a:t>
            </a:r>
            <a:r>
              <a:rPr lang="it-IT" b="1" dirty="0" smtClean="0"/>
              <a:t>lingua volgare</a:t>
            </a:r>
            <a:r>
              <a:rPr lang="it-IT" dirty="0" smtClean="0"/>
              <a:t>, </a:t>
            </a:r>
            <a:r>
              <a:rPr lang="it-IT" b="1" dirty="0" smtClean="0"/>
              <a:t>predicarono al di fuori degli ecclesiastici</a:t>
            </a:r>
            <a:r>
              <a:rPr lang="it-IT" dirty="0" smtClean="0"/>
              <a:t>, ed </a:t>
            </a:r>
            <a:r>
              <a:rPr lang="it-IT" b="1" dirty="0" smtClean="0"/>
              <a:t>infine furono condannati</a:t>
            </a:r>
            <a:r>
              <a:rPr lang="it-IT" dirty="0" smtClean="0"/>
              <a:t>. La </a:t>
            </a:r>
            <a:r>
              <a:rPr lang="it-IT" dirty="0" err="1" smtClean="0"/>
              <a:t>Porete</a:t>
            </a:r>
            <a:r>
              <a:rPr lang="it-IT" dirty="0" smtClean="0"/>
              <a:t> pagò con la vita, </a:t>
            </a:r>
            <a:r>
              <a:rPr lang="it-IT" dirty="0" err="1" smtClean="0"/>
              <a:t>Eckhart</a:t>
            </a:r>
            <a:r>
              <a:rPr lang="it-IT" dirty="0" smtClean="0"/>
              <a:t> </a:t>
            </a:r>
            <a:r>
              <a:rPr lang="it-IT" i="1" dirty="0" smtClean="0"/>
              <a:t>post </a:t>
            </a:r>
            <a:r>
              <a:rPr lang="it-IT" i="1" dirty="0" err="1" smtClean="0"/>
              <a:t>mortem</a:t>
            </a:r>
            <a:r>
              <a:rPr lang="it-IT" dirty="0" smtClean="0"/>
              <a:t>, dopo essersi strenuamente difeso.</a:t>
            </a:r>
          </a:p>
          <a:p>
            <a:r>
              <a:rPr lang="it-IT" b="1" dirty="0" smtClean="0"/>
              <a:t>Margherita </a:t>
            </a:r>
            <a:r>
              <a:rPr lang="it-IT" b="1" dirty="0" err="1" smtClean="0"/>
              <a:t>Porete</a:t>
            </a:r>
            <a:r>
              <a:rPr lang="it-IT" b="1" dirty="0" smtClean="0"/>
              <a:t> </a:t>
            </a:r>
            <a:r>
              <a:rPr lang="it-IT" dirty="0" smtClean="0"/>
              <a:t>nasce nella marca dello </a:t>
            </a:r>
            <a:r>
              <a:rPr lang="it-IT" dirty="0" err="1" smtClean="0"/>
              <a:t>Hainaut</a:t>
            </a:r>
            <a:r>
              <a:rPr lang="it-IT" dirty="0" smtClean="0"/>
              <a:t>, probabilmente nella capitale, Valenciennes, allora diocesi di </a:t>
            </a:r>
            <a:r>
              <a:rPr lang="it-IT" dirty="0" err="1" smtClean="0"/>
              <a:t>Cambrai</a:t>
            </a:r>
            <a:r>
              <a:rPr lang="it-IT" dirty="0" smtClean="0"/>
              <a:t>, nel </a:t>
            </a:r>
            <a:r>
              <a:rPr lang="it-IT" b="1" dirty="0" smtClean="0"/>
              <a:t>Nordest della Francia</a:t>
            </a:r>
            <a:r>
              <a:rPr lang="it-IT" dirty="0" smtClean="0"/>
              <a:t>, verso il 1250/60 ca.</a:t>
            </a:r>
          </a:p>
          <a:p>
            <a:r>
              <a:rPr lang="it-IT" dirty="0" smtClean="0"/>
              <a:t>Verso la fine del XIII secolo scrive </a:t>
            </a:r>
            <a:r>
              <a:rPr lang="it-IT" b="1" i="1" u="sng" dirty="0" smtClean="0"/>
              <a:t>Le </a:t>
            </a:r>
            <a:r>
              <a:rPr lang="it-IT" b="1" i="1" u="sng" dirty="0" err="1" smtClean="0"/>
              <a:t>Mirouer</a:t>
            </a:r>
            <a:r>
              <a:rPr lang="it-IT" b="1" i="1" u="sng" dirty="0" smtClean="0"/>
              <a:t> </a:t>
            </a:r>
            <a:r>
              <a:rPr lang="it-IT" b="1" i="1" u="sng" dirty="0" err="1" smtClean="0"/>
              <a:t>des</a:t>
            </a:r>
            <a:r>
              <a:rPr lang="it-IT" b="1" i="1" u="sng" dirty="0" smtClean="0"/>
              <a:t> </a:t>
            </a:r>
            <a:r>
              <a:rPr lang="it-IT" b="1" i="1" u="sng" dirty="0" err="1" smtClean="0"/>
              <a:t>simples</a:t>
            </a:r>
            <a:r>
              <a:rPr lang="it-IT" b="1" i="1" u="sng" dirty="0" smtClean="0"/>
              <a:t> </a:t>
            </a:r>
            <a:r>
              <a:rPr lang="it-IT" b="1" i="1" u="sng" dirty="0" err="1" smtClean="0"/>
              <a:t>ames</a:t>
            </a:r>
            <a:r>
              <a:rPr lang="it-IT" i="1" dirty="0" smtClean="0"/>
              <a:t>. </a:t>
            </a:r>
            <a:r>
              <a:rPr lang="it-IT" dirty="0" smtClean="0"/>
              <a:t>Il testo originale, presumibilmente in volgare piccardo, sembra perduto. L’opera circolerà sotto falso nome per secoli, </a:t>
            </a:r>
          </a:p>
          <a:p>
            <a:pPr lvl="1"/>
            <a:r>
              <a:rPr lang="it-IT" dirty="0" smtClean="0"/>
              <a:t>il Capitolo generale della congregazione benedettina di S. Giustina a Padova se ne occupò, e così la Facoltà teologica di Padova; i </a:t>
            </a:r>
            <a:r>
              <a:rPr lang="it-IT" dirty="0" err="1" smtClean="0"/>
              <a:t>Gesuati</a:t>
            </a:r>
            <a:r>
              <a:rPr lang="it-IT" dirty="0" smtClean="0"/>
              <a:t> di Venezia ebbero fama di leggere e di diffondere in gran copia lo </a:t>
            </a:r>
            <a:r>
              <a:rPr lang="it-IT" i="1" dirty="0" smtClean="0"/>
              <a:t>Speculum </a:t>
            </a:r>
            <a:r>
              <a:rPr lang="it-IT" i="1" dirty="0" err="1" smtClean="0"/>
              <a:t>simplicium</a:t>
            </a:r>
            <a:r>
              <a:rPr lang="it-IT" i="1" dirty="0" smtClean="0"/>
              <a:t> </a:t>
            </a:r>
            <a:r>
              <a:rPr lang="it-IT" i="1" dirty="0" err="1" smtClean="0"/>
              <a:t>animarum</a:t>
            </a:r>
            <a:r>
              <a:rPr lang="it-IT" dirty="0" smtClean="0"/>
              <a:t>.</a:t>
            </a:r>
          </a:p>
          <a:p>
            <a:r>
              <a:rPr lang="it-IT" dirty="0" smtClean="0"/>
              <a:t>Solo nel </a:t>
            </a:r>
            <a:r>
              <a:rPr lang="it-IT" b="1" dirty="0" smtClean="0"/>
              <a:t>1946 Romana </a:t>
            </a:r>
            <a:r>
              <a:rPr lang="it-IT" b="1" dirty="0" err="1" smtClean="0"/>
              <a:t>Guarneri</a:t>
            </a:r>
            <a:r>
              <a:rPr lang="it-IT" b="1" dirty="0" smtClean="0"/>
              <a:t> identificherà l’autrice con la Margherita </a:t>
            </a:r>
            <a:r>
              <a:rPr lang="it-IT" dirty="0" smtClean="0"/>
              <a:t>condannata a morte per eresia ed arsa viva a Parigi</a:t>
            </a:r>
          </a:p>
          <a:p>
            <a:endParaRPr lang="it-IT"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Margherita </a:t>
            </a:r>
            <a:r>
              <a:rPr lang="it-IT" dirty="0" err="1" smtClean="0"/>
              <a:t>Porete</a:t>
            </a:r>
            <a:r>
              <a:rPr lang="it-IT" dirty="0" smtClean="0"/>
              <a:t>: le tappe della condanna (I)</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22</a:t>
            </a:fld>
            <a:endParaRPr lang="it-IT" dirty="0"/>
          </a:p>
        </p:txBody>
      </p:sp>
      <p:sp>
        <p:nvSpPr>
          <p:cNvPr id="5" name="Segnaposto contenuto 4"/>
          <p:cNvSpPr>
            <a:spLocks noGrp="1"/>
          </p:cNvSpPr>
          <p:nvPr>
            <p:ph idx="1"/>
          </p:nvPr>
        </p:nvSpPr>
        <p:spPr/>
        <p:txBody>
          <a:bodyPr/>
          <a:lstStyle/>
          <a:p>
            <a:pPr lvl="0"/>
            <a:r>
              <a:rPr lang="it-IT" dirty="0" smtClean="0"/>
              <a:t>1296-1306: il vescovo di </a:t>
            </a:r>
            <a:r>
              <a:rPr lang="it-IT" dirty="0" err="1" smtClean="0"/>
              <a:t>Cambrai</a:t>
            </a:r>
            <a:r>
              <a:rPr lang="it-IT" dirty="0" smtClean="0"/>
              <a:t>, Guido II di </a:t>
            </a:r>
            <a:r>
              <a:rPr lang="it-IT" dirty="0" err="1" smtClean="0"/>
              <a:t>Colmien</a:t>
            </a:r>
            <a:r>
              <a:rPr lang="it-IT" dirty="0" smtClean="0"/>
              <a:t>, durante gli anni del suo governo, condannò Margherita e fece pubblicamente bruciare a Valenciennes il suo libro, il </a:t>
            </a:r>
            <a:r>
              <a:rPr lang="it-IT" i="1" dirty="0" err="1" smtClean="0"/>
              <a:t>Miror</a:t>
            </a:r>
            <a:r>
              <a:rPr lang="it-IT" i="1" dirty="0" smtClean="0"/>
              <a:t> </a:t>
            </a:r>
            <a:r>
              <a:rPr lang="it-IT" i="1" dirty="0" err="1" smtClean="0"/>
              <a:t>des</a:t>
            </a:r>
            <a:r>
              <a:rPr lang="it-IT" i="1" dirty="0" smtClean="0"/>
              <a:t> </a:t>
            </a:r>
            <a:r>
              <a:rPr lang="it-IT" i="1" dirty="0" err="1" smtClean="0"/>
              <a:t>simples</a:t>
            </a:r>
            <a:r>
              <a:rPr lang="it-IT" i="1" dirty="0" smtClean="0"/>
              <a:t> </a:t>
            </a:r>
            <a:r>
              <a:rPr lang="it-IT" i="1" dirty="0" err="1" smtClean="0"/>
              <a:t>àmes</a:t>
            </a:r>
            <a:r>
              <a:rPr lang="it-IT" i="1" dirty="0" smtClean="0"/>
              <a:t>. </a:t>
            </a:r>
            <a:endParaRPr lang="it-IT" dirty="0" smtClean="0"/>
          </a:p>
          <a:p>
            <a:pPr lvl="1"/>
            <a:r>
              <a:rPr lang="it-IT" dirty="0" smtClean="0"/>
              <a:t>chi avesse divulgato ulteriormente questo libro e l'insegnamento che conteneva, sarebbe incorso nel deferimento alle autorità civili e nella scomunica</a:t>
            </a:r>
          </a:p>
          <a:p>
            <a:pPr lvl="1"/>
            <a:r>
              <a:rPr lang="it-IT" dirty="0" smtClean="0"/>
              <a:t>nel 1305 il </a:t>
            </a:r>
            <a:r>
              <a:rPr lang="it-IT" i="1" dirty="0" err="1" smtClean="0"/>
              <a:t>Miroir</a:t>
            </a:r>
            <a:r>
              <a:rPr lang="it-IT" i="1" dirty="0" smtClean="0"/>
              <a:t> </a:t>
            </a:r>
            <a:r>
              <a:rPr lang="it-IT" dirty="0" smtClean="0"/>
              <a:t>è bruciato sulla piazza pubblica di Valenciennes: se ne proibisce la lettura, sotto pena di scomunica</a:t>
            </a:r>
          </a:p>
          <a:p>
            <a:r>
              <a:rPr lang="it-IT" dirty="0" smtClean="0"/>
              <a:t>Nonostante questo divieto, Margherita, animata da un manifesto zelo missionario, continuò a portare tra la gente il suo scritto e il suo insegnamento: in questo poteva sentirsi incoraggiata dalla perizia positiva di tre noti teologi</a:t>
            </a:r>
            <a:r>
              <a:rPr lang="it-IT" baseline="30000" dirty="0" smtClean="0"/>
              <a:t>3</a:t>
            </a:r>
            <a:r>
              <a:rPr lang="it-IT" dirty="0" smtClean="0"/>
              <a:t>, che sono citati in una lettera dedicatoria premessa alla versione latina del </a:t>
            </a:r>
            <a:r>
              <a:rPr lang="it-IT" i="1" dirty="0" err="1" smtClean="0"/>
              <a:t>Miroir</a:t>
            </a:r>
            <a:r>
              <a:rPr lang="it-IT" i="1" dirty="0" smtClean="0"/>
              <a:t>.</a:t>
            </a:r>
          </a:p>
          <a:p>
            <a:pPr lvl="1"/>
            <a:r>
              <a:rPr lang="it-IT" dirty="0" smtClean="0"/>
              <a:t>il libro viene « approvato » dal francescano Giovanni di </a:t>
            </a:r>
            <a:r>
              <a:rPr lang="it-IT" dirty="0" err="1" smtClean="0"/>
              <a:t>Querayn</a:t>
            </a:r>
            <a:r>
              <a:rPr lang="it-IT" dirty="0" smtClean="0"/>
              <a:t>, dal cisterciense </a:t>
            </a:r>
            <a:r>
              <a:rPr lang="it-IT" dirty="0" err="1" smtClean="0"/>
              <a:t>dom</a:t>
            </a:r>
            <a:r>
              <a:rPr lang="it-IT" dirty="0" smtClean="0"/>
              <a:t> Franco, monaco dell'abbazia </a:t>
            </a:r>
            <a:r>
              <a:rPr lang="it-IT" dirty="0" err="1" smtClean="0"/>
              <a:t>brabantina</a:t>
            </a:r>
            <a:r>
              <a:rPr lang="it-IT" dirty="0" smtClean="0"/>
              <a:t> di </a:t>
            </a:r>
            <a:r>
              <a:rPr lang="it-IT" dirty="0" err="1" smtClean="0"/>
              <a:t>Villers</a:t>
            </a:r>
            <a:r>
              <a:rPr lang="it-IT" dirty="0" smtClean="0"/>
              <a:t>, e dal </a:t>
            </a:r>
            <a:r>
              <a:rPr lang="it-IT" dirty="0" err="1" smtClean="0"/>
              <a:t>liegese</a:t>
            </a:r>
            <a:r>
              <a:rPr lang="it-IT" dirty="0" smtClean="0"/>
              <a:t> Goffredo da </a:t>
            </a:r>
            <a:r>
              <a:rPr lang="it-IT" dirty="0" err="1" smtClean="0"/>
              <a:t>Fontaines</a:t>
            </a:r>
            <a:r>
              <a:rPr lang="it-IT" dirty="0" smtClean="0"/>
              <a:t>, teologo a Parigi.</a:t>
            </a:r>
          </a:p>
          <a:p>
            <a:endParaRPr lang="it-IT"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Margherita </a:t>
            </a:r>
            <a:r>
              <a:rPr lang="it-IT" dirty="0" err="1" smtClean="0"/>
              <a:t>Porete</a:t>
            </a:r>
            <a:r>
              <a:rPr lang="it-IT" dirty="0" smtClean="0"/>
              <a:t>: le tappe della condanna (II)</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23</a:t>
            </a:fld>
            <a:endParaRPr lang="it-IT" dirty="0"/>
          </a:p>
        </p:txBody>
      </p:sp>
      <p:sp>
        <p:nvSpPr>
          <p:cNvPr id="5" name="Segnaposto contenuto 4"/>
          <p:cNvSpPr>
            <a:spLocks noGrp="1"/>
          </p:cNvSpPr>
          <p:nvPr>
            <p:ph idx="1"/>
          </p:nvPr>
        </p:nvSpPr>
        <p:spPr/>
        <p:txBody>
          <a:bodyPr/>
          <a:lstStyle/>
          <a:p>
            <a:pPr lvl="0"/>
            <a:r>
              <a:rPr lang="it-IT" dirty="0" smtClean="0"/>
              <a:t>Nello stesso arco di tempo viene intentato contro l'Autrice, che non ha ottemperato al dettato della prima sentenza, un secondo processo diocesano:</a:t>
            </a:r>
          </a:p>
          <a:p>
            <a:pPr lvl="1"/>
            <a:r>
              <a:rPr lang="it-IT" dirty="0" smtClean="0"/>
              <a:t>prima da parte di Filippo di </a:t>
            </a:r>
            <a:r>
              <a:rPr lang="it-IT" dirty="0" err="1" smtClean="0"/>
              <a:t>Marigny</a:t>
            </a:r>
            <a:r>
              <a:rPr lang="it-IT" dirty="0" smtClean="0"/>
              <a:t>, successore di Guido al seggio di </a:t>
            </a:r>
            <a:r>
              <a:rPr lang="it-IT" dirty="0" err="1" smtClean="0"/>
              <a:t>Cambrai</a:t>
            </a:r>
            <a:r>
              <a:rPr lang="it-IT" dirty="0" smtClean="0"/>
              <a:t> e poi inquisitore provinciale dell'Alta Lorena</a:t>
            </a:r>
          </a:p>
          <a:p>
            <a:pPr lvl="1"/>
            <a:r>
              <a:rPr lang="it-IT" dirty="0" smtClean="0"/>
              <a:t>Margherita è deferita al tribunale parigino del Grande Inquisitore di Francia, il domenicano Guglielmo da Parigi, che, al tempo stesso della passione di Margherita, conduceva il famoso e famigerato processo contro i Templari. </a:t>
            </a:r>
          </a:p>
          <a:p>
            <a:pPr lvl="0"/>
            <a:r>
              <a:rPr lang="it-IT" dirty="0" smtClean="0"/>
              <a:t>1308</a:t>
            </a:r>
          </a:p>
          <a:p>
            <a:pPr lvl="1"/>
            <a:r>
              <a:rPr lang="it-IT" dirty="0" smtClean="0"/>
              <a:t>Presumibilmente dagli ultimi mesi del 1308, Margherita, incarcerata, rifiutava di deporre e di ritrattare, cosa che all'Inquisizione premeva molto. L'Autrice del libro compare in stato d'arresto davanti all’Inquisitore, il domenicano Guglielmo </a:t>
            </a:r>
            <a:r>
              <a:rPr lang="it-IT" dirty="0" err="1" smtClean="0"/>
              <a:t>Humbert</a:t>
            </a:r>
            <a:r>
              <a:rPr lang="it-IT" dirty="0" smtClean="0"/>
              <a:t>, nel celebre convento domenicano di </a:t>
            </a:r>
            <a:r>
              <a:rPr lang="it-IT" dirty="0" err="1" smtClean="0"/>
              <a:t>Saint-Jacques</a:t>
            </a:r>
            <a:r>
              <a:rPr lang="it-IT" dirty="0" smtClean="0"/>
              <a:t>. </a:t>
            </a:r>
          </a:p>
          <a:p>
            <a:pPr lvl="1"/>
            <a:r>
              <a:rPr lang="it-IT" dirty="0" smtClean="0"/>
              <a:t>Nel corso del procedimento, in cui furono convocati non meno di ventuno teologi, principalmente di Parigi, ella viene giudicata colpevole di eresia e le viene comminata la scomunica maggiore.</a:t>
            </a:r>
            <a:endParaRPr lang="it-IT"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Margherita </a:t>
            </a:r>
            <a:r>
              <a:rPr lang="it-IT" dirty="0" err="1" smtClean="0"/>
              <a:t>Porete</a:t>
            </a:r>
            <a:r>
              <a:rPr lang="it-IT" dirty="0" smtClean="0"/>
              <a:t>: le tappe della condanna (III)</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24</a:t>
            </a:fld>
            <a:endParaRPr lang="it-IT" dirty="0"/>
          </a:p>
        </p:txBody>
      </p:sp>
      <p:sp>
        <p:nvSpPr>
          <p:cNvPr id="5" name="Segnaposto contenuto 4"/>
          <p:cNvSpPr>
            <a:spLocks noGrp="1"/>
          </p:cNvSpPr>
          <p:nvPr>
            <p:ph idx="1"/>
          </p:nvPr>
        </p:nvSpPr>
        <p:spPr/>
        <p:txBody>
          <a:bodyPr/>
          <a:lstStyle/>
          <a:p>
            <a:pPr lvl="0"/>
            <a:r>
              <a:rPr lang="it-IT" dirty="0" smtClean="0"/>
              <a:t>1309 - Gennaio. Il libro viene sottoposto all'esame di alcuni consultori, che ne estraggono non meno di quindici proposizioni sospette.</a:t>
            </a:r>
          </a:p>
          <a:p>
            <a:pPr lvl="0"/>
            <a:r>
              <a:rPr lang="it-IT" dirty="0" smtClean="0"/>
              <a:t>1310</a:t>
            </a:r>
          </a:p>
          <a:p>
            <a:pPr lvl="1"/>
            <a:r>
              <a:rPr lang="it-IT" dirty="0" smtClean="0"/>
              <a:t>9 Aprile: </a:t>
            </a:r>
            <a:r>
              <a:rPr lang="it-IT" dirty="0" err="1" smtClean="0"/>
              <a:t>Guiard</a:t>
            </a:r>
            <a:r>
              <a:rPr lang="it-IT" dirty="0" smtClean="0"/>
              <a:t> de </a:t>
            </a:r>
            <a:r>
              <a:rPr lang="it-IT" dirty="0" err="1" smtClean="0"/>
              <a:t>Cressonessart</a:t>
            </a:r>
            <a:r>
              <a:rPr lang="it-IT" dirty="0" smtClean="0"/>
              <a:t>, reo confesso dell'accusa di favoreggiamento imputatagli, viene condannato al carcere a vita </a:t>
            </a:r>
          </a:p>
          <a:p>
            <a:pPr lvl="1"/>
            <a:r>
              <a:rPr lang="it-IT" dirty="0" smtClean="0"/>
              <a:t>11 aprile: nella chiesa parigina di </a:t>
            </a:r>
            <a:r>
              <a:rPr lang="it-IT" dirty="0" err="1" smtClean="0"/>
              <a:t>Saint-Mathurin</a:t>
            </a:r>
            <a:r>
              <a:rPr lang="it-IT" dirty="0" smtClean="0"/>
              <a:t> viene convocata una commissione di ventuno teologi per giudicare dell'ortodossia di tali proposizioni. I teologi decretano che il libro venga distrutto «</a:t>
            </a:r>
            <a:r>
              <a:rPr lang="it-IT" dirty="0" err="1" smtClean="0"/>
              <a:t>tamquam</a:t>
            </a:r>
            <a:r>
              <a:rPr lang="it-IT" dirty="0" smtClean="0"/>
              <a:t> </a:t>
            </a:r>
            <a:r>
              <a:rPr lang="it-IT" dirty="0" err="1" smtClean="0"/>
              <a:t>hereticus</a:t>
            </a:r>
            <a:r>
              <a:rPr lang="it-IT" dirty="0" smtClean="0"/>
              <a:t> </a:t>
            </a:r>
            <a:r>
              <a:rPr lang="it-IT" dirty="0" err="1" smtClean="0"/>
              <a:t>et</a:t>
            </a:r>
            <a:r>
              <a:rPr lang="it-IT" dirty="0" smtClean="0"/>
              <a:t> </a:t>
            </a:r>
            <a:r>
              <a:rPr lang="it-IT" dirty="0" err="1" smtClean="0"/>
              <a:t>erroneus</a:t>
            </a:r>
            <a:r>
              <a:rPr lang="it-IT" dirty="0" smtClean="0"/>
              <a:t> </a:t>
            </a:r>
            <a:r>
              <a:rPr lang="it-IT" dirty="0" err="1" smtClean="0"/>
              <a:t>et</a:t>
            </a:r>
            <a:r>
              <a:rPr lang="it-IT" dirty="0" smtClean="0"/>
              <a:t> </a:t>
            </a:r>
            <a:r>
              <a:rPr lang="it-IT" dirty="0" err="1" smtClean="0"/>
              <a:t>heresum</a:t>
            </a:r>
            <a:r>
              <a:rPr lang="it-IT" dirty="0" smtClean="0"/>
              <a:t> </a:t>
            </a:r>
            <a:r>
              <a:rPr lang="it-IT" dirty="0" err="1" smtClean="0"/>
              <a:t>et</a:t>
            </a:r>
            <a:r>
              <a:rPr lang="it-IT" dirty="0" smtClean="0"/>
              <a:t> </a:t>
            </a:r>
            <a:r>
              <a:rPr lang="it-IT" dirty="0" err="1" smtClean="0"/>
              <a:t>errorum</a:t>
            </a:r>
            <a:r>
              <a:rPr lang="it-IT" dirty="0" smtClean="0"/>
              <a:t> </a:t>
            </a:r>
            <a:r>
              <a:rPr lang="it-IT" dirty="0" err="1" smtClean="0"/>
              <a:t>contentivus</a:t>
            </a:r>
            <a:r>
              <a:rPr lang="it-IT" dirty="0" smtClean="0"/>
              <a:t>» (che questo libro, eretico ed erroneo nonché causa d'eresia ed errore fosse da distruggere). Nella perizia vengono introdotte due delle quindici proposizioni incriminate, la prima e l'ultima... dove la prima esprime subito l'asserzione più scandalosa: « L'anima annichilata (</a:t>
            </a:r>
            <a:r>
              <a:rPr lang="it-IT" i="1" dirty="0" smtClean="0"/>
              <a:t>anima </a:t>
            </a:r>
            <a:r>
              <a:rPr lang="it-IT" i="1" dirty="0" err="1" smtClean="0"/>
              <a:t>adnichilata</a:t>
            </a:r>
            <a:r>
              <a:rPr lang="it-IT" dirty="0" smtClean="0"/>
              <a:t>)</a:t>
            </a:r>
            <a:r>
              <a:rPr lang="it-IT" i="1" dirty="0" smtClean="0"/>
              <a:t> </a:t>
            </a:r>
            <a:r>
              <a:rPr lang="it-IT" dirty="0" smtClean="0"/>
              <a:t>congeda le virtù e non è più al loro servizio, perché non ha più bisogno di loro, e ben più sono le virtù ad essere a sua disposizione » (</a:t>
            </a:r>
            <a:r>
              <a:rPr lang="it-IT" i="1" dirty="0" err="1" smtClean="0"/>
              <a:t>Miroir</a:t>
            </a:r>
            <a:r>
              <a:rPr lang="it-IT" dirty="0" smtClean="0"/>
              <a:t>,</a:t>
            </a:r>
            <a:r>
              <a:rPr lang="it-IT" i="1" dirty="0" smtClean="0"/>
              <a:t> </a:t>
            </a:r>
            <a:r>
              <a:rPr lang="it-IT" dirty="0" smtClean="0"/>
              <a:t>c. 8).</a:t>
            </a:r>
          </a:p>
          <a:p>
            <a:pPr lvl="1"/>
            <a:r>
              <a:rPr lang="it-IT" dirty="0" smtClean="0"/>
              <a:t>31 Maggio: domenica di Pentecoste. Una commissione di canonisti giudica l'Autrice del libro « </a:t>
            </a:r>
            <a:r>
              <a:rPr lang="it-IT" dirty="0" err="1" smtClean="0"/>
              <a:t>relapsa</a:t>
            </a:r>
            <a:r>
              <a:rPr lang="it-IT" dirty="0" smtClean="0"/>
              <a:t> » e la abbandona al braccio secolare.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Margherita </a:t>
            </a:r>
            <a:r>
              <a:rPr lang="it-IT" dirty="0" err="1" smtClean="0"/>
              <a:t>Porete</a:t>
            </a:r>
            <a:r>
              <a:rPr lang="it-IT" dirty="0" smtClean="0"/>
              <a:t>: le tappe della condanna (IV)</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25</a:t>
            </a:fld>
            <a:endParaRPr lang="it-IT" dirty="0"/>
          </a:p>
        </p:txBody>
      </p:sp>
      <p:sp>
        <p:nvSpPr>
          <p:cNvPr id="5" name="Segnaposto contenuto 4"/>
          <p:cNvSpPr>
            <a:spLocks noGrp="1"/>
          </p:cNvSpPr>
          <p:nvPr>
            <p:ph idx="1"/>
          </p:nvPr>
        </p:nvSpPr>
        <p:spPr/>
        <p:txBody>
          <a:bodyPr/>
          <a:lstStyle/>
          <a:p>
            <a:r>
              <a:rPr lang="it-IT" dirty="0" smtClean="0"/>
              <a:t>Subito dopo vi è la condanna da parte di Guglielmo di Parigi.</a:t>
            </a:r>
          </a:p>
          <a:p>
            <a:pPr lvl="1">
              <a:buNone/>
            </a:pPr>
            <a:r>
              <a:rPr lang="it-IT" dirty="0" smtClean="0"/>
              <a:t>	</a:t>
            </a:r>
            <a:r>
              <a:rPr lang="it-IT" i="1" dirty="0" smtClean="0"/>
              <a:t>Benché sufficientemente ammonita, si rifiutò di comparire [e di deporre] davanti al suo vescovo, e rimase per un anno e più [negli atti del processo: «un anno e mezzo»] con animo ostinato nella sua credenza erronea, finché alla fine fu esposta (</a:t>
            </a:r>
            <a:r>
              <a:rPr lang="it-IT" i="1" dirty="0" err="1" smtClean="0"/>
              <a:t>exposita</a:t>
            </a:r>
            <a:r>
              <a:rPr lang="it-IT" i="1" dirty="0" smtClean="0"/>
              <a:t>), in base alla deliberazione degli esperti, sulla pubblica piazza di Grève davanti al clero e a tutto il popolo, che era stato convocato apposta [per questo avvenimento], e consegnata al braccio secolare. Un funzionario della città di Parigi la prese immediatamente in consegna e la fece bruciare sul rogo l'indomani. Durante il trapasso ella diede tuttavia molti segni di pentimento ed anche di sentimenti nobili e devoti, per cui, come dichiararono testimoni oculari, i cuori di molti si struggevano di compassione ed erano addirittura toccati fino alle lacrime</a:t>
            </a:r>
          </a:p>
          <a:p>
            <a:pPr lvl="0"/>
            <a:r>
              <a:rPr lang="it-IT" dirty="0" smtClean="0"/>
              <a:t>la commissione riunita dichiara Margherita eretica e recidiva, avendo essa, quale colmo di insolenza, rifiutato di comparire davanti a Guglielmo e prestargli il «giuramento di verità».</a:t>
            </a:r>
          </a:p>
          <a:p>
            <a:pPr lvl="0"/>
            <a:r>
              <a:rPr lang="it-IT" b="1" dirty="0" smtClean="0"/>
              <a:t>1° Giugno. A Parigi, sulla </a:t>
            </a:r>
            <a:r>
              <a:rPr lang="it-IT" b="1" dirty="0" err="1" smtClean="0"/>
              <a:t>Place</a:t>
            </a:r>
            <a:r>
              <a:rPr lang="it-IT" b="1" dirty="0" smtClean="0"/>
              <a:t> de Grève, dinanzi all'Hotel de la Ville, presenti le massime autorità religiose e civili, Margherita viene bruciata sul rogo insieme al suo </a:t>
            </a:r>
            <a:r>
              <a:rPr lang="it-IT" b="1" i="1" dirty="0" err="1" smtClean="0"/>
              <a:t>Miroir</a:t>
            </a:r>
            <a:r>
              <a:rPr lang="it-IT" b="1" i="1" dirty="0" smtClean="0"/>
              <a:t> </a:t>
            </a:r>
            <a:r>
              <a:rPr lang="it-IT" b="1" i="1" dirty="0" err="1" smtClean="0"/>
              <a:t>des</a:t>
            </a:r>
            <a:r>
              <a:rPr lang="it-IT" b="1" i="1" dirty="0" smtClean="0"/>
              <a:t> </a:t>
            </a:r>
            <a:r>
              <a:rPr lang="it-IT" b="1" i="1" dirty="0" err="1" smtClean="0"/>
              <a:t>simples</a:t>
            </a:r>
            <a:r>
              <a:rPr lang="it-IT" b="1" i="1" dirty="0" smtClean="0"/>
              <a:t> </a:t>
            </a:r>
            <a:r>
              <a:rPr lang="it-IT" b="1" i="1" dirty="0" err="1" smtClean="0"/>
              <a:t>âmes</a:t>
            </a:r>
            <a:endParaRPr lang="it-IT" b="1" dirty="0" smtClean="0"/>
          </a:p>
          <a:p>
            <a:endParaRPr lang="it-IT"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a:t>
            </a:r>
            <a:r>
              <a:rPr lang="it-IT" i="1" dirty="0" err="1" smtClean="0"/>
              <a:t>Miroir</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26</a:t>
            </a:fld>
            <a:endParaRPr lang="it-IT" dirty="0"/>
          </a:p>
        </p:txBody>
      </p:sp>
      <p:sp>
        <p:nvSpPr>
          <p:cNvPr id="5" name="Segnaposto contenuto 4"/>
          <p:cNvSpPr>
            <a:spLocks noGrp="1"/>
          </p:cNvSpPr>
          <p:nvPr>
            <p:ph idx="1"/>
          </p:nvPr>
        </p:nvSpPr>
        <p:spPr/>
        <p:txBody>
          <a:bodyPr/>
          <a:lstStyle/>
          <a:p>
            <a:r>
              <a:rPr lang="it-IT" dirty="0" smtClean="0"/>
              <a:t>L'opera di Margherita, il cui titolo originario è </a:t>
            </a:r>
            <a:r>
              <a:rPr lang="it-IT" i="1" dirty="0" smtClean="0"/>
              <a:t>Lo specchio delle semplici anime annientate e che solo dimorano nel Volere e Desiderio d'Amore, </a:t>
            </a:r>
            <a:r>
              <a:rPr lang="it-IT" dirty="0" smtClean="0"/>
              <a:t>merita di essere sopravvissuta alle fiamme dell'Inquisizione. </a:t>
            </a:r>
          </a:p>
          <a:p>
            <a:r>
              <a:rPr lang="it-IT" dirty="0" smtClean="0"/>
              <a:t>Tradotto in latino, in medio inglese e in italiano, lo </a:t>
            </a:r>
            <a:r>
              <a:rPr lang="it-IT" b="1" i="1" dirty="0" smtClean="0"/>
              <a:t>Specchio</a:t>
            </a:r>
            <a:r>
              <a:rPr lang="it-IT" i="1" dirty="0" smtClean="0"/>
              <a:t> </a:t>
            </a:r>
            <a:r>
              <a:rPr lang="it-IT" dirty="0" smtClean="0"/>
              <a:t>è un </a:t>
            </a:r>
            <a:r>
              <a:rPr lang="it-IT" b="1" dirty="0" smtClean="0"/>
              <a:t>capolavoro letterario</a:t>
            </a:r>
            <a:r>
              <a:rPr lang="it-IT" dirty="0" smtClean="0"/>
              <a:t> che, </a:t>
            </a:r>
            <a:r>
              <a:rPr lang="it-IT" b="1" dirty="0" smtClean="0"/>
              <a:t>interamente permeato dell'atmosfera della letteratura cortese</a:t>
            </a:r>
            <a:r>
              <a:rPr lang="it-IT" dirty="0" smtClean="0"/>
              <a:t>, fa dialogare tra loro, in maniera meravigliosa, una serie affascinante di personaggi teorici: </a:t>
            </a:r>
          </a:p>
          <a:p>
            <a:r>
              <a:rPr lang="it-IT" dirty="0" smtClean="0"/>
              <a:t>I più importanti sono l'</a:t>
            </a:r>
            <a:r>
              <a:rPr lang="it-IT" b="1" dirty="0" smtClean="0"/>
              <a:t>Anima</a:t>
            </a:r>
            <a:r>
              <a:rPr lang="it-IT" dirty="0" smtClean="0"/>
              <a:t>, l'</a:t>
            </a:r>
            <a:r>
              <a:rPr lang="it-IT" b="1" dirty="0" smtClean="0"/>
              <a:t>Amore</a:t>
            </a:r>
            <a:r>
              <a:rPr lang="it-IT" dirty="0" smtClean="0"/>
              <a:t>, la </a:t>
            </a:r>
            <a:r>
              <a:rPr lang="it-IT" b="1" dirty="0" smtClean="0"/>
              <a:t>Ragione</a:t>
            </a:r>
            <a:endParaRPr lang="it-IT" dirty="0" smtClean="0"/>
          </a:p>
          <a:p>
            <a:pPr lvl="1"/>
            <a:r>
              <a:rPr lang="it-IT" dirty="0" smtClean="0"/>
              <a:t>Altre figure sono l'Intendimento di ragione, a cui si oppongono l'Intendimento di altezza d'amore e l'Intendimento di luce divina, e ancora la Luce di fede, la Tentazione, la Discrezione, il Timore, la Cortesia</a:t>
            </a:r>
          </a:p>
          <a:p>
            <a:r>
              <a:rPr lang="it-IT" dirty="0" smtClean="0"/>
              <a:t>Senza dimenticare la dialettica tra </a:t>
            </a:r>
          </a:p>
          <a:p>
            <a:pPr lvl="1"/>
            <a:r>
              <a:rPr lang="it-IT" dirty="0" smtClean="0"/>
              <a:t>«</a:t>
            </a:r>
            <a:r>
              <a:rPr lang="it-IT" b="1" u="sng" dirty="0" smtClean="0"/>
              <a:t>Santa Chiesa la Grande</a:t>
            </a:r>
            <a:r>
              <a:rPr lang="it-IT" b="1" dirty="0" smtClean="0"/>
              <a:t>»</a:t>
            </a:r>
            <a:r>
              <a:rPr lang="it-IT" dirty="0" smtClean="0"/>
              <a:t>, «</a:t>
            </a:r>
            <a:r>
              <a:rPr lang="it-IT" b="1" dirty="0" smtClean="0"/>
              <a:t>governata dall’Amore</a:t>
            </a:r>
            <a:r>
              <a:rPr lang="it-IT" dirty="0" smtClean="0"/>
              <a:t>», riconosce di essere </a:t>
            </a:r>
            <a:r>
              <a:rPr lang="it-IT" b="1" dirty="0" smtClean="0"/>
              <a:t>sostenuta e nutrita dalle anime annientate </a:t>
            </a:r>
          </a:p>
          <a:p>
            <a:pPr lvl="1"/>
            <a:r>
              <a:rPr lang="it-IT" dirty="0" smtClean="0"/>
              <a:t>«</a:t>
            </a:r>
            <a:r>
              <a:rPr lang="it-IT" b="1" u="sng" dirty="0" smtClean="0"/>
              <a:t>Santa Chiesa la piccola</a:t>
            </a:r>
            <a:r>
              <a:rPr lang="it-IT" dirty="0" smtClean="0"/>
              <a:t>», la </a:t>
            </a:r>
            <a:r>
              <a:rPr lang="it-IT" b="1" dirty="0" smtClean="0"/>
              <a:t>Chiesa delle virtù e delle osservanze esteriori</a:t>
            </a:r>
            <a:r>
              <a:rPr lang="it-IT" dirty="0" smtClean="0"/>
              <a:t>, «</a:t>
            </a:r>
            <a:r>
              <a:rPr lang="it-IT" b="1" dirty="0" smtClean="0"/>
              <a:t>governata dalla ragione</a:t>
            </a:r>
            <a:r>
              <a:rPr lang="it-IT" dirty="0" smtClean="0"/>
              <a:t>», che </a:t>
            </a:r>
            <a:r>
              <a:rPr lang="it-IT" b="1" dirty="0" smtClean="0"/>
              <a:t>si scandalizza davanti alle vie dell'annientamento</a:t>
            </a:r>
          </a:p>
          <a:p>
            <a:endParaRPr lang="it-IT"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L’importanza del </a:t>
            </a:r>
            <a:r>
              <a:rPr lang="it-IT" i="1" dirty="0" err="1" smtClean="0"/>
              <a:t>Miroir</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27</a:t>
            </a:fld>
            <a:endParaRPr lang="it-IT" dirty="0"/>
          </a:p>
        </p:txBody>
      </p:sp>
      <p:sp>
        <p:nvSpPr>
          <p:cNvPr id="5" name="Segnaposto contenuto 4"/>
          <p:cNvSpPr>
            <a:spLocks noGrp="1"/>
          </p:cNvSpPr>
          <p:nvPr>
            <p:ph idx="1"/>
          </p:nvPr>
        </p:nvSpPr>
        <p:spPr/>
        <p:txBody>
          <a:bodyPr/>
          <a:lstStyle/>
          <a:p>
            <a:pPr>
              <a:buNone/>
            </a:pPr>
            <a:r>
              <a:rPr lang="it-IT" dirty="0" smtClean="0"/>
              <a:t>	Lo </a:t>
            </a:r>
            <a:r>
              <a:rPr lang="it-IT" b="1" i="1" dirty="0" smtClean="0"/>
              <a:t>Specchio</a:t>
            </a:r>
            <a:r>
              <a:rPr lang="it-IT" i="1" dirty="0" smtClean="0"/>
              <a:t> </a:t>
            </a:r>
            <a:r>
              <a:rPr lang="it-IT" dirty="0" smtClean="0"/>
              <a:t>è stato, </a:t>
            </a:r>
            <a:r>
              <a:rPr lang="it-IT" b="1" dirty="0" smtClean="0"/>
              <a:t>assieme alla mistica renana</a:t>
            </a:r>
            <a:r>
              <a:rPr lang="it-IT" dirty="0" smtClean="0"/>
              <a:t>, </a:t>
            </a:r>
            <a:r>
              <a:rPr lang="it-IT" b="1" dirty="0" smtClean="0"/>
              <a:t>uno del principali vettori</a:t>
            </a:r>
            <a:r>
              <a:rPr lang="it-IT" dirty="0" smtClean="0"/>
              <a:t>:</a:t>
            </a:r>
          </a:p>
          <a:p>
            <a:r>
              <a:rPr lang="it-IT" dirty="0" smtClean="0"/>
              <a:t>della </a:t>
            </a:r>
            <a:r>
              <a:rPr lang="it-IT" b="1" dirty="0" smtClean="0"/>
              <a:t>pratica del «nulla volere, nulla avere, nulla sapere» che conduce l'anima annientata </a:t>
            </a:r>
            <a:r>
              <a:rPr lang="it-IT" dirty="0" smtClean="0"/>
              <a:t>dal suo essere particolare, in cui è ancora «con se stessa» </a:t>
            </a:r>
            <a:r>
              <a:rPr lang="it-IT" b="1" dirty="0" smtClean="0"/>
              <a:t>a una vita divina nella quale dimora «senza se stessa»</a:t>
            </a:r>
          </a:p>
          <a:p>
            <a:r>
              <a:rPr lang="it-IT" b="1" dirty="0" smtClean="0"/>
              <a:t>della dottrina della «deificazione», ossia alla condizione in cui l’anima </a:t>
            </a:r>
            <a:r>
              <a:rPr lang="it-IT" dirty="0" smtClean="0"/>
              <a:t>«diventa Dio per condizione d'Amore», un </a:t>
            </a:r>
            <a:r>
              <a:rPr lang="it-IT" b="1" dirty="0" smtClean="0"/>
              <a:t>Dio </a:t>
            </a:r>
            <a:r>
              <a:rPr lang="it-IT" dirty="0" smtClean="0"/>
              <a:t>al contempo «</a:t>
            </a:r>
            <a:r>
              <a:rPr lang="it-IT" b="1" dirty="0" smtClean="0"/>
              <a:t>lontano-vicino</a:t>
            </a:r>
            <a:r>
              <a:rPr lang="it-IT" dirty="0" smtClean="0"/>
              <a:t>» espressione questa con cui Margherita indica la </a:t>
            </a:r>
            <a:r>
              <a:rPr lang="it-IT" b="1" dirty="0" smtClean="0"/>
              <a:t>Trinità </a:t>
            </a:r>
            <a:r>
              <a:rPr lang="it-IT" b="1" dirty="0" err="1" smtClean="0"/>
              <a:t>inabitante</a:t>
            </a:r>
            <a:r>
              <a:rPr lang="it-IT" b="1" dirty="0" smtClean="0"/>
              <a:t> nel più profondo dell'anima umana </a:t>
            </a:r>
            <a:r>
              <a:rPr lang="it-IT" dirty="0" smtClean="0"/>
              <a:t>e che ha avuto una certa fortuna nella letteratura spirituale successiva.</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ritorno dell’anima a Dio</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28</a:t>
            </a:fld>
            <a:endParaRPr lang="it-IT" dirty="0"/>
          </a:p>
        </p:txBody>
      </p:sp>
      <p:sp>
        <p:nvSpPr>
          <p:cNvPr id="5" name="Segnaposto contenuto 4"/>
          <p:cNvSpPr>
            <a:spLocks noGrp="1"/>
          </p:cNvSpPr>
          <p:nvPr>
            <p:ph idx="1"/>
          </p:nvPr>
        </p:nvSpPr>
        <p:spPr/>
        <p:txBody>
          <a:bodyPr/>
          <a:lstStyle/>
          <a:p>
            <a:r>
              <a:rPr lang="it-IT" b="1" dirty="0" smtClean="0"/>
              <a:t>Questo diventare Dio non ha alcun </a:t>
            </a:r>
            <a:r>
              <a:rPr lang="it-IT" b="1" i="1" dirty="0" smtClean="0"/>
              <a:t>luogo d'essere</a:t>
            </a:r>
            <a:r>
              <a:rPr lang="it-IT" dirty="0" smtClean="0"/>
              <a:t>:</a:t>
            </a:r>
            <a:r>
              <a:rPr lang="it-IT" i="1" dirty="0" smtClean="0"/>
              <a:t> </a:t>
            </a:r>
          </a:p>
          <a:p>
            <a:pPr>
              <a:buNone/>
            </a:pPr>
            <a:r>
              <a:rPr lang="it-IT" dirty="0" smtClean="0"/>
              <a:t>	</a:t>
            </a:r>
            <a:r>
              <a:rPr lang="it-IT" dirty="0" smtClean="0">
                <a:sym typeface="Wingdings" pitchFamily="2" charset="2"/>
              </a:rPr>
              <a:t> </a:t>
            </a:r>
            <a:r>
              <a:rPr lang="it-IT" dirty="0" smtClean="0"/>
              <a:t>è nell'annientamento che il «lampo» produce nell'anima, nella consumazione del desiderio legato alla separazione, nella «Gioia» che </a:t>
            </a:r>
            <a:r>
              <a:rPr lang="it-IT" dirty="0" err="1" smtClean="0"/>
              <a:t>inabita</a:t>
            </a:r>
            <a:r>
              <a:rPr lang="it-IT" dirty="0" smtClean="0"/>
              <a:t> l'anima e dove, indifferentemente, l'anima abita, unita come lo sono il fuoco e la sua fiamma. </a:t>
            </a:r>
          </a:p>
          <a:p>
            <a:r>
              <a:rPr lang="it-IT" dirty="0" smtClean="0"/>
              <a:t>I temi dello </a:t>
            </a:r>
            <a:r>
              <a:rPr lang="it-IT" i="1" dirty="0" smtClean="0"/>
              <a:t>Specchio </a:t>
            </a:r>
            <a:r>
              <a:rPr lang="it-IT" dirty="0" smtClean="0"/>
              <a:t>sono quindi impregnati di un misticismo molto astratto, di sapore </a:t>
            </a:r>
            <a:r>
              <a:rPr lang="it-IT" dirty="0" err="1" smtClean="0"/>
              <a:t>eckhartiano</a:t>
            </a:r>
            <a:r>
              <a:rPr lang="it-IT" dirty="0" smtClean="0"/>
              <a:t>.</a:t>
            </a:r>
          </a:p>
          <a:p>
            <a:pPr>
              <a:buNone/>
            </a:pPr>
            <a:r>
              <a:rPr lang="it-IT" dirty="0" smtClean="0"/>
              <a:t>	</a:t>
            </a:r>
            <a:r>
              <a:rPr lang="it-IT" dirty="0" smtClean="0">
                <a:sym typeface="Wingdings" pitchFamily="2" charset="2"/>
              </a:rPr>
              <a:t> </a:t>
            </a:r>
            <a:r>
              <a:rPr lang="it-IT" dirty="0" smtClean="0"/>
              <a:t>L’</a:t>
            </a:r>
            <a:r>
              <a:rPr lang="it-IT" b="1" dirty="0" smtClean="0"/>
              <a:t>unificazione </a:t>
            </a:r>
            <a:r>
              <a:rPr lang="it-IT" dirty="0" smtClean="0"/>
              <a:t>viene pensata </a:t>
            </a:r>
            <a:r>
              <a:rPr lang="it-IT" b="1" dirty="0" smtClean="0"/>
              <a:t>come </a:t>
            </a:r>
            <a:r>
              <a:rPr lang="it-IT" dirty="0" smtClean="0"/>
              <a:t>un «ritorno», </a:t>
            </a:r>
            <a:r>
              <a:rPr lang="it-IT" b="1" dirty="0" err="1" smtClean="0"/>
              <a:t>ritorno</a:t>
            </a:r>
            <a:r>
              <a:rPr lang="it-IT" b="1" dirty="0" smtClean="0"/>
              <a:t> dell'anima a ciò che era quando – in Dio – ancora non «era»</a:t>
            </a:r>
            <a:r>
              <a:rPr lang="it-IT" dirty="0" smtClean="0"/>
              <a:t>, secondo uno schema che non può non evocare varie pagine di Maestro </a:t>
            </a:r>
            <a:r>
              <a:rPr lang="it-IT" dirty="0" err="1" smtClean="0"/>
              <a:t>Eckhart</a:t>
            </a:r>
            <a:endParaRPr lang="it-IT" dirty="0" smtClean="0"/>
          </a:p>
          <a:p>
            <a:pPr>
              <a:buNone/>
            </a:pPr>
            <a:r>
              <a:rPr lang="it-IT" dirty="0" smtClean="0"/>
              <a:t>	Si legge infatti nel capitolo CXI dello </a:t>
            </a:r>
            <a:r>
              <a:rPr lang="it-IT" i="1" dirty="0" smtClean="0"/>
              <a:t>Specchio:</a:t>
            </a:r>
            <a:endParaRPr lang="it-IT" dirty="0" smtClean="0"/>
          </a:p>
          <a:p>
            <a:pPr>
              <a:buNone/>
            </a:pPr>
            <a:r>
              <a:rPr lang="it-IT" dirty="0" smtClean="0"/>
              <a:t>	</a:t>
            </a:r>
            <a:r>
              <a:rPr lang="it-IT" i="1" dirty="0" smtClean="0"/>
              <a:t>Io non posso essere ciò che devo essere finché non sia di nuovo là dove sono stata, ossia nel punto dove mi trovavo prima che uscissi da lui, tanto nuda quanto è nudo egli stesso, tanto nuda com'ero quand'ero colei che non era.</a:t>
            </a:r>
          </a:p>
          <a:p>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Matilde di Magdeburgo</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2</a:t>
            </a:fld>
            <a:endParaRPr lang="it-IT" dirty="0"/>
          </a:p>
        </p:txBody>
      </p:sp>
      <p:sp>
        <p:nvSpPr>
          <p:cNvPr id="5" name="Segnaposto contenuto 4"/>
          <p:cNvSpPr>
            <a:spLocks noGrp="1"/>
          </p:cNvSpPr>
          <p:nvPr>
            <p:ph idx="1"/>
          </p:nvPr>
        </p:nvSpPr>
        <p:spPr/>
        <p:txBody>
          <a:bodyPr/>
          <a:lstStyle/>
          <a:p>
            <a:r>
              <a:rPr lang="it-IT" dirty="0" smtClean="0"/>
              <a:t>Tra esse spicca Matilde di Magdeburgo (1207-1282), prima semplice </a:t>
            </a:r>
            <a:r>
              <a:rPr lang="it-IT" b="1" dirty="0" smtClean="0"/>
              <a:t>beghina</a:t>
            </a:r>
            <a:r>
              <a:rPr lang="it-IT" dirty="0" smtClean="0"/>
              <a:t>, la quale nel 1270 chiuse la sua vita nel celebre monastero di </a:t>
            </a:r>
            <a:r>
              <a:rPr lang="it-IT" dirty="0" err="1" smtClean="0"/>
              <a:t>Helfta</a:t>
            </a:r>
            <a:r>
              <a:rPr lang="it-IT" dirty="0" smtClean="0"/>
              <a:t>. Qui concluse di scrivere </a:t>
            </a:r>
            <a:r>
              <a:rPr lang="it-IT" b="1" i="1" dirty="0" smtClean="0"/>
              <a:t>La luce fluente della divinità</a:t>
            </a:r>
            <a:r>
              <a:rPr lang="it-IT" dirty="0" smtClean="0"/>
              <a:t>, libro in cui trascrisse le proprie esperienze</a:t>
            </a:r>
          </a:p>
          <a:p>
            <a:pPr lvl="1"/>
            <a:r>
              <a:rPr lang="it-IT" dirty="0" smtClean="0"/>
              <a:t>In esso, oltre frequenti e talora audaci utilizzi del simbolismo nuziale, si trovano anche </a:t>
            </a:r>
            <a:r>
              <a:rPr lang="it-IT" b="1" dirty="0" smtClean="0"/>
              <a:t>tematiche di alta portata metafisica</a:t>
            </a:r>
            <a:r>
              <a:rPr lang="it-IT" dirty="0" smtClean="0"/>
              <a:t>, che annunciano già Maestro </a:t>
            </a:r>
            <a:r>
              <a:rPr lang="it-IT" dirty="0" err="1" smtClean="0"/>
              <a:t>Eckhart</a:t>
            </a:r>
            <a:r>
              <a:rPr lang="it-IT" dirty="0" smtClean="0"/>
              <a:t>. </a:t>
            </a:r>
          </a:p>
          <a:p>
            <a:r>
              <a:rPr lang="it-IT" dirty="0" smtClean="0"/>
              <a:t>Matilde dà grande spazio all'</a:t>
            </a:r>
            <a:r>
              <a:rPr lang="it-IT" b="1" dirty="0" smtClean="0"/>
              <a:t>umanità di Cristo</a:t>
            </a:r>
            <a:r>
              <a:rPr lang="it-IT" dirty="0" smtClean="0"/>
              <a:t>, ma in essa vede soltanto il </a:t>
            </a:r>
            <a:r>
              <a:rPr lang="it-IT" b="1" dirty="0" smtClean="0"/>
              <a:t>cammino per cui si deve arrivare alla divinità</a:t>
            </a:r>
            <a:r>
              <a:rPr lang="it-IT" dirty="0" smtClean="0"/>
              <a:t>: </a:t>
            </a:r>
          </a:p>
          <a:p>
            <a:pPr>
              <a:buNone/>
            </a:pPr>
            <a:r>
              <a:rPr lang="it-IT" dirty="0" smtClean="0"/>
              <a:t>	</a:t>
            </a:r>
            <a:r>
              <a:rPr lang="it-IT" i="1" dirty="0" smtClean="0"/>
              <a:t>Con tutto il mio cuore lo interrogo, quando ci prende il desiderio di andare tra i fiori della scienza sacra, e con gioia gli chiedo di rivelarmi questa corrente incessantemente in movimento che circola nella santa Trinità, e dove soltanto l'anima trova la sua vita</a:t>
            </a:r>
          </a:p>
          <a:p>
            <a:r>
              <a:rPr lang="it-IT" dirty="0" smtClean="0"/>
              <a:t>Ai suoi occhi tale corrente è: «</a:t>
            </a:r>
            <a:r>
              <a:rPr lang="it-IT" b="1" i="1" dirty="0" smtClean="0"/>
              <a:t>la fonte eterna della divinità, da dove essa stessa e tutte le cose si effondono</a:t>
            </a:r>
            <a:r>
              <a:rPr lang="it-IT" dirty="0" smtClean="0"/>
              <a:t>». </a:t>
            </a:r>
          </a:p>
          <a:p>
            <a:pPr>
              <a:buNone/>
            </a:pPr>
            <a:r>
              <a:rPr lang="it-IT" dirty="0" smtClean="0"/>
              <a:t>	</a:t>
            </a:r>
            <a:r>
              <a:rPr lang="it-IT" dirty="0" smtClean="0">
                <a:sym typeface="Wingdings" pitchFamily="2" charset="2"/>
              </a:rPr>
              <a:t> </a:t>
            </a:r>
            <a:r>
              <a:rPr lang="it-IT" dirty="0" smtClean="0"/>
              <a:t>L'</a:t>
            </a:r>
            <a:r>
              <a:rPr lang="it-IT" b="1" dirty="0" smtClean="0"/>
              <a:t>anima è di natura divina</a:t>
            </a:r>
            <a:r>
              <a:rPr lang="it-IT" dirty="0" smtClean="0"/>
              <a:t>, e </a:t>
            </a:r>
            <a:r>
              <a:rPr lang="it-IT" b="1" dirty="0" smtClean="0"/>
              <a:t>tutte le creature racchiudono in se stesse un raggio di divinità</a:t>
            </a:r>
          </a:p>
          <a:p>
            <a:pPr>
              <a:buNone/>
            </a:pPr>
            <a:endParaRPr lang="it-IT"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«passività» dell’anima come «attività» </a:t>
            </a:r>
            <a:r>
              <a:rPr lang="it-IT" dirty="0" err="1" smtClean="0"/>
              <a:t>teomorfica</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29</a:t>
            </a:fld>
            <a:endParaRPr lang="it-IT" dirty="0"/>
          </a:p>
        </p:txBody>
      </p:sp>
      <p:sp>
        <p:nvSpPr>
          <p:cNvPr id="5" name="Segnaposto contenuto 4"/>
          <p:cNvSpPr>
            <a:spLocks noGrp="1"/>
          </p:cNvSpPr>
          <p:nvPr>
            <p:ph idx="1"/>
          </p:nvPr>
        </p:nvSpPr>
        <p:spPr/>
        <p:txBody>
          <a:bodyPr/>
          <a:lstStyle/>
          <a:p>
            <a:r>
              <a:rPr lang="it-IT" dirty="0" smtClean="0"/>
              <a:t>Inoltre Margherita, come </a:t>
            </a:r>
            <a:r>
              <a:rPr lang="it-IT" b="1" dirty="0" err="1" smtClean="0"/>
              <a:t>Eckhart</a:t>
            </a:r>
            <a:r>
              <a:rPr lang="it-IT" dirty="0" smtClean="0"/>
              <a:t>, e come più tardi </a:t>
            </a:r>
            <a:r>
              <a:rPr lang="it-IT" b="1" dirty="0" err="1" smtClean="0"/>
              <a:t>Taulero</a:t>
            </a:r>
            <a:r>
              <a:rPr lang="it-IT" dirty="0" smtClean="0"/>
              <a:t>, </a:t>
            </a:r>
            <a:r>
              <a:rPr lang="it-IT" b="1" dirty="0" smtClean="0"/>
              <a:t>professa una dottrina della passività intesa come cooperazione dell'uomo con Dio</a:t>
            </a:r>
            <a:r>
              <a:rPr lang="it-IT" dirty="0" smtClean="0"/>
              <a:t>. </a:t>
            </a:r>
          </a:p>
          <a:p>
            <a:r>
              <a:rPr lang="it-IT" dirty="0" smtClean="0">
                <a:sym typeface="Wingdings"/>
              </a:rPr>
              <a:t></a:t>
            </a:r>
            <a:r>
              <a:rPr lang="it-IT" dirty="0" smtClean="0"/>
              <a:t> Nell'unione mistica, la </a:t>
            </a:r>
            <a:r>
              <a:rPr lang="it-IT" b="1" dirty="0" smtClean="0"/>
              <a:t>sola opera umana</a:t>
            </a:r>
            <a:r>
              <a:rPr lang="it-IT" dirty="0" smtClean="0"/>
              <a:t> è di </a:t>
            </a:r>
            <a:r>
              <a:rPr lang="it-IT" b="1" dirty="0" smtClean="0"/>
              <a:t>lasciar essere e lasciar compiere in sé l'opera di Dio</a:t>
            </a:r>
            <a:r>
              <a:rPr lang="it-IT" dirty="0" smtClean="0"/>
              <a:t>. </a:t>
            </a:r>
          </a:p>
          <a:p>
            <a:r>
              <a:rPr lang="it-IT" dirty="0" smtClean="0"/>
              <a:t>Identificando questa passività con la fede, Margherita lancia l'espressione «</a:t>
            </a:r>
            <a:r>
              <a:rPr lang="it-IT" b="1" dirty="0" smtClean="0"/>
              <a:t>salvarsi di fede senza opere</a:t>
            </a:r>
            <a:r>
              <a:rPr lang="it-IT" dirty="0" smtClean="0"/>
              <a:t>», la cui eco è dato ritrovare in tutte le dottrine della giustificazione mediante la fede (che si pone al cuore della teologia di Lutero), nonché nel rifiuto delle opere rivendicato dalle sette tedesche del secolo XIV, e in modo particolare dal Libero Spirito. </a:t>
            </a:r>
          </a:p>
          <a:p>
            <a:r>
              <a:rPr lang="it-IT" dirty="0" smtClean="0"/>
              <a:t>Il capitolo </a:t>
            </a:r>
            <a:r>
              <a:rPr lang="it-IT" dirty="0" err="1" smtClean="0"/>
              <a:t>LXXXIV</a:t>
            </a:r>
            <a:r>
              <a:rPr lang="it-IT" dirty="0" smtClean="0"/>
              <a:t> lo spiega chiaramente:</a:t>
            </a:r>
          </a:p>
          <a:p>
            <a:pPr>
              <a:buNone/>
            </a:pPr>
            <a:r>
              <a:rPr lang="it-IT" dirty="0" smtClean="0"/>
              <a:t>	</a:t>
            </a:r>
            <a:r>
              <a:rPr lang="it-IT" i="1" dirty="0" smtClean="0"/>
              <a:t>L'opera è opera di Dio che la opera in me. Io non gli devo nessuna opera, poiché è egli stesso che la opera in me. Se ci mettessi del mio, disferei la sua opera.</a:t>
            </a:r>
          </a:p>
          <a:p>
            <a:endParaRPr lang="it-IT"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temi problematici del </a:t>
            </a:r>
            <a:r>
              <a:rPr lang="it-IT" i="1" dirty="0" err="1" smtClean="0"/>
              <a:t>Miroir</a:t>
            </a:r>
            <a:r>
              <a:rPr lang="it-IT" i="1" dirty="0" smtClean="0"/>
              <a:t> </a:t>
            </a:r>
            <a:r>
              <a:rPr lang="it-IT" dirty="0" smtClean="0"/>
              <a:t>(I)</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30</a:t>
            </a:fld>
            <a:endParaRPr lang="it-IT" dirty="0"/>
          </a:p>
        </p:txBody>
      </p:sp>
      <p:sp>
        <p:nvSpPr>
          <p:cNvPr id="5" name="Segnaposto contenuto 4"/>
          <p:cNvSpPr>
            <a:spLocks noGrp="1"/>
          </p:cNvSpPr>
          <p:nvPr>
            <p:ph idx="1"/>
          </p:nvPr>
        </p:nvSpPr>
        <p:spPr/>
        <p:txBody>
          <a:bodyPr/>
          <a:lstStyle/>
          <a:p>
            <a:r>
              <a:rPr lang="it-IT" dirty="0" smtClean="0"/>
              <a:t>Come ben testimoniano la sua condanna e la sua esecuzione, </a:t>
            </a:r>
            <a:r>
              <a:rPr lang="it-IT" b="1" dirty="0" smtClean="0"/>
              <a:t>Margherita </a:t>
            </a:r>
            <a:r>
              <a:rPr lang="it-IT" b="1" dirty="0" err="1" smtClean="0"/>
              <a:t>Porete</a:t>
            </a:r>
            <a:r>
              <a:rPr lang="it-IT" b="1" dirty="0" smtClean="0"/>
              <a:t> non è stata compresa</a:t>
            </a:r>
            <a:r>
              <a:rPr lang="it-IT" dirty="0" smtClean="0"/>
              <a:t>. La sua sventura è stata di aver scritto nel momento culminante della lotta ingaggiata contro i </a:t>
            </a:r>
            <a:r>
              <a:rPr lang="it-IT" dirty="0" err="1" smtClean="0"/>
              <a:t>begardi</a:t>
            </a:r>
            <a:r>
              <a:rPr lang="it-IT" dirty="0" smtClean="0"/>
              <a:t>. </a:t>
            </a:r>
          </a:p>
          <a:p>
            <a:r>
              <a:rPr lang="it-IT" b="1" dirty="0" smtClean="0"/>
              <a:t>Alcuni passi dello </a:t>
            </a:r>
            <a:r>
              <a:rPr lang="it-IT" b="1" i="1" dirty="0" smtClean="0"/>
              <a:t>Specchio </a:t>
            </a:r>
            <a:r>
              <a:rPr lang="it-IT" b="1" dirty="0" smtClean="0"/>
              <a:t>evocano, di fatto, le tesi del Libero Spirito</a:t>
            </a:r>
            <a:r>
              <a:rPr lang="it-IT" dirty="0" smtClean="0"/>
              <a:t>, e le prime due le procurarono concretamente la condanna. </a:t>
            </a:r>
          </a:p>
          <a:p>
            <a:pPr lvl="0"/>
            <a:endParaRPr lang="it-IT" b="1" dirty="0" smtClean="0"/>
          </a:p>
          <a:p>
            <a:pPr marL="457200" lvl="0" indent="-457200">
              <a:buFont typeface="+mj-lt"/>
              <a:buAutoNum type="arabicPeriod"/>
            </a:pPr>
            <a:r>
              <a:rPr lang="it-IT" b="1" dirty="0" smtClean="0"/>
              <a:t>Congedo dato alle virtù</a:t>
            </a:r>
            <a:endParaRPr lang="it-IT" dirty="0" smtClean="0"/>
          </a:p>
          <a:p>
            <a:pPr>
              <a:buNone/>
            </a:pPr>
            <a:r>
              <a:rPr lang="it-IT" dirty="0" smtClean="0"/>
              <a:t>	La tesi fu condannata dal concilio di </a:t>
            </a:r>
            <a:r>
              <a:rPr lang="it-IT" dirty="0" err="1" smtClean="0"/>
              <a:t>Vienne</a:t>
            </a:r>
            <a:r>
              <a:rPr lang="it-IT" dirty="0" smtClean="0"/>
              <a:t>, che denunciò coloro che pretendono che l'esercizio delle virtù sia proprio dell'uomo imperfetto, e che «l'anima perfetta licenzia le virtù» (</a:t>
            </a:r>
            <a:r>
              <a:rPr lang="it-IT" i="1" dirty="0" err="1" smtClean="0"/>
              <a:t>licentiat</a:t>
            </a:r>
            <a:r>
              <a:rPr lang="it-IT" i="1" dirty="0" smtClean="0"/>
              <a:t> a se </a:t>
            </a:r>
            <a:r>
              <a:rPr lang="it-IT" i="1" dirty="0" err="1" smtClean="0"/>
              <a:t>virtutes</a:t>
            </a:r>
            <a:r>
              <a:rPr lang="it-IT" dirty="0" smtClean="0"/>
              <a:t>) e non è più a loro servizio, perché non ne ha più l'uso, ma le virtù le obbediscono.</a:t>
            </a:r>
            <a:r>
              <a:rPr lang="it-IT" i="1" dirty="0" smtClean="0"/>
              <a:t> </a:t>
            </a:r>
            <a:endParaRPr lang="it-IT"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temi problematici del </a:t>
            </a:r>
            <a:r>
              <a:rPr lang="it-IT" i="1" dirty="0" err="1" smtClean="0"/>
              <a:t>Miroir</a:t>
            </a:r>
            <a:r>
              <a:rPr lang="it-IT" i="1" dirty="0" smtClean="0"/>
              <a:t> </a:t>
            </a:r>
            <a:r>
              <a:rPr lang="it-IT" dirty="0" smtClean="0"/>
              <a:t>(II)</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31</a:t>
            </a:fld>
            <a:endParaRPr lang="it-IT" dirty="0"/>
          </a:p>
        </p:txBody>
      </p:sp>
      <p:sp>
        <p:nvSpPr>
          <p:cNvPr id="5" name="Segnaposto contenuto 4"/>
          <p:cNvSpPr>
            <a:spLocks noGrp="1"/>
          </p:cNvSpPr>
          <p:nvPr>
            <p:ph idx="1"/>
          </p:nvPr>
        </p:nvSpPr>
        <p:spPr/>
        <p:txBody>
          <a:bodyPr/>
          <a:lstStyle/>
          <a:p>
            <a:pPr marL="457200" lvl="0" indent="-457200">
              <a:buFont typeface="+mj-lt"/>
              <a:buAutoNum type="arabicPeriod" startAt="2"/>
            </a:pPr>
            <a:r>
              <a:rPr lang="it-IT" b="1" dirty="0" smtClean="0"/>
              <a:t>Indifferenza alle opere</a:t>
            </a:r>
            <a:endParaRPr lang="it-IT" dirty="0" smtClean="0"/>
          </a:p>
          <a:p>
            <a:pPr>
              <a:buNone/>
            </a:pPr>
            <a:r>
              <a:rPr lang="it-IT" dirty="0" smtClean="0"/>
              <a:t>	</a:t>
            </a:r>
            <a:r>
              <a:rPr lang="it-IT" sz="1900" dirty="0" smtClean="0"/>
              <a:t>L'anima «affrancata» diventa indifferente a tutte le pratiche esteriori di devozione (messe, prediche, digiuni, preghiere), in quanto Dio è «</a:t>
            </a:r>
            <a:r>
              <a:rPr lang="it-IT" sz="1900" b="1" dirty="0" smtClean="0"/>
              <a:t>senza questo come con tutto questo</a:t>
            </a:r>
            <a:r>
              <a:rPr lang="it-IT" sz="1900" dirty="0" smtClean="0"/>
              <a:t>». </a:t>
            </a:r>
            <a:r>
              <a:rPr lang="it-IT" sz="1900" b="1" dirty="0" smtClean="0"/>
              <a:t>Una tale anima non ha più cura delle consolazioni di Dio e dei suoi doni</a:t>
            </a:r>
            <a:r>
              <a:rPr lang="it-IT" sz="1900" dirty="0" smtClean="0"/>
              <a:t>, e non deve preoccuparsene, e neppure potrebbe farlo, perché è Dio solo che ottiene la sua attenzione, e queste cose sarebbero di impedimento</a:t>
            </a:r>
            <a:r>
              <a:rPr lang="it-IT" dirty="0" smtClean="0"/>
              <a:t>.  </a:t>
            </a:r>
          </a:p>
          <a:p>
            <a:pPr lvl="1"/>
            <a:r>
              <a:rPr lang="it-IT" dirty="0" smtClean="0"/>
              <a:t>La tesi fu anatematizza dal secondo canone del concilio di </a:t>
            </a:r>
            <a:r>
              <a:rPr lang="it-IT" dirty="0" err="1" smtClean="0"/>
              <a:t>Vienne</a:t>
            </a:r>
            <a:r>
              <a:rPr lang="it-IT" dirty="0" smtClean="0"/>
              <a:t>, che condannò coloro che affermano che una volta raggiunto un certo stato di perfezione, non si ha più alcun bisogno né di digiunare né di pregare. </a:t>
            </a:r>
          </a:p>
          <a:p>
            <a:pPr marL="457200" lvl="0" indent="-457200">
              <a:buFont typeface="+mj-lt"/>
              <a:buAutoNum type="arabicPeriod" startAt="3"/>
            </a:pPr>
            <a:r>
              <a:rPr lang="it-IT" b="1" dirty="0" smtClean="0"/>
              <a:t>Assoluta libertà di comportamento</a:t>
            </a:r>
            <a:endParaRPr lang="it-IT" dirty="0" smtClean="0"/>
          </a:p>
          <a:p>
            <a:pPr>
              <a:buNone/>
            </a:pPr>
            <a:r>
              <a:rPr lang="it-IT" dirty="0" smtClean="0"/>
              <a:t>	</a:t>
            </a:r>
            <a:r>
              <a:rPr lang="it-IT" sz="1900" dirty="0" smtClean="0"/>
              <a:t>L'anima può concedere alla natura tutto ciò che le occorre senza «rimorsi di coscienza», in quanto si trova così bene ordinata ed affrancata da ogni godimento esterno da non chiederle nessuna cosa che sia proibita</a:t>
            </a:r>
          </a:p>
          <a:p>
            <a:pPr lvl="1"/>
            <a:r>
              <a:rPr lang="it-IT" dirty="0" smtClean="0"/>
              <a:t>È un’altra tesi che lo stesso concilio denuncia, di nuovo, nella persona di coloro che sostengono che nello stato di perfezione la sensualità è «tanto perfettamente sottomessa allo spirito e alla ragione, che l'anima può liberamente concedere al corpo tutto ciò che gli piace»</a:t>
            </a:r>
            <a:endParaRPr lang="it-IT"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Da Margherita a </a:t>
            </a:r>
            <a:r>
              <a:rPr lang="it-IT" dirty="0" err="1" smtClean="0"/>
              <a:t>Meister</a:t>
            </a:r>
            <a:r>
              <a:rPr lang="it-IT" dirty="0" smtClean="0"/>
              <a:t> </a:t>
            </a:r>
            <a:r>
              <a:rPr lang="it-IT" dirty="0" err="1" smtClean="0"/>
              <a:t>Eckhart</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32</a:t>
            </a:fld>
            <a:endParaRPr lang="it-IT" dirty="0"/>
          </a:p>
        </p:txBody>
      </p:sp>
      <p:sp>
        <p:nvSpPr>
          <p:cNvPr id="5" name="Segnaposto contenuto 4"/>
          <p:cNvSpPr>
            <a:spLocks noGrp="1"/>
          </p:cNvSpPr>
          <p:nvPr>
            <p:ph idx="1"/>
          </p:nvPr>
        </p:nvSpPr>
        <p:spPr/>
        <p:txBody>
          <a:bodyPr/>
          <a:lstStyle/>
          <a:p>
            <a:r>
              <a:rPr lang="it-IT" dirty="0" smtClean="0"/>
              <a:t>Margherita e il suo </a:t>
            </a:r>
            <a:r>
              <a:rPr lang="it-IT" i="1" dirty="0" err="1" smtClean="0"/>
              <a:t>Miroir</a:t>
            </a:r>
            <a:r>
              <a:rPr lang="it-IT" i="1" dirty="0" smtClean="0"/>
              <a:t> </a:t>
            </a:r>
            <a:r>
              <a:rPr lang="it-IT" dirty="0" smtClean="0"/>
              <a:t>costituiscono una testimonianza supplementare e particolarmente significativa del fatto che </a:t>
            </a:r>
            <a:r>
              <a:rPr lang="it-IT" b="1" dirty="0" smtClean="0"/>
              <a:t>le idee di </a:t>
            </a:r>
            <a:r>
              <a:rPr lang="it-IT" b="1" dirty="0" err="1" smtClean="0"/>
              <a:t>Eckhart</a:t>
            </a:r>
            <a:r>
              <a:rPr lang="it-IT" b="1" dirty="0" smtClean="0"/>
              <a:t> aleggiavano nell'atmosfera spirituale nel momento in cui hanno preso forma scritta e orale</a:t>
            </a:r>
          </a:p>
          <a:p>
            <a:pPr lvl="1"/>
            <a:r>
              <a:rPr lang="it-IT" b="1" dirty="0" smtClean="0"/>
              <a:t>V</a:t>
            </a:r>
            <a:r>
              <a:rPr lang="it-IT" dirty="0" smtClean="0"/>
              <a:t>a tuttavia ricordato come l'autrice non abbia potuto materialmente subire l'influenza di </a:t>
            </a:r>
            <a:r>
              <a:rPr lang="it-IT" dirty="0" err="1" smtClean="0"/>
              <a:t>Eckhart</a:t>
            </a:r>
            <a:r>
              <a:rPr lang="it-IT" dirty="0" smtClean="0"/>
              <a:t>, tutt’al più </a:t>
            </a:r>
            <a:r>
              <a:rPr lang="it-IT" b="1" dirty="0" smtClean="0"/>
              <a:t>può essere accaduto l’inverso</a:t>
            </a:r>
            <a:r>
              <a:rPr lang="it-IT" dirty="0" smtClean="0"/>
              <a:t>. </a:t>
            </a:r>
          </a:p>
          <a:p>
            <a:r>
              <a:rPr lang="it-IT" b="1" dirty="0" smtClean="0"/>
              <a:t>Le affermazioni di Margherita</a:t>
            </a:r>
            <a:r>
              <a:rPr lang="it-IT" dirty="0" smtClean="0"/>
              <a:t>, passate per </a:t>
            </a:r>
            <a:r>
              <a:rPr lang="it-IT" dirty="0" err="1" smtClean="0"/>
              <a:t>Eckhart</a:t>
            </a:r>
            <a:r>
              <a:rPr lang="it-IT" dirty="0" smtClean="0"/>
              <a:t>, </a:t>
            </a:r>
            <a:r>
              <a:rPr lang="it-IT" dirty="0" err="1" smtClean="0"/>
              <a:t>Taulero</a:t>
            </a:r>
            <a:r>
              <a:rPr lang="it-IT" dirty="0" smtClean="0"/>
              <a:t>, ecc., </a:t>
            </a:r>
            <a:r>
              <a:rPr lang="it-IT" b="1" dirty="0" smtClean="0"/>
              <a:t>precisate dottrinalmente nel contenuto e raffinate formalmente nell’esposizione</a:t>
            </a:r>
            <a:r>
              <a:rPr lang="it-IT" dirty="0" smtClean="0"/>
              <a:t>, sono divenute </a:t>
            </a:r>
            <a:r>
              <a:rPr lang="it-IT" b="1" dirty="0" smtClean="0"/>
              <a:t>correnti nella mistica cristiana per caratterizzare gli alti stati di unione, nei quali l'anima non si preoccupa più degli atti distinti delle virtù e vive nel puro amore </a:t>
            </a:r>
          </a:p>
          <a:p>
            <a:r>
              <a:rPr lang="it-IT" dirty="0" err="1" smtClean="0"/>
              <a:t>Meister</a:t>
            </a:r>
            <a:r>
              <a:rPr lang="it-IT" dirty="0" smtClean="0"/>
              <a:t> </a:t>
            </a:r>
            <a:r>
              <a:rPr lang="it-IT" dirty="0" err="1" smtClean="0"/>
              <a:t>Eckhart</a:t>
            </a:r>
            <a:r>
              <a:rPr lang="it-IT" dirty="0" smtClean="0"/>
              <a:t>, incaricato di occuparsi di settantacinque </a:t>
            </a:r>
            <a:r>
              <a:rPr lang="it-IT" b="1" dirty="0" smtClean="0"/>
              <a:t>conventi di monache domenicane</a:t>
            </a:r>
            <a:r>
              <a:rPr lang="it-IT" dirty="0" smtClean="0"/>
              <a:t>, dell'Alsazia e della Svizzera e dei circa </a:t>
            </a:r>
            <a:r>
              <a:rPr lang="it-IT" b="1" dirty="0" smtClean="0"/>
              <a:t>ottantacinque beghinaggi </a:t>
            </a:r>
            <a:r>
              <a:rPr lang="it-IT" b="1" dirty="0" err="1" smtClean="0"/>
              <a:t>strasburghesi</a:t>
            </a:r>
            <a:r>
              <a:rPr lang="it-IT" dirty="0" smtClean="0"/>
              <a:t>, nei quali si trovano raggruppate circa un migliaio di donne, </a:t>
            </a:r>
            <a:r>
              <a:rPr lang="it-IT" b="1" dirty="0" smtClean="0"/>
              <a:t>imparerà</a:t>
            </a:r>
            <a:r>
              <a:rPr lang="it-IT" dirty="0" smtClean="0"/>
              <a:t> a contatto con essi, </a:t>
            </a:r>
            <a:r>
              <a:rPr lang="it-IT" b="1" dirty="0" smtClean="0"/>
              <a:t>le loro istanze e le loro ansie spirituali e in quest’ottica farà tesoro e svilupperà nucleo </a:t>
            </a:r>
            <a:r>
              <a:rPr lang="it-IT" b="1" smtClean="0"/>
              <a:t>e finalità </a:t>
            </a:r>
            <a:r>
              <a:rPr lang="it-IT" b="1" dirty="0" smtClean="0"/>
              <a:t>dell’insegnamento di Margherita</a:t>
            </a:r>
          </a:p>
          <a:p>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Frati predicatori e «cura </a:t>
            </a:r>
            <a:r>
              <a:rPr lang="it-IT" dirty="0" err="1" smtClean="0"/>
              <a:t>monialium</a:t>
            </a:r>
            <a:r>
              <a:rPr lang="it-IT" dirty="0" smtClean="0"/>
              <a:t>»</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3</a:t>
            </a:fld>
            <a:endParaRPr lang="it-IT" dirty="0"/>
          </a:p>
        </p:txBody>
      </p:sp>
      <p:sp>
        <p:nvSpPr>
          <p:cNvPr id="5" name="Segnaposto contenuto 4"/>
          <p:cNvSpPr>
            <a:spLocks noGrp="1"/>
          </p:cNvSpPr>
          <p:nvPr>
            <p:ph idx="1"/>
          </p:nvPr>
        </p:nvSpPr>
        <p:spPr/>
        <p:txBody>
          <a:bodyPr/>
          <a:lstStyle/>
          <a:p>
            <a:r>
              <a:rPr lang="it-IT" dirty="0" smtClean="0"/>
              <a:t>Matilde di Magdeburgo aveva </a:t>
            </a:r>
            <a:r>
              <a:rPr lang="it-IT" b="1" dirty="0" smtClean="0"/>
              <a:t>rapporti</a:t>
            </a:r>
            <a:r>
              <a:rPr lang="it-IT" dirty="0" smtClean="0"/>
              <a:t> molto </a:t>
            </a:r>
            <a:r>
              <a:rPr lang="it-IT" b="1" dirty="0" smtClean="0"/>
              <a:t>stretti con l'ordine domenicano</a:t>
            </a:r>
            <a:r>
              <a:rPr lang="it-IT" dirty="0" smtClean="0"/>
              <a:t>, tramite il suo direttore, Enrico di Halle e, comunque, vi sono manifestazioni caratteristiche di un </a:t>
            </a:r>
            <a:r>
              <a:rPr lang="it-IT" b="1" dirty="0" smtClean="0"/>
              <a:t>ambiente favorevole all'apparizione di una mistica </a:t>
            </a:r>
            <a:r>
              <a:rPr lang="it-IT" b="1" dirty="0" err="1" smtClean="0"/>
              <a:t>esprimentesi</a:t>
            </a:r>
            <a:r>
              <a:rPr lang="it-IT" b="1" dirty="0" smtClean="0"/>
              <a:t> in lingua volgare</a:t>
            </a:r>
            <a:r>
              <a:rPr lang="it-IT" dirty="0" smtClean="0"/>
              <a:t>.</a:t>
            </a:r>
          </a:p>
          <a:p>
            <a:pPr algn="just"/>
            <a:r>
              <a:rPr lang="it-IT" dirty="0" smtClean="0"/>
              <a:t>L'importanza del fenomeno fu aumentata nel </a:t>
            </a:r>
            <a:r>
              <a:rPr lang="it-IT" b="1" dirty="0" smtClean="0"/>
              <a:t>1267 </a:t>
            </a:r>
            <a:r>
              <a:rPr lang="it-IT" dirty="0" smtClean="0"/>
              <a:t>da un </a:t>
            </a:r>
            <a:r>
              <a:rPr lang="it-IT" b="1" dirty="0" smtClean="0"/>
              <a:t>decreto di papa Clemente V</a:t>
            </a:r>
            <a:r>
              <a:rPr lang="it-IT" dirty="0" smtClean="0"/>
              <a:t>, richiamato nel 1286 e nel 1290 dal provinciale Ermanno di </a:t>
            </a:r>
            <a:r>
              <a:rPr lang="it-IT" dirty="0" err="1" smtClean="0"/>
              <a:t>Minden</a:t>
            </a:r>
            <a:r>
              <a:rPr lang="it-IT" dirty="0" smtClean="0"/>
              <a:t>, che </a:t>
            </a:r>
            <a:r>
              <a:rPr lang="it-IT" b="1" dirty="0" smtClean="0"/>
              <a:t>obbligava i domenicani a occuparsi della direzione spirituale delle religiose</a:t>
            </a:r>
          </a:p>
          <a:p>
            <a:pPr>
              <a:buNone/>
            </a:pPr>
            <a:r>
              <a:rPr lang="it-IT" dirty="0" smtClean="0">
                <a:sym typeface="Wingdings" pitchFamily="2" charset="2"/>
              </a:rPr>
              <a:t>	 </a:t>
            </a:r>
            <a:r>
              <a:rPr lang="it-IT" dirty="0" smtClean="0"/>
              <a:t>In tal modo dei </a:t>
            </a:r>
            <a:r>
              <a:rPr lang="it-IT" b="1" dirty="0" smtClean="0"/>
              <a:t>religiosi che erano innanzitutto teologi e predicatori si trovarono costretti a occuparsi di problemi pratici di spiritualità e ad esprimersi in tedesco, a costo di crearsi per ciò un vocabolario che non esisteva ancora</a:t>
            </a:r>
            <a:r>
              <a:rPr lang="it-IT" dirty="0" smtClean="0"/>
              <a:t>. </a:t>
            </a:r>
          </a:p>
          <a:p>
            <a:pPr>
              <a:buNone/>
            </a:pPr>
            <a:r>
              <a:rPr lang="it-IT" dirty="0" smtClean="0"/>
              <a:t>	</a:t>
            </a:r>
            <a:r>
              <a:rPr lang="it-IT" dirty="0" smtClean="0">
                <a:sym typeface="Wingdings" pitchFamily="2" charset="2"/>
              </a:rPr>
              <a:t> </a:t>
            </a:r>
            <a:r>
              <a:rPr lang="it-IT" dirty="0" smtClean="0"/>
              <a:t>Un tale stato di cose doveva avere </a:t>
            </a:r>
            <a:r>
              <a:rPr lang="it-IT" b="1" dirty="0" smtClean="0"/>
              <a:t>ripercussioni decisive sulla storia del pensiero religioso e </a:t>
            </a:r>
            <a:r>
              <a:rPr lang="it-IT" dirty="0" smtClean="0"/>
              <a:t>anche </a:t>
            </a:r>
            <a:r>
              <a:rPr lang="it-IT" b="1" dirty="0" smtClean="0"/>
              <a:t>della lingua:</a:t>
            </a:r>
            <a:r>
              <a:rPr lang="it-IT" dirty="0" smtClean="0"/>
              <a:t> ciò avrà </a:t>
            </a:r>
            <a:r>
              <a:rPr lang="it-IT" b="1" dirty="0" smtClean="0"/>
              <a:t>profonde ripercussioni nell’operato dello stesso </a:t>
            </a:r>
            <a:r>
              <a:rPr lang="it-IT" b="1" dirty="0" err="1" smtClean="0"/>
              <a:t>Meister</a:t>
            </a:r>
            <a:r>
              <a:rPr lang="it-IT" b="1" dirty="0" smtClean="0"/>
              <a:t> </a:t>
            </a:r>
            <a:r>
              <a:rPr lang="it-IT" b="1" dirty="0" err="1" smtClean="0"/>
              <a:t>Eckhart</a:t>
            </a:r>
            <a:r>
              <a:rPr lang="it-IT" b="1" dirty="0" smtClean="0"/>
              <a:t>. </a:t>
            </a:r>
            <a:endParaRPr lang="it-IT"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eresie e la loro diffusione</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4</a:t>
            </a:fld>
            <a:endParaRPr lang="it-IT" dirty="0"/>
          </a:p>
        </p:txBody>
      </p:sp>
      <p:sp>
        <p:nvSpPr>
          <p:cNvPr id="5" name="Segnaposto contenuto 4"/>
          <p:cNvSpPr>
            <a:spLocks noGrp="1"/>
          </p:cNvSpPr>
          <p:nvPr>
            <p:ph idx="1"/>
          </p:nvPr>
        </p:nvSpPr>
        <p:spPr/>
        <p:txBody>
          <a:bodyPr/>
          <a:lstStyle/>
          <a:p>
            <a:r>
              <a:rPr lang="it-IT" dirty="0" smtClean="0"/>
              <a:t>Coeva all’attività di </a:t>
            </a:r>
            <a:r>
              <a:rPr lang="it-IT" dirty="0" err="1" smtClean="0"/>
              <a:t>Meister</a:t>
            </a:r>
            <a:r>
              <a:rPr lang="it-IT" dirty="0" smtClean="0"/>
              <a:t> </a:t>
            </a:r>
            <a:r>
              <a:rPr lang="it-IT" dirty="0" err="1" smtClean="0"/>
              <a:t>Eckhart</a:t>
            </a:r>
            <a:r>
              <a:rPr lang="it-IT" dirty="0" smtClean="0"/>
              <a:t> è la presenza di </a:t>
            </a:r>
            <a:r>
              <a:rPr lang="it-IT" b="1" u="sng" dirty="0" smtClean="0"/>
              <a:t>eresie a forma misticheggiante</a:t>
            </a:r>
            <a:endParaRPr lang="it-IT" dirty="0" smtClean="0"/>
          </a:p>
          <a:p>
            <a:r>
              <a:rPr lang="it-IT" dirty="0" smtClean="0"/>
              <a:t>In larga misura questa fioritura ha per </a:t>
            </a:r>
            <a:r>
              <a:rPr lang="it-IT" b="1" dirty="0" smtClean="0"/>
              <a:t>causa </a:t>
            </a:r>
            <a:r>
              <a:rPr lang="it-IT" dirty="0" smtClean="0"/>
              <a:t>la </a:t>
            </a:r>
            <a:r>
              <a:rPr lang="it-IT" b="1" dirty="0" smtClean="0"/>
              <a:t>progressiva decadenza delle istituzioni ecclesiastiche </a:t>
            </a:r>
            <a:r>
              <a:rPr lang="it-IT" dirty="0" smtClean="0"/>
              <a:t>del Tardo Medioevo</a:t>
            </a:r>
          </a:p>
          <a:p>
            <a:pPr lvl="1"/>
            <a:r>
              <a:rPr lang="it-IT" dirty="0" smtClean="0"/>
              <a:t>I grandi ordini religiosi entrano in un periodo di declino: </a:t>
            </a:r>
            <a:r>
              <a:rPr lang="it-IT" b="1" dirty="0" smtClean="0"/>
              <a:t>simonia</a:t>
            </a:r>
            <a:r>
              <a:rPr lang="it-IT" dirty="0" smtClean="0"/>
              <a:t>, </a:t>
            </a:r>
            <a:r>
              <a:rPr lang="it-IT" b="1" dirty="0" smtClean="0"/>
              <a:t>lussuria</a:t>
            </a:r>
            <a:r>
              <a:rPr lang="it-IT" dirty="0" smtClean="0"/>
              <a:t>, </a:t>
            </a:r>
            <a:r>
              <a:rPr lang="it-IT" b="1" dirty="0" err="1" smtClean="0"/>
              <a:t>concubinaggio</a:t>
            </a:r>
            <a:r>
              <a:rPr lang="it-IT" b="1" dirty="0" smtClean="0"/>
              <a:t> </a:t>
            </a:r>
            <a:r>
              <a:rPr lang="it-IT" dirty="0" smtClean="0"/>
              <a:t>e cupidigia devastano il clero secolare </a:t>
            </a:r>
          </a:p>
          <a:p>
            <a:r>
              <a:rPr lang="it-IT" dirty="0" smtClean="0"/>
              <a:t>Pertanto </a:t>
            </a:r>
            <a:r>
              <a:rPr lang="it-IT" b="1" dirty="0" smtClean="0"/>
              <a:t>molte anime delle migliori</a:t>
            </a:r>
            <a:r>
              <a:rPr lang="it-IT" dirty="0" smtClean="0"/>
              <a:t>, deluse dalle forme esteriori e ufficiali del cristianesimo, </a:t>
            </a:r>
            <a:r>
              <a:rPr lang="it-IT" b="1" dirty="0" smtClean="0"/>
              <a:t>si rivolgono verso una ardente vita interiore di tipo spesso mistico </a:t>
            </a:r>
            <a:r>
              <a:rPr lang="it-IT" dirty="0" smtClean="0"/>
              <a:t>e cercano di promuovere dall'interno una riforma del cattolicesimo, diffondendo intorno a sé una spiritualità di questo tipo. </a:t>
            </a:r>
          </a:p>
          <a:p>
            <a:r>
              <a:rPr lang="it-IT" dirty="0" smtClean="0"/>
              <a:t>Tra Fiandre e regione del Reno proliferano correnti ereticali come i </a:t>
            </a:r>
            <a:r>
              <a:rPr lang="it-IT" b="1" dirty="0" err="1" smtClean="0"/>
              <a:t>begardi</a:t>
            </a:r>
            <a:r>
              <a:rPr lang="it-IT" dirty="0" smtClean="0"/>
              <a:t>, gli </a:t>
            </a:r>
            <a:r>
              <a:rPr lang="it-IT" b="1" dirty="0" err="1" smtClean="0"/>
              <a:t>Ortliebtani</a:t>
            </a:r>
            <a:r>
              <a:rPr lang="it-IT" dirty="0" smtClean="0"/>
              <a:t>, soprattutto i </a:t>
            </a:r>
            <a:r>
              <a:rPr lang="it-IT" b="1" dirty="0" smtClean="0"/>
              <a:t>Fratelli del libero spirito</a:t>
            </a:r>
            <a:r>
              <a:rPr lang="it-IT" dirty="0" smtClean="0"/>
              <a:t>.</a:t>
            </a:r>
          </a:p>
          <a:p>
            <a:pPr lvl="1"/>
            <a:r>
              <a:rPr lang="it-IT" dirty="0" smtClean="0"/>
              <a:t>Molte se non tutte delle sette sono ostili alla gerarchia, alla Chiesa visibile, al clero e affermano l'inutilità dei sacramenti</a:t>
            </a:r>
          </a:p>
          <a:p>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eresie e le loro rivendicazioni dottrinali</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5</a:t>
            </a:fld>
            <a:endParaRPr lang="it-IT" dirty="0"/>
          </a:p>
        </p:txBody>
      </p:sp>
      <p:sp>
        <p:nvSpPr>
          <p:cNvPr id="5" name="Segnaposto contenuto 4"/>
          <p:cNvSpPr>
            <a:spLocks noGrp="1"/>
          </p:cNvSpPr>
          <p:nvPr>
            <p:ph idx="1"/>
          </p:nvPr>
        </p:nvSpPr>
        <p:spPr/>
        <p:txBody>
          <a:bodyPr/>
          <a:lstStyle/>
          <a:p>
            <a:r>
              <a:rPr lang="it-IT" dirty="0" smtClean="0"/>
              <a:t>Il </a:t>
            </a:r>
            <a:r>
              <a:rPr lang="it-IT" b="1" dirty="0" smtClean="0"/>
              <a:t>contenuto dottrinale </a:t>
            </a:r>
            <a:r>
              <a:rPr lang="it-IT" dirty="0" smtClean="0"/>
              <a:t>di tali movimenti è </a:t>
            </a:r>
            <a:r>
              <a:rPr lang="it-IT" b="1" dirty="0" smtClean="0"/>
              <a:t>noto</a:t>
            </a:r>
            <a:r>
              <a:rPr lang="it-IT" dirty="0" smtClean="0"/>
              <a:t>, in generale, </a:t>
            </a:r>
            <a:r>
              <a:rPr lang="it-IT" b="1" dirty="0" smtClean="0"/>
              <a:t>attraverso i documenti di tipo inquisitorio</a:t>
            </a:r>
            <a:r>
              <a:rPr lang="it-IT" dirty="0" smtClean="0"/>
              <a:t>, i quali in genere </a:t>
            </a:r>
            <a:r>
              <a:rPr lang="it-IT" b="1" dirty="0" smtClean="0"/>
              <a:t>mettono in rilievo gli eccessi di ordine morale e sessuale </a:t>
            </a:r>
            <a:r>
              <a:rPr lang="it-IT" dirty="0" smtClean="0"/>
              <a:t>che gli eretici avrebbero giustificato pretendendo che </a:t>
            </a:r>
            <a:r>
              <a:rPr lang="it-IT" b="1" dirty="0" smtClean="0"/>
              <a:t>gli atti del corpo non avessero alcuna importanza, quando lo spirito permanesse unito a Dio</a:t>
            </a:r>
            <a:r>
              <a:rPr lang="it-IT" dirty="0" smtClean="0"/>
              <a:t>.</a:t>
            </a:r>
          </a:p>
          <a:p>
            <a:pPr lvl="1"/>
            <a:r>
              <a:rPr lang="it-IT" dirty="0" smtClean="0"/>
              <a:t>Ad esempio gli </a:t>
            </a:r>
            <a:r>
              <a:rPr lang="it-IT" b="1" dirty="0" err="1" smtClean="0"/>
              <a:t>Ortliebtani</a:t>
            </a:r>
            <a:r>
              <a:rPr lang="it-IT" dirty="0" smtClean="0"/>
              <a:t> prendevano il nome da un certo </a:t>
            </a:r>
            <a:r>
              <a:rPr lang="it-IT" b="1" dirty="0" err="1" smtClean="0"/>
              <a:t>Ortlieb</a:t>
            </a:r>
            <a:r>
              <a:rPr lang="it-IT" b="1" dirty="0" smtClean="0"/>
              <a:t> di Strasburgo</a:t>
            </a:r>
            <a:r>
              <a:rPr lang="it-IT" dirty="0" smtClean="0"/>
              <a:t>, il quale avrebbe affermato l'</a:t>
            </a:r>
            <a:r>
              <a:rPr lang="it-IT" b="1" dirty="0" smtClean="0"/>
              <a:t>eternità del mondo </a:t>
            </a:r>
            <a:r>
              <a:rPr lang="it-IT" dirty="0" smtClean="0"/>
              <a:t>e </a:t>
            </a:r>
            <a:r>
              <a:rPr lang="it-IT" b="1" dirty="0" smtClean="0"/>
              <a:t>la sua identità con Dio</a:t>
            </a:r>
            <a:r>
              <a:rPr lang="it-IT" dirty="0" smtClean="0"/>
              <a:t>, </a:t>
            </a:r>
            <a:r>
              <a:rPr lang="it-IT" b="1" dirty="0" smtClean="0"/>
              <a:t>negato la divinità di Gesù Cristo</a:t>
            </a:r>
            <a:r>
              <a:rPr lang="it-IT" dirty="0" smtClean="0"/>
              <a:t>, </a:t>
            </a:r>
            <a:r>
              <a:rPr lang="it-IT" b="1" dirty="0" smtClean="0"/>
              <a:t>rifiutato la Chiesa visibile </a:t>
            </a:r>
            <a:r>
              <a:rPr lang="it-IT" dirty="0" smtClean="0"/>
              <a:t>e affermato che «</a:t>
            </a:r>
            <a:r>
              <a:rPr lang="it-IT" b="1" i="1" dirty="0" smtClean="0"/>
              <a:t>l'uomo deve astenersi dalle opere esteriori e seguire le ispirazioni interiori dello Spirito</a:t>
            </a:r>
            <a:r>
              <a:rPr lang="it-IT" dirty="0" smtClean="0"/>
              <a:t>».</a:t>
            </a:r>
          </a:p>
          <a:p>
            <a:r>
              <a:rPr lang="it-IT" dirty="0" smtClean="0"/>
              <a:t>Talune di queste sette degenereranno poi in psiconevrosi collettive e </a:t>
            </a:r>
            <a:r>
              <a:rPr lang="it-IT" b="1" dirty="0" smtClean="0"/>
              <a:t>in molti casi le accuse rivolte alle sette aberranti raggiunsero i mistici autentici e gli spirituali più ortodossi</a:t>
            </a:r>
            <a:endParaRPr lang="it-IT" dirty="0" smtClean="0"/>
          </a:p>
          <a:p>
            <a:pPr lvl="1"/>
            <a:r>
              <a:rPr lang="it-IT" dirty="0" smtClean="0"/>
              <a:t>La maggior parte di loro si sforzarono di mettere le cose al loro posto e </a:t>
            </a:r>
            <a:r>
              <a:rPr lang="it-IT" b="1" dirty="0" smtClean="0"/>
              <a:t>lottarono con energia contro i falsi mistici</a:t>
            </a:r>
            <a:r>
              <a:rPr lang="it-IT" dirty="0" smtClean="0"/>
              <a:t>, per cui </a:t>
            </a:r>
            <a:r>
              <a:rPr lang="it-IT" b="1" dirty="0" smtClean="0"/>
              <a:t>furono costretti a dare alla propria dottrina una forma più chiara e più precisa</a:t>
            </a:r>
            <a:r>
              <a:rPr lang="it-IT" dirty="0" smtClean="0"/>
              <a:t> </a:t>
            </a:r>
          </a:p>
          <a:p>
            <a:endParaRPr lang="it-IT"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«Fratelli del Libero Spirito»</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6</a:t>
            </a:fld>
            <a:endParaRPr lang="it-IT" dirty="0"/>
          </a:p>
        </p:txBody>
      </p:sp>
      <p:sp>
        <p:nvSpPr>
          <p:cNvPr id="5" name="Segnaposto contenuto 4"/>
          <p:cNvSpPr>
            <a:spLocks noGrp="1"/>
          </p:cNvSpPr>
          <p:nvPr>
            <p:ph idx="1"/>
          </p:nvPr>
        </p:nvSpPr>
        <p:spPr/>
        <p:txBody>
          <a:bodyPr/>
          <a:lstStyle/>
          <a:p>
            <a:r>
              <a:rPr lang="it-IT" dirty="0" smtClean="0"/>
              <a:t>In tal senso la setta eretica più famosa ed estesa fu quella dei «</a:t>
            </a:r>
            <a:r>
              <a:rPr lang="it-IT" b="1" dirty="0" smtClean="0"/>
              <a:t>Fratelli del Libero Spirito</a:t>
            </a:r>
            <a:r>
              <a:rPr lang="it-IT" dirty="0" smtClean="0"/>
              <a:t>»</a:t>
            </a:r>
          </a:p>
          <a:p>
            <a:pPr lvl="1"/>
            <a:r>
              <a:rPr lang="it-IT" dirty="0" smtClean="0"/>
              <a:t>Sia durante l'esistenza di </a:t>
            </a:r>
            <a:r>
              <a:rPr lang="it-IT" dirty="0" err="1" smtClean="0"/>
              <a:t>Eckhart</a:t>
            </a:r>
            <a:r>
              <a:rPr lang="it-IT" dirty="0" smtClean="0"/>
              <a:t> che dopo la sua morte, </a:t>
            </a:r>
            <a:r>
              <a:rPr lang="it-IT" b="1" dirty="0" smtClean="0"/>
              <a:t>le tesi eretiche del Libero Spirito si erano diffuse ampiamente in Germania e nella vallata del Reno</a:t>
            </a:r>
            <a:r>
              <a:rPr lang="it-IT" dirty="0" smtClean="0"/>
              <a:t> </a:t>
            </a:r>
          </a:p>
          <a:p>
            <a:r>
              <a:rPr lang="it-IT" dirty="0" smtClean="0"/>
              <a:t>Una cronaca del domenicano di </a:t>
            </a:r>
            <a:r>
              <a:rPr lang="it-IT" dirty="0" err="1" smtClean="0"/>
              <a:t>Ulm</a:t>
            </a:r>
            <a:r>
              <a:rPr lang="it-IT" dirty="0" smtClean="0"/>
              <a:t> Felice </a:t>
            </a:r>
            <a:r>
              <a:rPr lang="it-IT" dirty="0" err="1" smtClean="0"/>
              <a:t>Fabri</a:t>
            </a:r>
            <a:r>
              <a:rPr lang="it-IT" dirty="0" smtClean="0"/>
              <a:t> (1502) riferisce che </a:t>
            </a:r>
            <a:r>
              <a:rPr lang="it-IT" b="1" dirty="0" smtClean="0"/>
              <a:t>nel 1261 dei «fraticelli, </a:t>
            </a:r>
            <a:r>
              <a:rPr lang="it-IT" b="1" dirty="0" err="1" smtClean="0"/>
              <a:t>begardi</a:t>
            </a:r>
            <a:r>
              <a:rPr lang="it-IT" b="1" dirty="0" smtClean="0"/>
              <a:t> e beghine» </a:t>
            </a:r>
            <a:r>
              <a:rPr lang="it-IT" dirty="0" smtClean="0"/>
              <a:t>si erano dati a persuadere le monache di diversi conventi della Svevia a «</a:t>
            </a:r>
            <a:r>
              <a:rPr lang="it-IT" b="1" i="1" dirty="0" smtClean="0"/>
              <a:t>vivere senza regola</a:t>
            </a:r>
            <a:r>
              <a:rPr lang="it-IT" dirty="0" smtClean="0"/>
              <a:t>» e a «</a:t>
            </a:r>
            <a:r>
              <a:rPr lang="it-IT" b="1" i="1" dirty="0" smtClean="0"/>
              <a:t>servire Dio nella libertà dello spirito</a:t>
            </a:r>
            <a:r>
              <a:rPr lang="it-IT" dirty="0" smtClean="0"/>
              <a:t> (</a:t>
            </a:r>
            <a:r>
              <a:rPr lang="it-IT" i="1" dirty="0" smtClean="0"/>
              <a:t>per </a:t>
            </a:r>
            <a:r>
              <a:rPr lang="it-IT" i="1" dirty="0" err="1" smtClean="0"/>
              <a:t>libertatem</a:t>
            </a:r>
            <a:r>
              <a:rPr lang="it-IT" i="1" dirty="0" smtClean="0"/>
              <a:t> </a:t>
            </a:r>
            <a:r>
              <a:rPr lang="it-IT" i="1" dirty="0" err="1" smtClean="0"/>
              <a:t>spiritus</a:t>
            </a:r>
            <a:r>
              <a:rPr lang="it-IT" dirty="0" smtClean="0"/>
              <a:t>)».</a:t>
            </a:r>
            <a:r>
              <a:rPr lang="it-IT" i="1" dirty="0" smtClean="0"/>
              <a:t> </a:t>
            </a:r>
            <a:endParaRPr lang="it-IT" dirty="0" smtClean="0"/>
          </a:p>
          <a:p>
            <a:r>
              <a:rPr lang="it-IT" dirty="0" smtClean="0"/>
              <a:t>Attorno al 1320, il </a:t>
            </a:r>
            <a:r>
              <a:rPr lang="it-IT" b="1" dirty="0" smtClean="0"/>
              <a:t>movimento</a:t>
            </a:r>
            <a:r>
              <a:rPr lang="it-IT" dirty="0" smtClean="0"/>
              <a:t> sembra già </a:t>
            </a:r>
            <a:r>
              <a:rPr lang="it-IT" b="1" dirty="0" smtClean="0"/>
              <a:t>ben insediato a Colonia</a:t>
            </a:r>
            <a:r>
              <a:rPr lang="it-IT" dirty="0" smtClean="0"/>
              <a:t>, guidato da un leader intraprendente e carismatico, </a:t>
            </a:r>
            <a:r>
              <a:rPr lang="it-IT" b="1" dirty="0" err="1" smtClean="0"/>
              <a:t>Gauthier</a:t>
            </a:r>
            <a:r>
              <a:rPr lang="it-IT" b="1" dirty="0" smtClean="0"/>
              <a:t> d'Olanda</a:t>
            </a:r>
            <a:r>
              <a:rPr lang="it-IT" dirty="0" smtClean="0"/>
              <a:t>, che vive in uno stato di semiclandestinità, continuando ad attrarre la «gente semplice» con la sua predicazione e i suoi scritti in lingua volgare. </a:t>
            </a:r>
          </a:p>
          <a:p>
            <a:r>
              <a:rPr lang="it-IT" b="1" dirty="0" smtClean="0"/>
              <a:t>Nel 1322 il vescovo di Colonia Enrico di </a:t>
            </a:r>
            <a:r>
              <a:rPr lang="it-IT" b="1" dirty="0" err="1" smtClean="0"/>
              <a:t>Virnebourg</a:t>
            </a:r>
            <a:r>
              <a:rPr lang="it-IT" b="1" dirty="0" smtClean="0"/>
              <a:t> convoca un sinodo provinciale contro il Libero Spirito </a:t>
            </a:r>
          </a:p>
          <a:p>
            <a:endParaRPr lang="it-IT" dirty="0" smtClean="0"/>
          </a:p>
          <a:p>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Rivendicazioni dottrinali dei «Fratelli del Libero Spirito»</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7</a:t>
            </a:fld>
            <a:endParaRPr lang="it-IT" dirty="0"/>
          </a:p>
        </p:txBody>
      </p:sp>
      <p:sp>
        <p:nvSpPr>
          <p:cNvPr id="5" name="Segnaposto contenuto 4"/>
          <p:cNvSpPr>
            <a:spLocks noGrp="1"/>
          </p:cNvSpPr>
          <p:nvPr>
            <p:ph idx="1"/>
          </p:nvPr>
        </p:nvSpPr>
        <p:spPr/>
        <p:txBody>
          <a:bodyPr/>
          <a:lstStyle/>
          <a:p>
            <a:r>
              <a:rPr lang="it-IT" dirty="0" smtClean="0"/>
              <a:t>Molte delle </a:t>
            </a:r>
            <a:r>
              <a:rPr lang="it-IT" b="1" dirty="0" smtClean="0"/>
              <a:t>tesi dei Fratelli del Libero Spirito </a:t>
            </a:r>
            <a:r>
              <a:rPr lang="it-IT" dirty="0" smtClean="0"/>
              <a:t>erano affermazioni piuttosto forti e tendenti all’</a:t>
            </a:r>
            <a:r>
              <a:rPr lang="it-IT" b="1" dirty="0" err="1" smtClean="0"/>
              <a:t>eversività</a:t>
            </a:r>
            <a:r>
              <a:rPr lang="it-IT" b="1" dirty="0" smtClean="0"/>
              <a:t> morale</a:t>
            </a:r>
            <a:r>
              <a:rPr lang="it-IT" dirty="0" smtClean="0"/>
              <a:t>.</a:t>
            </a:r>
          </a:p>
          <a:p>
            <a:pPr lvl="1"/>
            <a:r>
              <a:rPr lang="it-IT" dirty="0" smtClean="0"/>
              <a:t>Alcune di esse avevano avuto la copertura dell'autorità di </a:t>
            </a:r>
            <a:r>
              <a:rPr lang="it-IT" dirty="0" err="1" smtClean="0"/>
              <a:t>Eckhart</a:t>
            </a:r>
            <a:r>
              <a:rPr lang="it-IT" dirty="0" smtClean="0"/>
              <a:t>, o perlomeno </a:t>
            </a:r>
            <a:r>
              <a:rPr lang="it-IT" b="1" dirty="0" smtClean="0"/>
              <a:t>sembravano richiamarsi ad alcune dichiarazioni di </a:t>
            </a:r>
            <a:r>
              <a:rPr lang="it-IT" b="1" dirty="0" err="1" smtClean="0"/>
              <a:t>Eckhart</a:t>
            </a:r>
            <a:endParaRPr lang="it-IT" b="1" dirty="0" smtClean="0"/>
          </a:p>
          <a:p>
            <a:r>
              <a:rPr lang="it-IT" dirty="0" smtClean="0"/>
              <a:t>Le più </a:t>
            </a:r>
            <a:r>
              <a:rPr lang="it-IT" b="1" dirty="0" smtClean="0"/>
              <a:t>tesi più pericolose </a:t>
            </a:r>
            <a:r>
              <a:rPr lang="it-IT" dirty="0" smtClean="0"/>
              <a:t>riguardavano: </a:t>
            </a:r>
          </a:p>
          <a:p>
            <a:pPr lvl="1"/>
            <a:r>
              <a:rPr lang="it-IT" dirty="0" smtClean="0"/>
              <a:t>la </a:t>
            </a:r>
            <a:r>
              <a:rPr lang="it-IT" b="1" dirty="0" smtClean="0"/>
              <a:t>deificazione dell'uomo</a:t>
            </a:r>
            <a:r>
              <a:rPr lang="it-IT" dirty="0" smtClean="0"/>
              <a:t>;</a:t>
            </a:r>
          </a:p>
          <a:p>
            <a:pPr lvl="1"/>
            <a:r>
              <a:rPr lang="it-IT" dirty="0" smtClean="0"/>
              <a:t>la </a:t>
            </a:r>
            <a:r>
              <a:rPr lang="it-IT" b="1" dirty="0" smtClean="0"/>
              <a:t>teoria della filiazione divina</a:t>
            </a:r>
            <a:r>
              <a:rPr lang="it-IT" dirty="0" smtClean="0"/>
              <a:t>. </a:t>
            </a:r>
          </a:p>
          <a:p>
            <a:r>
              <a:rPr lang="it-IT" dirty="0" smtClean="0"/>
              <a:t>Le loro opinioni, o perlomeno quelle che venivano loro attribuite, sono note tramite la </a:t>
            </a:r>
            <a:r>
              <a:rPr lang="it-IT" b="1" i="1" dirty="0" err="1" smtClean="0"/>
              <a:t>Determinatio</a:t>
            </a:r>
            <a:r>
              <a:rPr lang="it-IT" b="1" i="1" dirty="0" smtClean="0"/>
              <a:t> super </a:t>
            </a:r>
            <a:r>
              <a:rPr lang="it-IT" b="1" i="1" dirty="0" err="1" smtClean="0"/>
              <a:t>articulis</a:t>
            </a:r>
            <a:r>
              <a:rPr lang="it-IT" b="1" i="1" dirty="0" smtClean="0"/>
              <a:t> </a:t>
            </a:r>
            <a:r>
              <a:rPr lang="it-IT" b="1" i="1" dirty="0" err="1" smtClean="0"/>
              <a:t>invente</a:t>
            </a:r>
            <a:r>
              <a:rPr lang="it-IT" b="1" i="1" dirty="0" smtClean="0"/>
              <a:t> </a:t>
            </a:r>
            <a:r>
              <a:rPr lang="it-IT" b="1" i="1" dirty="0" err="1" smtClean="0"/>
              <a:t>heresis</a:t>
            </a:r>
            <a:r>
              <a:rPr lang="it-IT" b="1" i="1" dirty="0" smtClean="0"/>
              <a:t> in </a:t>
            </a:r>
            <a:r>
              <a:rPr lang="it-IT" b="1" i="1" dirty="0" err="1" smtClean="0"/>
              <a:t>Recya</a:t>
            </a:r>
            <a:r>
              <a:rPr lang="it-IT" b="1" i="1" dirty="0" smtClean="0"/>
              <a:t> </a:t>
            </a:r>
            <a:r>
              <a:rPr lang="it-IT" b="1" i="1" dirty="0" err="1" smtClean="0"/>
              <a:t>dyocesis</a:t>
            </a:r>
            <a:r>
              <a:rPr lang="it-IT" b="1" i="1" dirty="0" smtClean="0"/>
              <a:t> </a:t>
            </a:r>
            <a:r>
              <a:rPr lang="it-IT" b="1" i="1" dirty="0" err="1" smtClean="0"/>
              <a:t>Augustensis</a:t>
            </a:r>
            <a:r>
              <a:rPr lang="it-IT" dirty="0" smtClean="0"/>
              <a:t>,</a:t>
            </a:r>
            <a:r>
              <a:rPr lang="it-IT" i="1" dirty="0" smtClean="0"/>
              <a:t> </a:t>
            </a:r>
            <a:r>
              <a:rPr lang="it-IT" dirty="0" smtClean="0"/>
              <a:t>una presa di posizione su una lista di 97 proposizioni, redatta verso fine del secolo XIII, probabilmente da Alberto Magno, su fatti risalenti probabilmente al 1270-1273: </a:t>
            </a:r>
          </a:p>
          <a:p>
            <a:r>
              <a:rPr lang="it-IT" dirty="0" smtClean="0"/>
              <a:t>Una seconda testimonianza presenta un'altra </a:t>
            </a:r>
            <a:r>
              <a:rPr lang="it-IT" b="1" dirty="0" smtClean="0"/>
              <a:t>lista di ventiquattro articoli</a:t>
            </a:r>
            <a:r>
              <a:rPr lang="it-IT" dirty="0" smtClean="0"/>
              <a:t>, che descrive un'«eresia apparsa a </a:t>
            </a:r>
            <a:r>
              <a:rPr lang="it-IT" dirty="0" err="1" smtClean="0"/>
              <a:t>Mordlingen</a:t>
            </a:r>
            <a:r>
              <a:rPr lang="it-IT" dirty="0" smtClean="0"/>
              <a:t> (</a:t>
            </a:r>
            <a:r>
              <a:rPr lang="it-IT" dirty="0" err="1" smtClean="0"/>
              <a:t>Nördlingen</a:t>
            </a:r>
            <a:r>
              <a:rPr lang="it-IT" dirty="0" smtClean="0"/>
              <a:t>)», il cui contenuto copre più o meno quello della prima lista. </a:t>
            </a:r>
          </a:p>
          <a:p>
            <a:pPr lvl="1"/>
            <a:r>
              <a:rPr lang="it-IT" dirty="0" smtClean="0"/>
              <a:t>L'</a:t>
            </a:r>
            <a:r>
              <a:rPr lang="it-IT" b="1" dirty="0" smtClean="0"/>
              <a:t>insieme delle due liste </a:t>
            </a:r>
            <a:r>
              <a:rPr lang="it-IT" dirty="0" smtClean="0"/>
              <a:t>è stato </a:t>
            </a:r>
            <a:r>
              <a:rPr lang="it-IT" b="1" dirty="0" smtClean="0"/>
              <a:t>pubblicato con il titolo </a:t>
            </a:r>
            <a:r>
              <a:rPr lang="it-IT" b="1" i="1" dirty="0" err="1" smtClean="0"/>
              <a:t>Compilatio</a:t>
            </a:r>
            <a:r>
              <a:rPr lang="it-IT" b="1" i="1" dirty="0" smtClean="0"/>
              <a:t> de novo </a:t>
            </a:r>
            <a:r>
              <a:rPr lang="it-IT" b="1" i="1" dirty="0" err="1" smtClean="0"/>
              <a:t>spiritu</a:t>
            </a:r>
            <a:endParaRPr lang="it-IT" dirty="0" smtClean="0"/>
          </a:p>
          <a:p>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tesi dei Fratelli (</a:t>
            </a:r>
            <a:r>
              <a:rPr lang="it-IT" i="1" dirty="0" err="1" smtClean="0"/>
              <a:t>Determinatio</a:t>
            </a:r>
            <a:r>
              <a:rPr lang="it-IT" i="1" dirty="0" smtClean="0"/>
              <a:t> super </a:t>
            </a:r>
            <a:r>
              <a:rPr lang="it-IT" i="1" dirty="0" err="1" smtClean="0"/>
              <a:t>articulis</a:t>
            </a:r>
            <a:r>
              <a:rPr lang="it-IT" i="1" dirty="0" smtClean="0"/>
              <a:t> </a:t>
            </a:r>
            <a:r>
              <a:rPr lang="it-IT" i="1" dirty="0" err="1" smtClean="0"/>
              <a:t>invente</a:t>
            </a:r>
            <a:r>
              <a:rPr lang="it-IT" i="1" dirty="0" smtClean="0"/>
              <a:t> </a:t>
            </a:r>
            <a:r>
              <a:rPr lang="it-IT" i="1" dirty="0" err="1" smtClean="0"/>
              <a:t>heresis</a:t>
            </a:r>
            <a:r>
              <a:rPr lang="it-IT" dirty="0" smtClean="0"/>
              <a:t>)</a:t>
            </a:r>
            <a:endParaRPr lang="it-IT" dirty="0"/>
          </a:p>
        </p:txBody>
      </p:sp>
      <p:sp>
        <p:nvSpPr>
          <p:cNvPr id="3" name="Segnaposto piè di pagina 2"/>
          <p:cNvSpPr>
            <a:spLocks noGrp="1"/>
          </p:cNvSpPr>
          <p:nvPr>
            <p:ph type="ftr" sz="quarter" idx="11"/>
          </p:nvPr>
        </p:nvSpPr>
        <p:spPr/>
        <p:txBody>
          <a:bodyPr/>
          <a:lstStyle/>
          <a:p>
            <a:r>
              <a:rPr lang="it-IT" smtClean="0"/>
              <a:t>Storia della Filosofia Medievale - A.A. 2010-2011 - Corso di Laurea Triennale</a:t>
            </a:r>
            <a:endParaRPr lang="it-IT"/>
          </a:p>
        </p:txBody>
      </p:sp>
      <p:sp>
        <p:nvSpPr>
          <p:cNvPr id="4" name="Segnaposto numero diapositiva 3"/>
          <p:cNvSpPr>
            <a:spLocks noGrp="1"/>
          </p:cNvSpPr>
          <p:nvPr>
            <p:ph type="sldNum" sz="quarter" idx="12"/>
          </p:nvPr>
        </p:nvSpPr>
        <p:spPr/>
        <p:txBody>
          <a:bodyPr/>
          <a:lstStyle/>
          <a:p>
            <a:r>
              <a:rPr lang="it-IT" smtClean="0"/>
              <a:t>Unità didattica </a:t>
            </a:r>
            <a:r>
              <a:rPr lang="it-IT" smtClean="0">
                <a:solidFill>
                  <a:srgbClr val="FF0000"/>
                </a:solidFill>
              </a:rPr>
              <a:t>M4</a:t>
            </a:r>
            <a:r>
              <a:rPr lang="it-IT" smtClean="0"/>
              <a:t>: </a:t>
            </a:r>
            <a:r>
              <a:rPr lang="it-IT" i="1" smtClean="0">
                <a:solidFill>
                  <a:srgbClr val="FF0000"/>
                </a:solidFill>
              </a:rPr>
              <a:t>La Teologia Renana – Il contesto spirituale</a:t>
            </a:r>
            <a:r>
              <a:rPr lang="it-IT" smtClean="0"/>
              <a:t> -</a:t>
            </a:r>
            <a:r>
              <a:rPr lang="it-IT" i="1" smtClean="0"/>
              <a:t> </a:t>
            </a:r>
            <a:r>
              <a:rPr lang="it-IT" smtClean="0"/>
              <a:t>Scheda </a:t>
            </a:r>
            <a:fld id="{6CA60C78-0825-4B2B-B453-0FCE1F9B7919}" type="slidenum">
              <a:rPr lang="it-IT" smtClean="0">
                <a:solidFill>
                  <a:srgbClr val="FF0000"/>
                </a:solidFill>
              </a:rPr>
              <a:pPr/>
              <a:t>8</a:t>
            </a:fld>
            <a:endParaRPr lang="it-IT" dirty="0"/>
          </a:p>
        </p:txBody>
      </p:sp>
      <p:sp>
        <p:nvSpPr>
          <p:cNvPr id="5" name="Segnaposto contenuto 4"/>
          <p:cNvSpPr>
            <a:spLocks noGrp="1"/>
          </p:cNvSpPr>
          <p:nvPr>
            <p:ph idx="1"/>
          </p:nvPr>
        </p:nvSpPr>
        <p:spPr/>
        <p:txBody>
          <a:bodyPr/>
          <a:lstStyle/>
          <a:p>
            <a:pPr>
              <a:buNone/>
            </a:pPr>
            <a:r>
              <a:rPr lang="it-IT" dirty="0" smtClean="0"/>
              <a:t>	Alberto riconduce le loro affermazioni , in generale, al </a:t>
            </a:r>
            <a:r>
              <a:rPr lang="it-IT" dirty="0" err="1" smtClean="0"/>
              <a:t>pelagianesimo</a:t>
            </a:r>
            <a:r>
              <a:rPr lang="it-IT" dirty="0" smtClean="0"/>
              <a:t> e al manicheismo: essi avrebbero professato che l'</a:t>
            </a:r>
            <a:r>
              <a:rPr lang="it-IT" b="1" dirty="0" smtClean="0"/>
              <a:t>anima unita a Dio viene deificata</a:t>
            </a:r>
            <a:r>
              <a:rPr lang="it-IT" dirty="0" smtClean="0"/>
              <a:t>, che così l'</a:t>
            </a:r>
            <a:r>
              <a:rPr lang="it-IT" b="1" dirty="0" smtClean="0"/>
              <a:t>uomo </a:t>
            </a:r>
            <a:r>
              <a:rPr lang="it-IT" dirty="0" smtClean="0"/>
              <a:t>sarebbe </a:t>
            </a:r>
            <a:r>
              <a:rPr lang="it-IT" b="1" dirty="0" smtClean="0"/>
              <a:t>trasformato in Dio</a:t>
            </a:r>
            <a:r>
              <a:rPr lang="it-IT" dirty="0" smtClean="0"/>
              <a:t>, pervenendo a una condizione in cui Dio opererebbe tutto in lui, di guisa che le</a:t>
            </a:r>
            <a:r>
              <a:rPr lang="it-IT" b="1" dirty="0" smtClean="0"/>
              <a:t> opere dell'uomo non si distinguerebbero più da quelle della divinità</a:t>
            </a:r>
            <a:r>
              <a:rPr lang="it-IT" dirty="0" smtClean="0"/>
              <a:t>.</a:t>
            </a:r>
          </a:p>
          <a:p>
            <a:pPr lvl="0"/>
            <a:r>
              <a:rPr lang="it-IT" b="1" i="1" dirty="0" smtClean="0"/>
              <a:t>Io non invidio il Figlio di Dio, in quanto io pure, quando lo voglio, posso essere il Figlio di Dio e Dio stesso </a:t>
            </a:r>
            <a:r>
              <a:rPr lang="it-IT" dirty="0" smtClean="0"/>
              <a:t>(I, 13, tesi messa in bocca a </a:t>
            </a:r>
            <a:r>
              <a:rPr lang="it-IT" dirty="0" err="1" smtClean="0"/>
              <a:t>Pelagio</a:t>
            </a:r>
            <a:r>
              <a:rPr lang="it-IT" dirty="0" smtClean="0"/>
              <a:t>)</a:t>
            </a:r>
          </a:p>
          <a:p>
            <a:r>
              <a:rPr lang="it-IT" b="1" i="1" dirty="0" smtClean="0"/>
              <a:t>Una donna diventa Dio </a:t>
            </a:r>
            <a:r>
              <a:rPr lang="it-IT" dirty="0" smtClean="0"/>
              <a:t>(I, 13) </a:t>
            </a:r>
            <a:r>
              <a:rPr lang="it-IT" b="1" i="1" dirty="0" smtClean="0"/>
              <a:t>o un uomo può diventare Dio </a:t>
            </a:r>
            <a:r>
              <a:rPr lang="it-IT" dirty="0" smtClean="0"/>
              <a:t>(I, 14);</a:t>
            </a:r>
          </a:p>
          <a:p>
            <a:r>
              <a:rPr lang="it-IT" b="1" i="1" dirty="0" smtClean="0"/>
              <a:t>Un uomo è buono soltanto a condizione che abbandoni Dio per Dio </a:t>
            </a:r>
            <a:r>
              <a:rPr lang="it-IT" dirty="0" smtClean="0"/>
              <a:t>(I, 19);</a:t>
            </a:r>
          </a:p>
          <a:p>
            <a:r>
              <a:rPr lang="it-IT" b="1" i="1" dirty="0" smtClean="0"/>
              <a:t>L'anima unita a Dio è deificata </a:t>
            </a:r>
            <a:r>
              <a:rPr lang="it-IT" dirty="0" smtClean="0"/>
              <a:t>(I, 25);</a:t>
            </a:r>
          </a:p>
          <a:p>
            <a:r>
              <a:rPr lang="it-IT" b="1" i="1" dirty="0" smtClean="0"/>
              <a:t>L'uomo può eguagliarsi a Dio per un giorno o una notte </a:t>
            </a:r>
            <a:r>
              <a:rPr lang="it-IT" dirty="0" smtClean="0"/>
              <a:t>(I, 26);</a:t>
            </a:r>
          </a:p>
          <a:p>
            <a:r>
              <a:rPr lang="it-IT" b="1" i="1" dirty="0" smtClean="0"/>
              <a:t>L'anima può diventare divina </a:t>
            </a:r>
            <a:r>
              <a:rPr lang="it-IT" dirty="0" smtClean="0"/>
              <a:t>(I, 26);</a:t>
            </a:r>
          </a:p>
          <a:p>
            <a:endParaRPr lang="it-IT" dirty="0"/>
          </a:p>
        </p:txBody>
      </p:sp>
    </p:spTree>
  </p:cSld>
  <p:clrMapOvr>
    <a:masterClrMapping/>
  </p:clrMapOvr>
</p:sld>
</file>

<file path=ppt/theme/theme1.xml><?xml version="1.0" encoding="utf-8"?>
<a:theme xmlns:a="http://schemas.openxmlformats.org/drawingml/2006/main" name="(Modello)">
  <a:themeElements>
    <a:clrScheme name="Bibliografi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ibliografi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38100" cap="flat" cmpd="dbl"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sz="2200" b="1" i="0" u="none" strike="noStrike" cap="none" normalizeH="0" baseline="0" smtClean="0">
            <a:ln>
              <a:noFill/>
            </a:ln>
            <a:solidFill>
              <a:srgbClr val="FF0000"/>
            </a:solidFill>
            <a:effectLst/>
            <a:latin typeface="Arial" charset="0"/>
          </a:defRPr>
        </a:defPPr>
      </a:lstStyle>
    </a:spDef>
    <a:lnDef>
      <a:spPr bwMode="auto">
        <a:xfrm>
          <a:off x="0" y="0"/>
          <a:ext cx="1" cy="1"/>
        </a:xfrm>
        <a:custGeom>
          <a:avLst/>
          <a:gdLst/>
          <a:ahLst/>
          <a:cxnLst/>
          <a:rect l="0" t="0" r="0" b="0"/>
          <a:pathLst/>
        </a:custGeom>
        <a:noFill/>
        <a:ln w="38100" cap="flat" cmpd="dbl"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sz="2200" b="1" i="0" u="none" strike="noStrike" cap="none" normalizeH="0" baseline="0" smtClean="0">
            <a:ln>
              <a:noFill/>
            </a:ln>
            <a:solidFill>
              <a:srgbClr val="FF0000"/>
            </a:solidFill>
            <a:effectLst/>
            <a:latin typeface="Arial" charset="0"/>
          </a:defRPr>
        </a:defPPr>
      </a:lstStyle>
    </a:lnDef>
  </a:objectDefaults>
  <a:extraClrSchemeLst>
    <a:extraClrScheme>
      <a:clrScheme name="Bibliografi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ibliografi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ibliografi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ibliografi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ibliografi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ibliografi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ibliografi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ibliografi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ibliografi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ibliografi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ibliografi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ibliografi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(Modello)</Template>
  <TotalTime>578</TotalTime>
  <Words>4890</Words>
  <Application>Microsoft Office PowerPoint</Application>
  <PresentationFormat>Presentazione su schermo (4:3)</PresentationFormat>
  <Paragraphs>306</Paragraphs>
  <Slides>33</Slides>
  <Notes>2</Notes>
  <HiddenSlides>0</HiddenSlides>
  <MMClips>0</MMClips>
  <ScaleCrop>false</ScaleCrop>
  <HeadingPairs>
    <vt:vector size="4" baseType="variant">
      <vt:variant>
        <vt:lpstr>Tema</vt:lpstr>
      </vt:variant>
      <vt:variant>
        <vt:i4>1</vt:i4>
      </vt:variant>
      <vt:variant>
        <vt:lpstr>Titoli diapositive</vt:lpstr>
      </vt:variant>
      <vt:variant>
        <vt:i4>33</vt:i4>
      </vt:variant>
    </vt:vector>
  </HeadingPairs>
  <TitlesOfParts>
    <vt:vector size="34" baseType="lpstr">
      <vt:lpstr>(Modello)</vt:lpstr>
      <vt:lpstr>Unità didattica M4  La Teologia Renana Il contesto spirituale</vt:lpstr>
      <vt:lpstr>Il monachesimo femminile: Nonnemystick e Minnemystick</vt:lpstr>
      <vt:lpstr>Matilde di Magdeburgo</vt:lpstr>
      <vt:lpstr>Frati predicatori e «cura monialium»</vt:lpstr>
      <vt:lpstr>Le eresie e la loro diffusione</vt:lpstr>
      <vt:lpstr>Le eresie e le loro rivendicazioni dottrinali</vt:lpstr>
      <vt:lpstr>I «Fratelli del Libero Spirito»</vt:lpstr>
      <vt:lpstr>Rivendicazioni dottrinali dei «Fratelli del Libero Spirito»</vt:lpstr>
      <vt:lpstr>Le tesi dei Fratelli (Determinatio super articulis invente heresis)</vt:lpstr>
      <vt:lpstr>Le tesi dei Fratelli (Determinatio super articulis invente heresis)</vt:lpstr>
      <vt:lpstr>Il liberismo e l’indifferentismo etico dei Fratelli del Libero Spirito</vt:lpstr>
      <vt:lpstr>Possibili affinità tra Mistica Renana e Libero Spirito</vt:lpstr>
      <vt:lpstr>Divergenze fra mistica renana e Libero Spirito</vt:lpstr>
      <vt:lpstr>La spiritualità femminile nelle Fiandre: le beghine</vt:lpstr>
      <vt:lpstr>Diffusione delle beghine</vt:lpstr>
      <vt:lpstr>Spiritualità delle beghine</vt:lpstr>
      <vt:lpstr>Tendenze eterodosse nel movimento beghinale</vt:lpstr>
      <vt:lpstr>Prossimità dottrinale tra beghine ed eretici</vt:lpstr>
      <vt:lpstr>Hadewijch di Anversa</vt:lpstr>
      <vt:lpstr>Hadewijch: Poemi spirituali e Nuovi Poemi</vt:lpstr>
      <vt:lpstr>Hadewjich di Anversa: la dottrina</vt:lpstr>
      <vt:lpstr>Margherita Porete</vt:lpstr>
      <vt:lpstr>Margherita Porete: le tappe della condanna (I)</vt:lpstr>
      <vt:lpstr>Margherita Porete: le tappe della condanna (II)</vt:lpstr>
      <vt:lpstr>Margherita Porete: le tappe della condanna (III)</vt:lpstr>
      <vt:lpstr>Margherita Porete: le tappe della condanna (IV)</vt:lpstr>
      <vt:lpstr>Il Miroir</vt:lpstr>
      <vt:lpstr>L’importanza del Miroir</vt:lpstr>
      <vt:lpstr>Il ritorno dell’anima a Dio</vt:lpstr>
      <vt:lpstr>La «passività» dell’anima come «attività» teomorfica</vt:lpstr>
      <vt:lpstr>I temi problematici del Miroir (I)</vt:lpstr>
      <vt:lpstr>I temi problematici del Miroir (II)</vt:lpstr>
      <vt:lpstr>Da Margherita a Meister Eckhart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Unità didattica M4  La Teologia Renana Il contesto spirituale</dc:title>
  <dc:creator>victorinus</dc:creator>
  <cp:lastModifiedBy>diakosmetikos</cp:lastModifiedBy>
  <cp:revision>86</cp:revision>
  <dcterms:created xsi:type="dcterms:W3CDTF">2011-03-07T13:19:03Z</dcterms:created>
  <dcterms:modified xsi:type="dcterms:W3CDTF">2011-03-08T15:19:50Z</dcterms:modified>
</cp:coreProperties>
</file>