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73" r:id="rId5"/>
    <p:sldId id="274" r:id="rId6"/>
    <p:sldId id="284" r:id="rId7"/>
    <p:sldId id="275" r:id="rId8"/>
    <p:sldId id="280" r:id="rId9"/>
    <p:sldId id="285" r:id="rId10"/>
    <p:sldId id="286" r:id="rId11"/>
    <p:sldId id="282" r:id="rId12"/>
    <p:sldId id="283" r:id="rId13"/>
    <p:sldId id="276" r:id="rId14"/>
    <p:sldId id="277" r:id="rId15"/>
    <p:sldId id="259" r:id="rId16"/>
    <p:sldId id="260" r:id="rId17"/>
    <p:sldId id="261" r:id="rId18"/>
    <p:sldId id="278" r:id="rId19"/>
    <p:sldId id="279" r:id="rId20"/>
    <p:sldId id="262" r:id="rId21"/>
    <p:sldId id="269" r:id="rId22"/>
    <p:sldId id="270" r:id="rId23"/>
    <p:sldId id="263" r:id="rId24"/>
    <p:sldId id="264" r:id="rId25"/>
    <p:sldId id="265" r:id="rId26"/>
    <p:sldId id="266" r:id="rId27"/>
    <p:sldId id="267" r:id="rId28"/>
    <p:sldId id="268" r:id="rId29"/>
    <p:sldId id="271" r:id="rId30"/>
    <p:sldId id="272" r:id="rId31"/>
  </p:sldIdLst>
  <p:sldSz cx="9144000" cy="6858000" type="screen4x3"/>
  <p:notesSz cx="6858000" cy="9144000"/>
  <p:defaultTextStyle>
    <a:defPPr>
      <a:defRPr lang="it-IT"/>
    </a:defPPr>
    <a:lvl1pPr algn="ctr" rtl="0" fontAlgn="base">
      <a:spcBef>
        <a:spcPct val="0"/>
      </a:spcBef>
      <a:spcAft>
        <a:spcPct val="0"/>
      </a:spcAft>
      <a:defRPr sz="2200" b="1" kern="1200">
        <a:solidFill>
          <a:srgbClr val="FF0000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200" b="1" kern="1200">
        <a:solidFill>
          <a:srgbClr val="FF0000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200" b="1" kern="1200">
        <a:solidFill>
          <a:srgbClr val="FF0000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200" b="1" kern="1200">
        <a:solidFill>
          <a:srgbClr val="FF0000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200" b="1" kern="1200">
        <a:solidFill>
          <a:srgbClr val="FF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rgbClr val="FF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rgbClr val="FF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rgbClr val="FF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rgbClr val="FF00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00FFFF"/>
    <a:srgbClr val="3399FF"/>
    <a:srgbClr val="CC3300"/>
    <a:srgbClr val="FF66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2580" autoAdjust="0"/>
  </p:normalViewPr>
  <p:slideViewPr>
    <p:cSldViewPr>
      <p:cViewPr>
        <p:scale>
          <a:sx n="66" d="100"/>
          <a:sy n="66" d="100"/>
        </p:scale>
        <p:origin x="-126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fld id="{B7C36B0F-A57B-4F9F-A865-AFD38EFE69CB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fld id="{BF2E79EE-49A7-47EF-B3D7-FDE05C59FA81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72192A-1BAB-4099-90F6-03A70DFE9184}" type="slidenum">
              <a:rPr lang="it-IT"/>
              <a:pPr/>
              <a:t>0</a:t>
            </a:fld>
            <a:endParaRPr lang="it-IT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(1) </a:t>
            </a:r>
            <a:r>
              <a:rPr lang="it-IT" sz="1200" i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De visione beatifica</a:t>
            </a:r>
            <a:r>
              <a:rPr lang="it-IT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</a:t>
            </a:r>
            <a:r>
              <a:rPr lang="it-IT" sz="1200" i="1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Prooemium</a:t>
            </a:r>
            <a:r>
              <a:rPr lang="it-IT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2 (p. 13. 17). </a:t>
            </a:r>
            <a:r>
              <a:rPr lang="it-IT" dirty="0" err="1" smtClean="0"/>
              <a:t>Cf</a:t>
            </a:r>
            <a:r>
              <a:rPr lang="it-IT" dirty="0" smtClean="0"/>
              <a:t>. </a:t>
            </a:r>
            <a:r>
              <a:rPr lang="it-IT" i="1" dirty="0" smtClean="0"/>
              <a:t>Elementi di Teologia</a:t>
            </a:r>
            <a:r>
              <a:rPr lang="it-IT" dirty="0" smtClean="0"/>
              <a:t>, </a:t>
            </a:r>
            <a:r>
              <a:rPr lang="it-IT" b="1" dirty="0" smtClean="0"/>
              <a:t>146 e 147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E79EE-49A7-47EF-B3D7-FDE05C59FA81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899643"/>
          </a:xfrm>
        </p:spPr>
        <p:txBody>
          <a:bodyPr/>
          <a:lstStyle>
            <a:lvl1pPr>
              <a:defRPr sz="3200" b="0">
                <a:solidFill>
                  <a:srgbClr val="FF0000"/>
                </a:solidFill>
                <a:latin typeface="Germany" pitchFamily="66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dirty="0" smtClean="0"/>
              <a:t>Unità didattica </a:t>
            </a:r>
            <a:r>
              <a:rPr lang="it-IT" dirty="0" err="1" smtClean="0">
                <a:solidFill>
                  <a:srgbClr val="FF0000"/>
                </a:solidFill>
              </a:rPr>
              <a:t>n°</a:t>
            </a:r>
            <a:r>
              <a:rPr lang="it-IT" dirty="0" smtClean="0"/>
              <a:t>: </a:t>
            </a:r>
            <a:r>
              <a:rPr lang="it-IT" i="1" dirty="0" smtClean="0">
                <a:solidFill>
                  <a:srgbClr val="FF0000"/>
                </a:solidFill>
              </a:rPr>
              <a:t>Titolo</a:t>
            </a:r>
            <a:r>
              <a:rPr lang="it-IT" dirty="0" smtClean="0"/>
              <a:t> -</a:t>
            </a:r>
            <a:r>
              <a:rPr lang="it-IT" i="1" dirty="0" smtClean="0"/>
              <a:t> </a:t>
            </a:r>
            <a:r>
              <a:rPr lang="it-IT" dirty="0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‹N›</a:t>
            </a:fld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dirty="0" smtClean="0"/>
              <a:t>Unità didattica </a:t>
            </a:r>
            <a:r>
              <a:rPr lang="it-IT" dirty="0" smtClean="0">
                <a:solidFill>
                  <a:srgbClr val="FF0000"/>
                </a:solidFill>
              </a:rPr>
              <a:t>M3</a:t>
            </a:r>
            <a:r>
              <a:rPr lang="it-IT" dirty="0" smtClean="0"/>
              <a:t>: </a:t>
            </a:r>
            <a:r>
              <a:rPr lang="it-IT" i="1" dirty="0" smtClean="0">
                <a:solidFill>
                  <a:srgbClr val="FF0000"/>
                </a:solidFill>
              </a:rPr>
              <a:t>Teodorico di </a:t>
            </a:r>
            <a:r>
              <a:rPr lang="it-IT" i="1" dirty="0" err="1" smtClean="0">
                <a:solidFill>
                  <a:srgbClr val="FF0000"/>
                </a:solidFill>
              </a:rPr>
              <a:t>Freiberg</a:t>
            </a:r>
            <a:r>
              <a:rPr lang="it-IT" i="1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-</a:t>
            </a:r>
            <a:r>
              <a:rPr lang="it-IT" i="1" dirty="0" smtClean="0"/>
              <a:t> </a:t>
            </a:r>
            <a:r>
              <a:rPr lang="it-IT" dirty="0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‹N›</a:t>
            </a:fld>
            <a:endParaRPr lang="it-IT" dirty="0"/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250825" y="1341438"/>
            <a:ext cx="8642350" cy="532765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bliograf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250825" y="404813"/>
            <a:ext cx="8642350" cy="791939"/>
          </a:xfrm>
        </p:spPr>
        <p:txBody>
          <a:bodyPr/>
          <a:lstStyle>
            <a:lvl1pPr>
              <a:defRPr/>
            </a:lvl1pPr>
          </a:lstStyle>
          <a:p>
            <a:r>
              <a:rPr lang="it-IT" dirty="0" smtClean="0"/>
              <a:t>Unità didattica </a:t>
            </a:r>
            <a:r>
              <a:rPr lang="it-IT" dirty="0" err="1" smtClean="0">
                <a:solidFill>
                  <a:srgbClr val="FF0000"/>
                </a:solidFill>
              </a:rPr>
              <a:t>n°</a:t>
            </a:r>
            <a:r>
              <a:rPr lang="it-IT" dirty="0" smtClean="0"/>
              <a:t>: </a:t>
            </a:r>
            <a:r>
              <a:rPr lang="it-IT" i="1" dirty="0" smtClean="0">
                <a:solidFill>
                  <a:srgbClr val="FF0000"/>
                </a:solidFill>
              </a:rPr>
              <a:t>Titolo</a:t>
            </a:r>
            <a:r>
              <a:rPr lang="it-IT" dirty="0" smtClean="0"/>
              <a:t> </a:t>
            </a:r>
          </a:p>
          <a:p>
            <a:r>
              <a:rPr lang="it-IT" sz="3200" dirty="0" smtClean="0">
                <a:solidFill>
                  <a:srgbClr val="FF0000"/>
                </a:solidFill>
              </a:rPr>
              <a:t>Bibliografia</a:t>
            </a:r>
            <a:endParaRPr lang="it-IT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642350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2150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0825" y="115888"/>
            <a:ext cx="8640763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2150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0825" y="404813"/>
            <a:ext cx="8642350" cy="2873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Unità didattica </a:t>
            </a:r>
            <a:r>
              <a:rPr lang="it-IT" dirty="0" smtClean="0">
                <a:solidFill>
                  <a:srgbClr val="FF0000"/>
                </a:solidFill>
              </a:rPr>
              <a:t>M3</a:t>
            </a:r>
            <a:r>
              <a:rPr lang="it-IT" dirty="0" smtClean="0"/>
              <a:t>: </a:t>
            </a:r>
            <a:r>
              <a:rPr lang="it-IT" i="1" dirty="0" smtClean="0">
                <a:solidFill>
                  <a:srgbClr val="FF0000"/>
                </a:solidFill>
              </a:rPr>
              <a:t>Teodorico di </a:t>
            </a:r>
            <a:r>
              <a:rPr lang="it-IT" i="1" dirty="0" err="1" smtClean="0">
                <a:solidFill>
                  <a:srgbClr val="FF0000"/>
                </a:solidFill>
              </a:rPr>
              <a:t>Freiberg</a:t>
            </a:r>
            <a:r>
              <a:rPr lang="it-IT" i="1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-</a:t>
            </a:r>
            <a:r>
              <a:rPr lang="it-IT" i="1" dirty="0" smtClean="0"/>
              <a:t> </a:t>
            </a:r>
            <a:r>
              <a:rPr lang="it-IT" dirty="0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‹N›</a:t>
            </a:fld>
            <a:endParaRPr lang="it-IT" dirty="0"/>
          </a:p>
        </p:txBody>
      </p:sp>
      <p:sp>
        <p:nvSpPr>
          <p:cNvPr id="21505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836613"/>
            <a:ext cx="8642350" cy="42386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lo stile del titolo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1" r:id="rId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FF0000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FF0000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FF0000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FF000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FF0000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FF0000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FF0000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84784"/>
            <a:ext cx="7772400" cy="2115667"/>
          </a:xfrm>
          <a:ln/>
        </p:spPr>
        <p:txBody>
          <a:bodyPr/>
          <a:lstStyle/>
          <a:p>
            <a:r>
              <a:rPr lang="it-IT" sz="3200" b="0" dirty="0" smtClean="0">
                <a:latin typeface="Germany" pitchFamily="66" charset="0"/>
              </a:rPr>
              <a:t>Unità didattica M3</a:t>
            </a:r>
            <a:br>
              <a:rPr lang="it-IT" sz="3200" b="0" dirty="0" smtClean="0">
                <a:latin typeface="Germany" pitchFamily="66" charset="0"/>
              </a:rPr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Teodorico di </a:t>
            </a:r>
            <a:r>
              <a:rPr lang="it-IT" dirty="0" err="1" smtClean="0"/>
              <a:t>Freiberg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La maturazione speculativa della Teologia Renana</a:t>
            </a:r>
            <a:endParaRPr lang="it-IT" sz="3200" b="0" dirty="0">
              <a:latin typeface="Germany" pitchFamily="66" charset="0"/>
            </a:endParaRP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886200"/>
            <a:ext cx="7272337" cy="1630363"/>
          </a:xfrm>
        </p:spPr>
        <p:txBody>
          <a:bodyPr/>
          <a:lstStyle/>
          <a:p>
            <a:endParaRPr lang="it-IT" smtClean="0">
              <a:solidFill>
                <a:srgbClr val="FF0000"/>
              </a:solidFill>
            </a:endParaRPr>
          </a:p>
          <a:p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L’universale dialettica logico-ontologica </a:t>
            </a:r>
            <a:r>
              <a:rPr lang="it-IT" dirty="0" smtClean="0"/>
              <a:t>(</a:t>
            </a:r>
            <a:r>
              <a:rPr lang="it-IT" i="1" dirty="0" smtClean="0"/>
              <a:t>more geometrico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9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>
              <a:buNone/>
            </a:pPr>
            <a:r>
              <a:rPr lang="it-IT" sz="2200" dirty="0" smtClean="0"/>
              <a:t>+				    </a:t>
            </a:r>
            <a:r>
              <a:rPr lang="it-IT" sz="2200" dirty="0" err="1" smtClean="0"/>
              <a:t>atto</a:t>
            </a:r>
            <a:r>
              <a:rPr lang="it-IT" sz="2200" dirty="0" smtClean="0"/>
              <a:t>				+</a:t>
            </a:r>
          </a:p>
          <a:p>
            <a:pPr lvl="8">
              <a:buNone/>
            </a:pPr>
            <a:endParaRPr lang="it-IT" sz="2000" dirty="0" smtClean="0"/>
          </a:p>
          <a:p>
            <a:pPr lvl="8">
              <a:buNone/>
            </a:pPr>
            <a:endParaRPr lang="it-IT" sz="2000" dirty="0" smtClean="0"/>
          </a:p>
          <a:p>
            <a:pPr lvl="5">
              <a:buNone/>
            </a:pPr>
            <a:r>
              <a:rPr lang="it-IT" sz="1600" b="1" dirty="0" smtClean="0">
                <a:solidFill>
                  <a:srgbClr val="FF0000"/>
                </a:solidFill>
              </a:rPr>
              <a:t>Ente corporeo		</a:t>
            </a:r>
            <a:r>
              <a:rPr lang="it-IT" sz="1600" b="1" dirty="0" smtClean="0">
                <a:solidFill>
                  <a:srgbClr val="0000FF"/>
                </a:solidFill>
              </a:rPr>
              <a:t>Ente spirituale</a:t>
            </a:r>
          </a:p>
          <a:p>
            <a:pPr lvl="8">
              <a:buNone/>
            </a:pPr>
            <a:endParaRPr lang="it-IT" sz="2000" dirty="0" smtClean="0"/>
          </a:p>
          <a:p>
            <a:pPr lvl="8">
              <a:buNone/>
            </a:pPr>
            <a:endParaRPr lang="it-IT" sz="2000" dirty="0" smtClean="0"/>
          </a:p>
          <a:p>
            <a:pPr lvl="3">
              <a:buNone/>
            </a:pPr>
            <a:r>
              <a:rPr lang="it-IT" sz="2000" dirty="0" smtClean="0"/>
              <a:t>Particolarità					Universalità</a:t>
            </a:r>
          </a:p>
          <a:p>
            <a:pPr lvl="8">
              <a:buNone/>
            </a:pPr>
            <a:endParaRPr lang="it-IT" sz="2000" dirty="0" smtClean="0"/>
          </a:p>
          <a:p>
            <a:pPr lvl="8">
              <a:buNone/>
            </a:pPr>
            <a:endParaRPr lang="it-IT" sz="2000" dirty="0" smtClean="0"/>
          </a:p>
          <a:p>
            <a:pPr lvl="8">
              <a:buNone/>
            </a:pPr>
            <a:endParaRPr lang="it-IT" sz="2000" dirty="0" smtClean="0"/>
          </a:p>
          <a:p>
            <a:pPr lvl="8">
              <a:buNone/>
            </a:pPr>
            <a:endParaRPr lang="it-IT" sz="2000" dirty="0" smtClean="0"/>
          </a:p>
          <a:p>
            <a:pPr lvl="8">
              <a:buNone/>
            </a:pPr>
            <a:endParaRPr lang="it-IT" sz="2000" dirty="0" smtClean="0"/>
          </a:p>
          <a:p>
            <a:pPr lvl="3">
              <a:buNone/>
            </a:pPr>
            <a:r>
              <a:rPr lang="it-IT" sz="2200" dirty="0" smtClean="0"/>
              <a:t>-								-</a:t>
            </a:r>
          </a:p>
          <a:p>
            <a:pPr lvl="8">
              <a:buNone/>
            </a:pPr>
            <a:endParaRPr lang="it-IT" sz="2000" dirty="0" smtClean="0"/>
          </a:p>
          <a:p>
            <a:pPr lvl="8">
              <a:buNone/>
            </a:pPr>
            <a:r>
              <a:rPr lang="it-IT" sz="2000" dirty="0" smtClean="0"/>
              <a:t>   potenza</a:t>
            </a:r>
            <a:endParaRPr lang="it-IT" sz="2000" dirty="0"/>
          </a:p>
        </p:txBody>
      </p:sp>
      <p:cxnSp>
        <p:nvCxnSpPr>
          <p:cNvPr id="7" name="Connettore 2 6"/>
          <p:cNvCxnSpPr/>
          <p:nvPr/>
        </p:nvCxnSpPr>
        <p:spPr bwMode="auto">
          <a:xfrm rot="16200000" flipH="1">
            <a:off x="2267744" y="3933056"/>
            <a:ext cx="4752528" cy="144016"/>
          </a:xfrm>
          <a:prstGeom prst="straightConnector1">
            <a:avLst/>
          </a:prstGeom>
          <a:noFill/>
          <a:ln w="38100" cap="flat" cmpd="dbl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9" name="Connettore 2 8"/>
          <p:cNvCxnSpPr/>
          <p:nvPr/>
        </p:nvCxnSpPr>
        <p:spPr bwMode="auto">
          <a:xfrm>
            <a:off x="1907704" y="3815918"/>
            <a:ext cx="5400600" cy="1588"/>
          </a:xfrm>
          <a:prstGeom prst="straightConnector1">
            <a:avLst/>
          </a:prstGeom>
          <a:noFill/>
          <a:ln w="38100" cap="flat" cmpd="dbl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11" name="Connettore 1 10"/>
          <p:cNvCxnSpPr/>
          <p:nvPr/>
        </p:nvCxnSpPr>
        <p:spPr bwMode="auto">
          <a:xfrm>
            <a:off x="1763688" y="1700808"/>
            <a:ext cx="5688632" cy="4176464"/>
          </a:xfrm>
          <a:prstGeom prst="line">
            <a:avLst/>
          </a:prstGeom>
          <a:noFill/>
          <a:ln w="38100" cap="flat" cmpd="dbl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Connettore 1 11"/>
          <p:cNvCxnSpPr/>
          <p:nvPr/>
        </p:nvCxnSpPr>
        <p:spPr bwMode="auto">
          <a:xfrm flipV="1">
            <a:off x="1835696" y="1628800"/>
            <a:ext cx="5832648" cy="4248472"/>
          </a:xfrm>
          <a:prstGeom prst="line">
            <a:avLst/>
          </a:prstGeom>
          <a:noFill/>
          <a:ln w="38100" cap="flat" cmpd="dbl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Connettore 2 17"/>
          <p:cNvCxnSpPr/>
          <p:nvPr/>
        </p:nvCxnSpPr>
        <p:spPr bwMode="auto">
          <a:xfrm>
            <a:off x="2123728" y="1772816"/>
            <a:ext cx="5112568" cy="1588"/>
          </a:xfrm>
          <a:prstGeom prst="straightConnector1">
            <a:avLst/>
          </a:prstGeom>
          <a:noFill/>
          <a:ln w="38100" cap="flat" cmpd="dbl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L’universale gerarchia logico-ontologica (I)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10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gerarchia ontologica delle sostanze spirituali è quindi disposta secondo lo schema logico, sicché </a:t>
            </a:r>
            <a:r>
              <a:rPr lang="it-IT" b="1" dirty="0" smtClean="0"/>
              <a:t>dalla maggiore universalità del genere si passa a quella minore della specie e quindi dell'individuo</a:t>
            </a:r>
            <a:r>
              <a:rPr lang="it-IT" dirty="0" smtClean="0"/>
              <a:t>. </a:t>
            </a:r>
          </a:p>
          <a:p>
            <a:pPr lvl="1"/>
            <a:r>
              <a:rPr lang="it-IT" b="1" u="sng" dirty="0" smtClean="0"/>
              <a:t>Genere</a:t>
            </a:r>
            <a:r>
              <a:rPr lang="it-IT" b="1" dirty="0" smtClean="0"/>
              <a:t> </a:t>
            </a:r>
            <a:r>
              <a:rPr lang="it-IT" dirty="0" smtClean="0"/>
              <a:t>- </a:t>
            </a:r>
            <a:r>
              <a:rPr lang="it-IT" b="1" dirty="0" smtClean="0"/>
              <a:t>Le supreme e separate intelligenze</a:t>
            </a:r>
            <a:r>
              <a:rPr lang="it-IT" dirty="0" smtClean="0"/>
              <a:t>, che </a:t>
            </a:r>
            <a:r>
              <a:rPr lang="it-IT" b="1" dirty="0" smtClean="0"/>
              <a:t>costituiscono il genere</a:t>
            </a:r>
            <a:r>
              <a:rPr lang="it-IT" dirty="0" smtClean="0"/>
              <a:t>, sono quelle in cui la semplicità della sostanza puramente intellettiva</a:t>
            </a:r>
            <a:r>
              <a:rPr lang="it-IT" b="1" dirty="0" smtClean="0"/>
              <a:t> fa sì che all'ampiezza dell'atto corrisponda un minimo di potenza</a:t>
            </a:r>
            <a:endParaRPr lang="it-IT" dirty="0" smtClean="0"/>
          </a:p>
          <a:p>
            <a:pPr lvl="1"/>
            <a:r>
              <a:rPr lang="it-IT" b="1" u="sng" dirty="0" smtClean="0"/>
              <a:t>Specie</a:t>
            </a:r>
            <a:r>
              <a:rPr lang="it-IT" b="1" dirty="0" smtClean="0"/>
              <a:t> - </a:t>
            </a:r>
            <a:r>
              <a:rPr lang="it-IT" dirty="0" smtClean="0"/>
              <a:t>La minore semplicità opera come elemento di limitazione: essa </a:t>
            </a:r>
            <a:r>
              <a:rPr lang="it-IT" b="1" dirty="0" smtClean="0"/>
              <a:t>oltre alla pura intellettualità ha aggiunta la vita</a:t>
            </a:r>
            <a:r>
              <a:rPr lang="it-IT" dirty="0" smtClean="0"/>
              <a:t>. Questa limitazione non è tanto nell'ambito della conoscenza, quanto nella purezza e nella semplicità della loro essenza. Tali intelligenze, proprio perché metafisicamente meno perfette, </a:t>
            </a:r>
            <a:r>
              <a:rPr lang="it-IT" b="1" dirty="0" smtClean="0"/>
              <a:t>possono essere unite ai corpi dei quali sono forma</a:t>
            </a:r>
            <a:r>
              <a:rPr lang="it-IT" dirty="0" smtClean="0"/>
              <a:t>.</a:t>
            </a:r>
          </a:p>
          <a:p>
            <a:pPr lvl="1"/>
            <a:r>
              <a:rPr lang="it-IT" b="1" u="sng" dirty="0" smtClean="0"/>
              <a:t>Individuo</a:t>
            </a:r>
            <a:r>
              <a:rPr lang="it-IT" b="1" dirty="0" smtClean="0"/>
              <a:t> </a:t>
            </a:r>
            <a:r>
              <a:rPr lang="it-IT" dirty="0" smtClean="0"/>
              <a:t>- L'ultimo posto compete all'individuo, che disperde in un alone di maggiore potenzialità la ricchezza che le sostanze superiori hanno in maggiore attualità e semplicità. L'</a:t>
            </a:r>
            <a:r>
              <a:rPr lang="it-IT" b="1" dirty="0" smtClean="0"/>
              <a:t>individualità</a:t>
            </a:r>
            <a:r>
              <a:rPr lang="it-IT" dirty="0" smtClean="0"/>
              <a:t>, nelle sostanze spirituali, ci si presenta come un </a:t>
            </a:r>
            <a:r>
              <a:rPr lang="it-IT" b="1" dirty="0" smtClean="0"/>
              <a:t>impoverimento dell'atto</a:t>
            </a:r>
            <a:r>
              <a:rPr lang="it-IT" dirty="0" smtClean="0"/>
              <a:t>, un </a:t>
            </a:r>
            <a:r>
              <a:rPr lang="it-IT" b="1" dirty="0" smtClean="0"/>
              <a:t>depotenziamento di </a:t>
            </a:r>
            <a:r>
              <a:rPr lang="it-IT" dirty="0" smtClean="0"/>
              <a:t>quell'</a:t>
            </a:r>
            <a:r>
              <a:rPr lang="it-IT" b="1" dirty="0" smtClean="0"/>
              <a:t>essere </a:t>
            </a:r>
            <a:r>
              <a:rPr lang="it-IT" dirty="0" smtClean="0"/>
              <a:t>assolutamente puro, che è all'inizio della creazione.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L’universale gerarchia logico-ontologica (</a:t>
            </a:r>
            <a:r>
              <a:rPr lang="it-IT" dirty="0" err="1" smtClean="0"/>
              <a:t>II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11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Riassumendo, la sostanzialità intellettuale nei vari enti si ripartisce in questo modo:</a:t>
            </a:r>
          </a:p>
          <a:p>
            <a:pPr lvl="1"/>
            <a:r>
              <a:rPr lang="it-IT" b="1" dirty="0" smtClean="0"/>
              <a:t>Pura essenza intellettuale, assolutamente semplice del genere, </a:t>
            </a:r>
          </a:p>
          <a:p>
            <a:pPr lvl="1"/>
            <a:r>
              <a:rPr lang="it-IT" b="1" dirty="0" smtClean="0"/>
              <a:t>Essenza intellettuale e vivente della specie</a:t>
            </a:r>
          </a:p>
          <a:p>
            <a:pPr lvl="1"/>
            <a:r>
              <a:rPr lang="it-IT" b="1" dirty="0" smtClean="0"/>
              <a:t>Razionalità individuale</a:t>
            </a:r>
          </a:p>
          <a:p>
            <a:r>
              <a:rPr lang="it-IT" b="1" dirty="0" smtClean="0"/>
              <a:t>Dall'Uno</a:t>
            </a:r>
            <a:r>
              <a:rPr lang="it-IT" dirty="0" smtClean="0"/>
              <a:t> semplice e increato, superiore ad ogni determinazione concettuale perché superiore allo stesso essere, </a:t>
            </a:r>
            <a:r>
              <a:rPr lang="it-IT" b="1" dirty="0" smtClean="0"/>
              <a:t>attraverso un processo logico di deduzione dall'universale al particolare</a:t>
            </a:r>
            <a:r>
              <a:rPr lang="it-IT" dirty="0" smtClean="0"/>
              <a:t>, </a:t>
            </a:r>
            <a:r>
              <a:rPr lang="it-IT" b="1" dirty="0" smtClean="0"/>
              <a:t>l'essere</a:t>
            </a:r>
            <a:r>
              <a:rPr lang="it-IT" dirty="0" smtClean="0"/>
              <a:t>, prima creatura, </a:t>
            </a:r>
            <a:r>
              <a:rPr lang="it-IT" b="1" dirty="0" smtClean="0"/>
              <a:t>si determina depauperandosi nella sua universalità</a:t>
            </a:r>
            <a:r>
              <a:rPr lang="it-IT" dirty="0" smtClean="0"/>
              <a:t>, che dice attualità, accrescendo la propria potenzialità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>
                <a:sym typeface="Wingdings" pitchFamily="2" charset="2"/>
              </a:rPr>
              <a:t> </a:t>
            </a:r>
            <a:r>
              <a:rPr lang="it-IT" dirty="0" smtClean="0"/>
              <a:t>Le </a:t>
            </a:r>
            <a:r>
              <a:rPr lang="it-IT" b="1" dirty="0" smtClean="0"/>
              <a:t>sostanze spirituali sono ordinate secondo la maggiore o minore universalità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>
                <a:sym typeface="Wingdings" pitchFamily="2" charset="2"/>
              </a:rPr>
              <a:t> </a:t>
            </a:r>
            <a:r>
              <a:rPr lang="it-IT" b="1" dirty="0" smtClean="0"/>
              <a:t>Le intelligenze superiori</a:t>
            </a:r>
            <a:r>
              <a:rPr lang="it-IT" dirty="0" smtClean="0"/>
              <a:t>, che rappresentano il grado più alto di queste sostanze, </a:t>
            </a:r>
            <a:r>
              <a:rPr lang="it-IT" b="1" dirty="0" smtClean="0"/>
              <a:t>ricevono il loro essere direttamente dalla prima causa</a:t>
            </a:r>
            <a:r>
              <a:rPr lang="it-IT" dirty="0" smtClean="0"/>
              <a:t> 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L’universale processione</a:t>
            </a:r>
            <a:r>
              <a:rPr lang="it-IT" i="1" dirty="0" smtClean="0"/>
              <a:t> </a:t>
            </a:r>
            <a:r>
              <a:rPr lang="it-IT" dirty="0" smtClean="0"/>
              <a:t>intellettuale (I)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12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L'azione dell'intelletto consiste in una certa «</a:t>
            </a:r>
            <a:r>
              <a:rPr lang="it-IT" i="1" dirty="0" err="1" smtClean="0"/>
              <a:t>ebullitio</a:t>
            </a:r>
            <a:r>
              <a:rPr lang="it-IT" i="1" dirty="0" smtClean="0"/>
              <a:t> </a:t>
            </a:r>
            <a:r>
              <a:rPr lang="it-IT" i="1" dirty="0" err="1" smtClean="0"/>
              <a:t>talis</a:t>
            </a:r>
            <a:r>
              <a:rPr lang="it-IT" i="1" dirty="0" smtClean="0"/>
              <a:t> </a:t>
            </a:r>
            <a:r>
              <a:rPr lang="it-IT" i="1" dirty="0" err="1" smtClean="0"/>
              <a:t>substantiae</a:t>
            </a:r>
            <a:r>
              <a:rPr lang="it-IT" i="1" dirty="0" smtClean="0"/>
              <a:t> in </a:t>
            </a:r>
            <a:r>
              <a:rPr lang="it-IT" i="1" dirty="0" err="1" smtClean="0"/>
              <a:t>aliud</a:t>
            </a:r>
            <a:r>
              <a:rPr lang="it-IT" i="1" dirty="0" smtClean="0"/>
              <a:t> extra in causando</a:t>
            </a:r>
            <a:r>
              <a:rPr lang="it-IT" dirty="0" smtClean="0"/>
              <a:t>»</a:t>
            </a:r>
            <a:r>
              <a:rPr lang="it-IT" baseline="30000" dirty="0" smtClean="0"/>
              <a:t> </a:t>
            </a:r>
            <a:r>
              <a:rPr lang="it-IT" dirty="0" smtClean="0"/>
              <a:t>(ebollizione di siffatta sostanza all’esterno nell’attività causale).</a:t>
            </a:r>
          </a:p>
          <a:p>
            <a:pPr>
              <a:buNone/>
            </a:pPr>
            <a:r>
              <a:rPr lang="it-IT" dirty="0" smtClean="0">
                <a:sym typeface="Wingdings"/>
              </a:rPr>
              <a:t>	</a:t>
            </a:r>
            <a:r>
              <a:rPr lang="it-IT" dirty="0" smtClean="0"/>
              <a:t> Ponendo Teodorico l'essere, come inferiore ontologicamente all'Uno e </a:t>
            </a:r>
            <a:r>
              <a:rPr lang="it-IT" b="1" dirty="0" smtClean="0"/>
              <a:t>riduce</a:t>
            </a:r>
            <a:r>
              <a:rPr lang="it-IT" dirty="0" smtClean="0"/>
              <a:t>ndo </a:t>
            </a:r>
            <a:r>
              <a:rPr lang="it-IT" b="1" dirty="0" smtClean="0"/>
              <a:t>neo-platonicamente la sostanza a questo procedere</a:t>
            </a:r>
            <a:r>
              <a:rPr lang="it-IT" dirty="0" smtClean="0"/>
              <a:t>, egli non parla di enti, ma di «</a:t>
            </a:r>
            <a:r>
              <a:rPr lang="it-IT" i="1" dirty="0" err="1" smtClean="0"/>
              <a:t>operationes</a:t>
            </a:r>
            <a:r>
              <a:rPr lang="it-IT" dirty="0" smtClean="0"/>
              <a:t>» prodotte dalle </a:t>
            </a:r>
            <a:r>
              <a:rPr lang="it-IT" b="1" dirty="0" smtClean="0"/>
              <a:t>le intelligenze gerarchicamente ripartite</a:t>
            </a:r>
          </a:p>
          <a:p>
            <a:r>
              <a:rPr lang="it-IT" dirty="0" smtClean="0"/>
              <a:t>Questa «</a:t>
            </a:r>
            <a:r>
              <a:rPr lang="it-IT" i="1" dirty="0" err="1" smtClean="0"/>
              <a:t>transfusio</a:t>
            </a:r>
            <a:r>
              <a:rPr lang="it-IT" dirty="0" smtClean="0"/>
              <a:t>» o «</a:t>
            </a:r>
            <a:r>
              <a:rPr lang="it-IT" i="1" dirty="0" err="1" smtClean="0"/>
              <a:t>ebullitio</a:t>
            </a:r>
            <a:r>
              <a:rPr lang="it-IT" dirty="0" smtClean="0"/>
              <a:t>», è dovuta alla fecondità necessaria, che promana dalla sovrabbondanza di essere della prima causa. Si tratta quindi per Teodorico di un'</a:t>
            </a:r>
            <a:r>
              <a:rPr lang="it-IT" b="1" dirty="0" smtClean="0"/>
              <a:t>emanazione a carattere eminentemente intellettuale, perché l‘Uno è essenzialmente Intelletto </a:t>
            </a:r>
            <a:r>
              <a:rPr lang="it-IT" dirty="0" smtClean="0"/>
              <a:t>(</a:t>
            </a:r>
            <a:r>
              <a:rPr lang="it-IT" i="1" dirty="0" smtClean="0"/>
              <a:t>Elementi di Teologia</a:t>
            </a:r>
            <a:r>
              <a:rPr lang="it-IT" dirty="0" smtClean="0"/>
              <a:t>, 174). </a:t>
            </a:r>
          </a:p>
          <a:p>
            <a:r>
              <a:rPr lang="it-IT" dirty="0" smtClean="0"/>
              <a:t>Il carattere intellettuale di rende questa </a:t>
            </a:r>
            <a:r>
              <a:rPr lang="it-IT" b="1" dirty="0" smtClean="0"/>
              <a:t>emanazione necessaria</a:t>
            </a:r>
            <a:r>
              <a:rPr lang="it-IT" dirty="0" smtClean="0"/>
              <a:t>, perché legata all'assoluta pienezza ontologica della causa prima, che non per un atto di volontà, ma « </a:t>
            </a:r>
            <a:r>
              <a:rPr lang="it-IT" i="1" dirty="0" smtClean="0"/>
              <a:t>sua </a:t>
            </a:r>
            <a:r>
              <a:rPr lang="it-IT" i="1" dirty="0" err="1" smtClean="0"/>
              <a:t>fecunditate</a:t>
            </a:r>
            <a:r>
              <a:rPr lang="it-IT" i="1" dirty="0" smtClean="0"/>
              <a:t> </a:t>
            </a:r>
            <a:r>
              <a:rPr lang="it-IT" dirty="0" smtClean="0"/>
              <a:t>» straripa e si effonde « </a:t>
            </a:r>
            <a:r>
              <a:rPr lang="it-IT" i="1" dirty="0" err="1" smtClean="0"/>
              <a:t>redundat</a:t>
            </a:r>
            <a:r>
              <a:rPr lang="it-IT" i="1" dirty="0" smtClean="0"/>
              <a:t> </a:t>
            </a:r>
            <a:r>
              <a:rPr lang="it-IT" dirty="0" smtClean="0"/>
              <a:t>» in tutto l'essere: a questo proposito Teodorico precisa « </a:t>
            </a:r>
            <a:r>
              <a:rPr lang="it-IT" i="1" dirty="0" err="1" smtClean="0"/>
              <a:t>illud</a:t>
            </a:r>
            <a:r>
              <a:rPr lang="it-IT" i="1" dirty="0" smtClean="0"/>
              <a:t> unum </a:t>
            </a:r>
            <a:r>
              <a:rPr lang="it-IT" i="1" dirty="0" err="1" smtClean="0"/>
              <a:t>intellectualiter</a:t>
            </a:r>
            <a:r>
              <a:rPr lang="it-IT" i="1" dirty="0" smtClean="0"/>
              <a:t> </a:t>
            </a:r>
            <a:r>
              <a:rPr lang="it-IT" i="1" dirty="0" err="1" smtClean="0"/>
              <a:t>etiam</a:t>
            </a:r>
            <a:r>
              <a:rPr lang="it-IT" i="1" dirty="0" smtClean="0"/>
              <a:t> </a:t>
            </a:r>
            <a:r>
              <a:rPr lang="it-IT" i="1" dirty="0" err="1" smtClean="0"/>
              <a:t>fecundum</a:t>
            </a:r>
            <a:r>
              <a:rPr lang="it-IT" i="1" dirty="0" smtClean="0"/>
              <a:t> est</a:t>
            </a:r>
            <a:r>
              <a:rPr lang="it-IT" dirty="0" smtClean="0"/>
              <a:t>»</a:t>
            </a:r>
            <a:r>
              <a:rPr lang="it-IT" i="1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L’universale processione</a:t>
            </a:r>
            <a:r>
              <a:rPr lang="it-IT" i="1" dirty="0" smtClean="0"/>
              <a:t> </a:t>
            </a:r>
            <a:r>
              <a:rPr lang="it-IT" dirty="0" smtClean="0"/>
              <a:t>intellettuale </a:t>
            </a:r>
            <a:r>
              <a:rPr lang="it-IT" dirty="0" smtClean="0"/>
              <a:t>(II)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13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b="1" dirty="0" smtClean="0"/>
              <a:t>prima causa straripa fuori di sé </a:t>
            </a:r>
            <a:r>
              <a:rPr lang="it-IT" dirty="0" smtClean="0"/>
              <a:t>generando dal nulla gli esseri molteplici. Seguendo </a:t>
            </a:r>
            <a:r>
              <a:rPr lang="it-IT" dirty="0" err="1" smtClean="0"/>
              <a:t>Avicenna</a:t>
            </a:r>
            <a:r>
              <a:rPr lang="it-IT" dirty="0" smtClean="0"/>
              <a:t>, da lui espressamente citato, Teodorico esplicita il processo in questo modo: </a:t>
            </a:r>
          </a:p>
          <a:p>
            <a:pPr lvl="1"/>
            <a:r>
              <a:rPr lang="it-IT" dirty="0" smtClean="0"/>
              <a:t>da Dio procede innanzitutto la prima intelligenza, </a:t>
            </a:r>
          </a:p>
          <a:p>
            <a:pPr lvl="1"/>
            <a:r>
              <a:rPr lang="it-IT" dirty="0" smtClean="0"/>
              <a:t>da questa procedono poi la seconda intelligenza, l'anima del primo cielo ed il primo cielo, </a:t>
            </a:r>
          </a:p>
          <a:p>
            <a:pPr lvl="1"/>
            <a:r>
              <a:rPr lang="it-IT" dirty="0" smtClean="0"/>
              <a:t>cosi successivamente fino a quella intelligenza dalla quale procede l'anima dell'infimo cielo e l'infimo cielo e l'ultima intelligenza che causa la sostanza degli enti generabili e corruttibili</a:t>
            </a:r>
          </a:p>
          <a:p>
            <a:r>
              <a:rPr lang="it-IT" b="1" dirty="0" smtClean="0"/>
              <a:t>In tale processo le intelligenze, </a:t>
            </a:r>
            <a:r>
              <a:rPr lang="it-IT" dirty="0" smtClean="0"/>
              <a:t>attraverso un atto contemplativo, </a:t>
            </a:r>
            <a:r>
              <a:rPr lang="it-IT" b="1" dirty="0" smtClean="0"/>
              <a:t>causano gli enti inferiori</a:t>
            </a:r>
            <a:r>
              <a:rPr lang="it-IT" dirty="0" smtClean="0"/>
              <a:t>, scanditi </a:t>
            </a:r>
            <a:r>
              <a:rPr lang="it-IT" b="1" dirty="0" smtClean="0"/>
              <a:t>in quattro fondamentali ordini ontologici</a:t>
            </a:r>
            <a:r>
              <a:rPr lang="it-IT" dirty="0" smtClean="0"/>
              <a:t>, un quadruplice processo che ripropone la dottrina di </a:t>
            </a:r>
            <a:r>
              <a:rPr lang="it-IT" dirty="0" err="1" smtClean="0"/>
              <a:t>Proclo</a:t>
            </a:r>
            <a:r>
              <a:rPr lang="it-IT" dirty="0" smtClean="0"/>
              <a:t>: 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 smtClean="0"/>
              <a:t>nella scala più bassa della realtà sono ì </a:t>
            </a:r>
            <a:r>
              <a:rPr lang="it-IT" b="1" dirty="0" smtClean="0"/>
              <a:t>corpi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 smtClean="0"/>
              <a:t>ad essi è superiore la sostanza dell'</a:t>
            </a:r>
            <a:r>
              <a:rPr lang="it-IT" b="1" dirty="0" smtClean="0"/>
              <a:t>anima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 smtClean="0"/>
              <a:t>all'anima sono superiori le </a:t>
            </a:r>
            <a:r>
              <a:rPr lang="it-IT" b="1" dirty="0" smtClean="0"/>
              <a:t>intelligenze 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 smtClean="0"/>
              <a:t>l'</a:t>
            </a:r>
            <a:r>
              <a:rPr lang="it-IT" b="1" dirty="0" smtClean="0"/>
              <a:t>Uno</a:t>
            </a:r>
            <a:r>
              <a:rPr lang="it-IT" dirty="0" smtClean="0"/>
              <a:t> è il principio supremo di tutta la realtà, definibile perlopiù per privazione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L’Universo come un </a:t>
            </a:r>
            <a:r>
              <a:rPr lang="it-IT" i="1" dirty="0" smtClean="0"/>
              <a:t>continuum </a:t>
            </a:r>
            <a:r>
              <a:rPr lang="it-IT" dirty="0" smtClean="0"/>
              <a:t>intellettuale </a:t>
            </a:r>
            <a:r>
              <a:rPr lang="it-IT" dirty="0" smtClean="0"/>
              <a:t>(I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14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L'oggetto della teologia e della filosofia è</a:t>
            </a:r>
            <a:r>
              <a:rPr lang="it-IT" dirty="0" smtClean="0"/>
              <a:t>, in un certo senso, lo stesso: </a:t>
            </a:r>
            <a:r>
              <a:rPr lang="it-IT" b="1" dirty="0" smtClean="0"/>
              <a:t>è l'Intelletto in quanto movimento di sé in </a:t>
            </a:r>
            <a:r>
              <a:rPr lang="it-IT" b="1" dirty="0" err="1" smtClean="0"/>
              <a:t>sè</a:t>
            </a:r>
            <a:r>
              <a:rPr lang="it-IT" dirty="0" smtClean="0"/>
              <a:t>. </a:t>
            </a:r>
          </a:p>
          <a:p>
            <a:pPr>
              <a:buNone/>
            </a:pPr>
            <a:r>
              <a:rPr lang="it-IT" dirty="0" smtClean="0">
                <a:sym typeface="Wingdings" pitchFamily="2" charset="2"/>
              </a:rPr>
              <a:t>	 </a:t>
            </a:r>
            <a:r>
              <a:rPr lang="it-IT" dirty="0" smtClean="0"/>
              <a:t>Il suo </a:t>
            </a:r>
            <a:r>
              <a:rPr lang="it-IT" b="1" dirty="0" smtClean="0"/>
              <a:t>universo</a:t>
            </a:r>
            <a:r>
              <a:rPr lang="it-IT" dirty="0" smtClean="0"/>
              <a:t> gerarchico, pertanto, non è solo quello di Dionigi, ma altresì quello di </a:t>
            </a:r>
            <a:r>
              <a:rPr lang="it-IT" dirty="0" err="1" smtClean="0"/>
              <a:t>Proclo</a:t>
            </a:r>
            <a:r>
              <a:rPr lang="it-IT" dirty="0" smtClean="0"/>
              <a:t>. In altre parole: </a:t>
            </a:r>
            <a:r>
              <a:rPr lang="it-IT" b="1" dirty="0" smtClean="0"/>
              <a:t>è la vita dell'Assoluto come movimento </a:t>
            </a:r>
            <a:r>
              <a:rPr lang="it-IT" b="1" dirty="0" smtClean="0"/>
              <a:t>circolare</a:t>
            </a:r>
            <a:r>
              <a:rPr lang="it-IT" dirty="0" smtClean="0"/>
              <a:t>: </a:t>
            </a:r>
            <a:r>
              <a:rPr lang="it-IT" dirty="0" err="1" smtClean="0"/>
              <a:t>manenza</a:t>
            </a:r>
            <a:r>
              <a:rPr lang="it-IT" dirty="0" smtClean="0"/>
              <a:t>, uscita e ritorno</a:t>
            </a:r>
            <a:endParaRPr lang="it-IT" dirty="0" smtClean="0"/>
          </a:p>
          <a:p>
            <a:r>
              <a:rPr lang="it-IT" dirty="0" smtClean="0"/>
              <a:t>Il fondamentale trattato </a:t>
            </a:r>
            <a:r>
              <a:rPr lang="it-IT" dirty="0" err="1" smtClean="0"/>
              <a:t>teodoriciano</a:t>
            </a:r>
            <a:r>
              <a:rPr lang="it-IT" dirty="0" smtClean="0"/>
              <a:t> sulla </a:t>
            </a:r>
            <a:r>
              <a:rPr lang="it-IT" i="1" dirty="0" smtClean="0"/>
              <a:t>Visione beatifica </a:t>
            </a:r>
            <a:r>
              <a:rPr lang="it-IT" dirty="0" smtClean="0"/>
              <a:t>(</a:t>
            </a:r>
            <a:r>
              <a:rPr lang="it-IT" i="1" dirty="0" smtClean="0"/>
              <a:t>De visione beatifica</a:t>
            </a:r>
            <a:r>
              <a:rPr lang="it-IT" dirty="0" smtClean="0"/>
              <a:t>) si apre con una reminescenza degli </a:t>
            </a:r>
            <a:r>
              <a:rPr lang="it-IT" i="1" dirty="0" smtClean="0"/>
              <a:t>Elementi di Teologia</a:t>
            </a:r>
            <a:r>
              <a:rPr lang="it-IT" dirty="0" smtClean="0"/>
              <a:t>:</a:t>
            </a:r>
            <a:endParaRPr lang="it-IT" i="1" dirty="0" smtClean="0"/>
          </a:p>
          <a:p>
            <a:pPr>
              <a:buNone/>
            </a:pPr>
            <a:r>
              <a:rPr lang="it-IT" i="1" dirty="0" smtClean="0"/>
              <a:t>	In tutte le processioni divine, v'è assimilazione dei termini ai principi, e ciò, grazie a questa conversione verso i principi, alimenta un processo circolare senza inizio né </a:t>
            </a:r>
            <a:r>
              <a:rPr lang="it-IT" i="1" dirty="0" smtClean="0"/>
              <a:t>fine </a:t>
            </a:r>
            <a:r>
              <a:rPr lang="it-IT" dirty="0" smtClean="0"/>
              <a:t>(1)</a:t>
            </a:r>
            <a:endParaRPr lang="it-IT" i="1" dirty="0" smtClean="0"/>
          </a:p>
          <a:p>
            <a:r>
              <a:rPr lang="it-IT" b="1" dirty="0" smtClean="0"/>
              <a:t>I gradi più elevati di ogni ordine divino assomigliano agli ultimi gradi dell'ordine superiore</a:t>
            </a:r>
            <a:endParaRPr lang="it-IT" dirty="0" smtClean="0"/>
          </a:p>
          <a:p>
            <a:pPr>
              <a:buNone/>
            </a:pPr>
            <a:r>
              <a:rPr lang="it-IT" i="1" dirty="0" smtClean="0"/>
              <a:t>	Poiché </a:t>
            </a:r>
            <a:r>
              <a:rPr lang="it-IT" i="1" dirty="0" smtClean="0"/>
              <a:t>deve esserci continuità nella processione divina e, dovendo ogni ordine essere legato all'insieme grazie a mediazioni appropriate, i livelli alti dei derivati devono essere necessariamente unite agli estremi limiti dei </a:t>
            </a:r>
            <a:r>
              <a:rPr lang="it-IT" i="1" dirty="0" smtClean="0"/>
              <a:t>primi </a:t>
            </a:r>
            <a:r>
              <a:rPr lang="it-IT" dirty="0" smtClean="0"/>
              <a:t>(1)</a:t>
            </a:r>
            <a:endParaRPr lang="it-IT" i="1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L’Universo come un </a:t>
            </a:r>
            <a:r>
              <a:rPr lang="it-IT" i="1" dirty="0" smtClean="0"/>
              <a:t>continuum </a:t>
            </a:r>
            <a:r>
              <a:rPr lang="it-IT" dirty="0" smtClean="0"/>
              <a:t>intellettuale (</a:t>
            </a:r>
            <a:r>
              <a:rPr lang="it-IT" dirty="0" smtClean="0"/>
              <a:t>II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15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Vi sarà dunque assimilazione dei principi dell'ordine inferiore ai termini ultimi dell'ordine superiore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>
                <a:sym typeface="Wingdings" pitchFamily="2" charset="2"/>
              </a:rPr>
              <a:t> </a:t>
            </a:r>
            <a:r>
              <a:rPr lang="it-IT" dirty="0" smtClean="0"/>
              <a:t>Tale </a:t>
            </a:r>
            <a:r>
              <a:rPr lang="it-IT" b="1" dirty="0" smtClean="0"/>
              <a:t>unione</a:t>
            </a:r>
            <a:r>
              <a:rPr lang="it-IT" dirty="0" smtClean="0"/>
              <a:t> si compie </a:t>
            </a:r>
            <a:r>
              <a:rPr lang="it-IT" b="1" dirty="0" smtClean="0"/>
              <a:t>per somiglianza</a:t>
            </a:r>
            <a:r>
              <a:rPr lang="it-IT" dirty="0" smtClean="0"/>
              <a:t>, </a:t>
            </a:r>
            <a:r>
              <a:rPr lang="it-IT" dirty="0" err="1" smtClean="0"/>
              <a:t>eccheggiando</a:t>
            </a:r>
            <a:r>
              <a:rPr lang="it-IT" dirty="0" smtClean="0"/>
              <a:t> affermazioni </a:t>
            </a:r>
            <a:r>
              <a:rPr lang="it-IT" dirty="0" err="1" smtClean="0"/>
              <a:t>procliane</a:t>
            </a:r>
            <a:endParaRPr lang="it-IT" dirty="0" smtClean="0"/>
          </a:p>
          <a:p>
            <a:r>
              <a:rPr lang="it-IT" dirty="0" smtClean="0"/>
              <a:t>In rapporto all’</a:t>
            </a:r>
            <a:r>
              <a:rPr lang="it-IT" b="1" dirty="0" smtClean="0"/>
              <a:t>assimilazione dell’inferiore nei confronti del superiore</a:t>
            </a:r>
            <a:r>
              <a:rPr lang="it-IT" dirty="0" smtClean="0"/>
              <a:t>, Teodorico distingue quattro classi o generi di esseri: </a:t>
            </a:r>
          </a:p>
          <a:p>
            <a:pPr lvl="1"/>
            <a:r>
              <a:rPr lang="it-IT" dirty="0" smtClean="0"/>
              <a:t>La prima è costituita dalle specie che si riconducono a Dio come alla </a:t>
            </a:r>
            <a:r>
              <a:rPr lang="it-IT" b="1" dirty="0" smtClean="0"/>
              <a:t>causa formale </a:t>
            </a:r>
            <a:r>
              <a:rPr lang="it-IT" dirty="0" smtClean="0"/>
              <a:t>in cui consiste la loro propria ragione.</a:t>
            </a:r>
          </a:p>
          <a:p>
            <a:pPr lvl="1"/>
            <a:r>
              <a:rPr lang="it-IT" dirty="0" smtClean="0"/>
              <a:t>La seconda dagli individui che si riconducono alle </a:t>
            </a:r>
            <a:r>
              <a:rPr lang="it-IT" b="1" dirty="0" smtClean="0"/>
              <a:t>Idee o esemplari </a:t>
            </a:r>
            <a:r>
              <a:rPr lang="it-IT" dirty="0" smtClean="0"/>
              <a:t>che a loro corrispondono nel Pensiero divino. </a:t>
            </a:r>
          </a:p>
          <a:p>
            <a:pPr lvl="1"/>
            <a:r>
              <a:rPr lang="it-IT" dirty="0" smtClean="0"/>
              <a:t>La terza è costituita dalle </a:t>
            </a:r>
            <a:r>
              <a:rPr lang="it-IT" b="1" dirty="0" smtClean="0"/>
              <a:t>sostanze spirituali o angeli che procedono da Dio in virtù della loro rassomiglianza</a:t>
            </a:r>
            <a:r>
              <a:rPr lang="it-IT" dirty="0" smtClean="0"/>
              <a:t> alla sostanza divina</a:t>
            </a:r>
          </a:p>
          <a:p>
            <a:pPr lvl="1"/>
            <a:r>
              <a:rPr lang="it-IT" dirty="0" smtClean="0"/>
              <a:t>La quarta, da una classe di sostanze spirituali il cui grado di rassomiglianza è ancora più elevato. </a:t>
            </a:r>
          </a:p>
          <a:p>
            <a:pPr lvl="1">
              <a:buNone/>
            </a:pPr>
            <a:r>
              <a:rPr lang="it-IT" dirty="0" smtClean="0"/>
              <a:t>	</a:t>
            </a:r>
            <a:r>
              <a:rPr lang="it-IT" dirty="0" smtClean="0">
                <a:sym typeface="Wingdings" pitchFamily="2" charset="2"/>
              </a:rPr>
              <a:t> </a:t>
            </a:r>
            <a:r>
              <a:rPr lang="it-IT" dirty="0" smtClean="0"/>
              <a:t>Sono «</a:t>
            </a:r>
            <a:r>
              <a:rPr lang="it-IT" b="1" i="1" dirty="0" smtClean="0"/>
              <a:t>gli intelletti per essenza sempre in atto, in cui brilla perfettamente e propriamente l'immagine di Dio, poiché ciascuno fra di essi è, per essenza stessa, immagine di Dio</a:t>
            </a:r>
            <a:r>
              <a:rPr lang="it-IT" dirty="0" smtClean="0"/>
              <a:t>»</a:t>
            </a:r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Immagine e somiglianza – </a:t>
            </a:r>
            <a:r>
              <a:rPr lang="it-IT" i="1" dirty="0" smtClean="0"/>
              <a:t>A </a:t>
            </a:r>
            <a:r>
              <a:rPr lang="it-IT" i="1" dirty="0" err="1" smtClean="0"/>
              <a:t>ratione</a:t>
            </a:r>
            <a:r>
              <a:rPr lang="it-IT" i="1" dirty="0" smtClean="0"/>
              <a:t>/</a:t>
            </a:r>
            <a:r>
              <a:rPr lang="it-IT" i="1" dirty="0" err="1" smtClean="0"/>
              <a:t>Secundum</a:t>
            </a:r>
            <a:r>
              <a:rPr lang="it-IT" i="1" dirty="0" smtClean="0"/>
              <a:t> </a:t>
            </a:r>
            <a:r>
              <a:rPr lang="it-IT" i="1" dirty="0" err="1" smtClean="0"/>
              <a:t>rationem</a:t>
            </a:r>
            <a:r>
              <a:rPr lang="it-IT" i="1" dirty="0" smtClean="0"/>
              <a:t> </a:t>
            </a:r>
            <a:r>
              <a:rPr lang="it-IT" dirty="0" smtClean="0"/>
              <a:t>(I)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16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Immagine e somiglianza</a:t>
            </a:r>
            <a:r>
              <a:rPr lang="it-IT" dirty="0" smtClean="0"/>
              <a:t>: l'emanazione delle cose da Dio è un duplice processo perché può essere </a:t>
            </a:r>
            <a:r>
              <a:rPr lang="it-IT" i="1" dirty="0" smtClean="0"/>
              <a:t>a </a:t>
            </a:r>
            <a:r>
              <a:rPr lang="it-IT" i="1" dirty="0" err="1" smtClean="0"/>
              <a:t>ratione</a:t>
            </a:r>
            <a:r>
              <a:rPr lang="it-IT" i="1" dirty="0" smtClean="0"/>
              <a:t> </a:t>
            </a:r>
            <a:r>
              <a:rPr lang="it-IT" dirty="0" smtClean="0"/>
              <a:t>e </a:t>
            </a:r>
            <a:r>
              <a:rPr lang="it-IT" i="1" dirty="0" err="1" smtClean="0"/>
              <a:t>secundum</a:t>
            </a:r>
            <a:r>
              <a:rPr lang="it-IT" i="1" dirty="0" smtClean="0"/>
              <a:t> </a:t>
            </a:r>
            <a:r>
              <a:rPr lang="it-IT" i="1" dirty="0" err="1" smtClean="0"/>
              <a:t>rationem</a:t>
            </a:r>
            <a:r>
              <a:rPr lang="it-IT" i="1" dirty="0" smtClean="0"/>
              <a:t> </a:t>
            </a:r>
            <a:r>
              <a:rPr lang="it-IT" dirty="0" smtClean="0"/>
              <a:t>». </a:t>
            </a:r>
          </a:p>
          <a:p>
            <a:r>
              <a:rPr lang="it-IT" dirty="0" smtClean="0"/>
              <a:t>La differenza, secondo Teodorico, consiste in questo: </a:t>
            </a:r>
          </a:p>
          <a:p>
            <a:pPr lvl="1"/>
            <a:r>
              <a:rPr lang="it-IT" dirty="0" smtClean="0"/>
              <a:t>nella processione « </a:t>
            </a:r>
            <a:r>
              <a:rPr lang="it-IT" b="1" i="1" dirty="0" smtClean="0"/>
              <a:t>a </a:t>
            </a:r>
            <a:r>
              <a:rPr lang="it-IT" b="1" i="1" dirty="0" err="1" smtClean="0"/>
              <a:t>ratione</a:t>
            </a:r>
            <a:r>
              <a:rPr lang="it-IT" b="1" i="1" dirty="0" smtClean="0"/>
              <a:t> </a:t>
            </a:r>
            <a:r>
              <a:rPr lang="it-IT" dirty="0" smtClean="0"/>
              <a:t>», vi è una </a:t>
            </a:r>
            <a:r>
              <a:rPr lang="it-IT" b="1" dirty="0" smtClean="0"/>
              <a:t>necessità immanente</a:t>
            </a:r>
            <a:r>
              <a:rPr lang="it-IT" dirty="0" smtClean="0"/>
              <a:t>, secondo la quale </a:t>
            </a:r>
            <a:r>
              <a:rPr lang="it-IT" b="1" dirty="0" smtClean="0"/>
              <a:t>gli enti derivano da Dio</a:t>
            </a:r>
            <a:r>
              <a:rPr lang="it-IT" dirty="0" smtClean="0"/>
              <a:t>, </a:t>
            </a:r>
            <a:r>
              <a:rPr lang="it-IT" b="1" dirty="0" smtClean="0"/>
              <a:t>senza una decisione</a:t>
            </a:r>
            <a:r>
              <a:rPr lang="it-IT" dirty="0" smtClean="0"/>
              <a:t>; </a:t>
            </a:r>
          </a:p>
          <a:p>
            <a:pPr lvl="1"/>
            <a:r>
              <a:rPr lang="it-IT" dirty="0" smtClean="0"/>
              <a:t>nella processione « </a:t>
            </a:r>
            <a:r>
              <a:rPr lang="it-IT" b="1" i="1" dirty="0" err="1" smtClean="0"/>
              <a:t>secundum</a:t>
            </a:r>
            <a:r>
              <a:rPr lang="it-IT" b="1" i="1" dirty="0" smtClean="0"/>
              <a:t> </a:t>
            </a:r>
            <a:r>
              <a:rPr lang="it-IT" b="1" i="1" dirty="0" err="1" smtClean="0"/>
              <a:t>rationem</a:t>
            </a:r>
            <a:r>
              <a:rPr lang="it-IT" b="1" i="1" dirty="0" smtClean="0"/>
              <a:t> </a:t>
            </a:r>
            <a:r>
              <a:rPr lang="it-IT" dirty="0" smtClean="0"/>
              <a:t>», invece, pur essendo la </a:t>
            </a:r>
            <a:r>
              <a:rPr lang="it-IT" b="1" dirty="0" smtClean="0"/>
              <a:t>creazione degli enti </a:t>
            </a:r>
            <a:r>
              <a:rPr lang="it-IT" dirty="0" smtClean="0"/>
              <a:t>secondo la razionalità divina, essa è </a:t>
            </a:r>
            <a:r>
              <a:rPr lang="it-IT" b="1" dirty="0" smtClean="0"/>
              <a:t>mediata da un atto di volontà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>
                <a:sym typeface="Wingdings" pitchFamily="2" charset="2"/>
              </a:rPr>
              <a:t> </a:t>
            </a:r>
            <a:r>
              <a:rPr lang="it-IT" dirty="0" smtClean="0"/>
              <a:t>È la </a:t>
            </a:r>
            <a:r>
              <a:rPr lang="it-IT" b="1" dirty="0" smtClean="0"/>
              <a:t>processione dell'intelletto </a:t>
            </a:r>
            <a:r>
              <a:rPr lang="it-IT" dirty="0" smtClean="0"/>
              <a:t>quella precipuamente diretta ed immediata, ossia </a:t>
            </a:r>
            <a:r>
              <a:rPr lang="it-IT" b="1" i="1" dirty="0" smtClean="0"/>
              <a:t>a </a:t>
            </a:r>
            <a:r>
              <a:rPr lang="it-IT" b="1" i="1" dirty="0" err="1" smtClean="0"/>
              <a:t>ratione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>
                <a:sym typeface="Wingdings" pitchFamily="2" charset="2"/>
              </a:rPr>
              <a:t> </a:t>
            </a:r>
            <a:r>
              <a:rPr lang="it-IT" dirty="0" smtClean="0"/>
              <a:t>L'intelletto agente di Aristotele occupa dunque un posto più elevato che non quello delle sostanze spirituali o angeli .</a:t>
            </a:r>
          </a:p>
          <a:p>
            <a:pPr algn="ctr">
              <a:buNone/>
            </a:pPr>
            <a:r>
              <a:rPr lang="it-IT" dirty="0" smtClean="0"/>
              <a:t>	</a:t>
            </a:r>
            <a:r>
              <a:rPr lang="it-IT" dirty="0" smtClean="0">
                <a:sym typeface="Wingdings"/>
              </a:rPr>
              <a:t></a:t>
            </a:r>
            <a:r>
              <a:rPr lang="it-IT" dirty="0" smtClean="0"/>
              <a:t> </a:t>
            </a:r>
            <a:endParaRPr lang="it-IT" dirty="0" smtClean="0">
              <a:sym typeface="Wingdings" pitchFamily="2" charset="2"/>
            </a:endParaRPr>
          </a:p>
          <a:p>
            <a:pPr algn="ctr">
              <a:buNone/>
            </a:pPr>
            <a:r>
              <a:rPr lang="it-IT" dirty="0" smtClean="0">
                <a:sym typeface="Wingdings" pitchFamily="2" charset="2"/>
              </a:rPr>
              <a:t>	</a:t>
            </a:r>
            <a:r>
              <a:rPr lang="it-IT" dirty="0" smtClean="0"/>
              <a:t>L</a:t>
            </a:r>
            <a:r>
              <a:rPr lang="it-IT" b="1" dirty="0" smtClean="0"/>
              <a:t>'intelletto agente ha un rapporto diretto con l'essenza di Dio stesso</a:t>
            </a:r>
            <a:r>
              <a:rPr lang="it-IT" dirty="0" smtClean="0"/>
              <a:t>: si pone senz'altro come </a:t>
            </a:r>
            <a:r>
              <a:rPr lang="it-IT" b="1" dirty="0" smtClean="0"/>
              <a:t>« </a:t>
            </a:r>
            <a:r>
              <a:rPr lang="it-IT" b="1" i="1" dirty="0" smtClean="0"/>
              <a:t>imago </a:t>
            </a:r>
            <a:r>
              <a:rPr lang="it-IT" b="1" dirty="0" smtClean="0"/>
              <a:t>» di Dio</a:t>
            </a:r>
            <a:r>
              <a:rPr lang="it-IT" dirty="0" smtClean="0"/>
              <a:t>, perché esprime pienamente la sua essenza.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Immagine e somiglianza – </a:t>
            </a:r>
            <a:r>
              <a:rPr lang="it-IT" i="1" dirty="0" smtClean="0"/>
              <a:t>A </a:t>
            </a:r>
            <a:r>
              <a:rPr lang="it-IT" i="1" dirty="0" err="1" smtClean="0"/>
              <a:t>ratione</a:t>
            </a:r>
            <a:r>
              <a:rPr lang="it-IT" i="1" dirty="0" smtClean="0"/>
              <a:t>/</a:t>
            </a:r>
            <a:r>
              <a:rPr lang="it-IT" i="1" dirty="0" err="1" smtClean="0"/>
              <a:t>Secundum</a:t>
            </a:r>
            <a:r>
              <a:rPr lang="it-IT" i="1" dirty="0" smtClean="0"/>
              <a:t> </a:t>
            </a:r>
            <a:r>
              <a:rPr lang="it-IT" i="1" dirty="0" err="1" smtClean="0"/>
              <a:t>rationem</a:t>
            </a:r>
            <a:r>
              <a:rPr lang="it-IT" i="1" dirty="0" smtClean="0"/>
              <a:t> </a:t>
            </a:r>
            <a:r>
              <a:rPr lang="it-IT" dirty="0" smtClean="0"/>
              <a:t>(II)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17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Gli enti</a:t>
            </a:r>
            <a:r>
              <a:rPr lang="it-IT" dirty="0" smtClean="0"/>
              <a:t>, invece, </a:t>
            </a:r>
            <a:r>
              <a:rPr lang="it-IT" b="1" dirty="0" smtClean="0"/>
              <a:t>i quali</a:t>
            </a:r>
            <a:r>
              <a:rPr lang="it-IT" dirty="0" smtClean="0"/>
              <a:t> non </a:t>
            </a:r>
            <a:r>
              <a:rPr lang="it-IT" b="1" dirty="0" smtClean="0"/>
              <a:t>procedono</a:t>
            </a:r>
            <a:r>
              <a:rPr lang="it-IT" dirty="0" smtClean="0"/>
              <a:t> immediatamente dall'essenza di Dio, ma mediatamente, « </a:t>
            </a:r>
            <a:r>
              <a:rPr lang="it-IT" b="1" i="1" dirty="0" err="1" smtClean="0"/>
              <a:t>secundum</a:t>
            </a:r>
            <a:r>
              <a:rPr lang="it-IT" b="1" i="1" dirty="0" smtClean="0"/>
              <a:t> </a:t>
            </a:r>
            <a:r>
              <a:rPr lang="it-IT" b="1" i="1" dirty="0" err="1" smtClean="0"/>
              <a:t>rationem</a:t>
            </a:r>
            <a:r>
              <a:rPr lang="it-IT" i="1" dirty="0" smtClean="0"/>
              <a:t> </a:t>
            </a:r>
            <a:r>
              <a:rPr lang="it-IT" dirty="0" smtClean="0"/>
              <a:t>»,</a:t>
            </a:r>
            <a:r>
              <a:rPr lang="it-IT" i="1" dirty="0" smtClean="0"/>
              <a:t> </a:t>
            </a:r>
            <a:r>
              <a:rPr lang="it-IT" dirty="0" smtClean="0"/>
              <a:t>non esprimono una conformità assoluta « </a:t>
            </a:r>
            <a:r>
              <a:rPr lang="it-IT" i="1" dirty="0" err="1" smtClean="0"/>
              <a:t>sed</a:t>
            </a:r>
            <a:r>
              <a:rPr lang="it-IT" i="1" dirty="0" smtClean="0"/>
              <a:t> ad </a:t>
            </a:r>
            <a:r>
              <a:rPr lang="it-IT" i="1" dirty="0" err="1" smtClean="0"/>
              <a:t>similitudinem</a:t>
            </a:r>
            <a:r>
              <a:rPr lang="it-IT" i="1" dirty="0" smtClean="0"/>
              <a:t> </a:t>
            </a:r>
            <a:r>
              <a:rPr lang="it-IT" i="1" dirty="0" err="1" smtClean="0"/>
              <a:t>formae</a:t>
            </a:r>
            <a:r>
              <a:rPr lang="it-IT" i="1" dirty="0" smtClean="0"/>
              <a:t> </a:t>
            </a:r>
            <a:r>
              <a:rPr lang="it-IT" i="1" dirty="0" err="1" smtClean="0"/>
              <a:t>exemplaris</a:t>
            </a:r>
            <a:r>
              <a:rPr lang="it-IT" i="1" dirty="0" smtClean="0"/>
              <a:t> </a:t>
            </a:r>
            <a:r>
              <a:rPr lang="it-IT" dirty="0" smtClean="0"/>
              <a:t>»</a:t>
            </a:r>
            <a:r>
              <a:rPr lang="it-IT" i="1" dirty="0" smtClean="0"/>
              <a:t>. </a:t>
            </a:r>
          </a:p>
          <a:p>
            <a:r>
              <a:rPr lang="it-IT" dirty="0" smtClean="0"/>
              <a:t>Poiché procedono « </a:t>
            </a:r>
            <a:r>
              <a:rPr lang="it-IT" i="1" dirty="0" err="1" smtClean="0"/>
              <a:t>secundum</a:t>
            </a:r>
            <a:r>
              <a:rPr lang="it-IT" i="1" dirty="0" smtClean="0"/>
              <a:t> </a:t>
            </a:r>
            <a:r>
              <a:rPr lang="it-IT" i="1" dirty="0" err="1" smtClean="0"/>
              <a:t>rationem</a:t>
            </a:r>
            <a:r>
              <a:rPr lang="it-IT" i="1" dirty="0" smtClean="0"/>
              <a:t> </a:t>
            </a:r>
            <a:r>
              <a:rPr lang="it-IT" dirty="0" smtClean="0"/>
              <a:t>», secondo cioè la forma esemplare che è in Dio, </a:t>
            </a:r>
            <a:r>
              <a:rPr lang="it-IT" b="1" dirty="0" smtClean="0"/>
              <a:t>esprimono soltanto un genere ovvero una specie determinata</a:t>
            </a:r>
            <a:r>
              <a:rPr lang="it-IT" dirty="0" smtClean="0"/>
              <a:t>. </a:t>
            </a:r>
          </a:p>
          <a:p>
            <a:r>
              <a:rPr lang="it-IT" b="1" dirty="0" smtClean="0"/>
              <a:t>L'intelletto</a:t>
            </a:r>
            <a:r>
              <a:rPr lang="it-IT" dirty="0" smtClean="0"/>
              <a:t>, invece, nel suo procedere direttamente ed immediatamente dalla sostanza di Dio, </a:t>
            </a:r>
            <a:r>
              <a:rPr lang="it-IT" b="1" dirty="0" smtClean="0"/>
              <a:t>non riflette solo un esemplare divino, ma tutta l'essenza divino</a:t>
            </a:r>
          </a:p>
          <a:p>
            <a:pPr>
              <a:buNone/>
            </a:pPr>
            <a:r>
              <a:rPr lang="it-IT" b="1" dirty="0" smtClean="0"/>
              <a:t>	</a:t>
            </a:r>
            <a:r>
              <a:rPr lang="it-IT" b="1" dirty="0" smtClean="0">
                <a:sym typeface="Wingdings" pitchFamily="2" charset="2"/>
              </a:rPr>
              <a:t> </a:t>
            </a:r>
            <a:r>
              <a:rPr lang="it-IT" dirty="0" smtClean="0"/>
              <a:t>non appartiene quindi ad un genere determinato</a:t>
            </a:r>
          </a:p>
          <a:p>
            <a:r>
              <a:rPr lang="it-IT" dirty="0" smtClean="0"/>
              <a:t>Dio, pertanto, identico nella struttura ontologica alle intelligenze, degradazione  della  sua  sostanza,  rimane  trascendente  di  fronte  agli </a:t>
            </a:r>
            <a:r>
              <a:rPr lang="it-IT" b="1" dirty="0" smtClean="0"/>
              <a:t>enti molteplici</a:t>
            </a:r>
            <a:r>
              <a:rPr lang="it-IT" dirty="0" smtClean="0"/>
              <a:t>, </a:t>
            </a:r>
            <a:r>
              <a:rPr lang="it-IT" b="1" dirty="0" err="1" smtClean="0"/>
              <a:t>aristotelicamente</a:t>
            </a:r>
            <a:r>
              <a:rPr lang="it-IT" b="1" dirty="0" smtClean="0"/>
              <a:t> composti di materia e forma, il cui essere dipende solo indirettamente da Dio, ma direttamente dalle intelligenze</a:t>
            </a:r>
            <a:r>
              <a:rPr lang="it-IT" dirty="0" smtClean="0"/>
              <a:t>. </a:t>
            </a:r>
          </a:p>
          <a:p>
            <a:pPr lvl="1"/>
            <a:r>
              <a:rPr lang="it-IT" dirty="0" smtClean="0"/>
              <a:t>Tuttavia essi </a:t>
            </a:r>
            <a:r>
              <a:rPr lang="it-IT" b="1" dirty="0" smtClean="0"/>
              <a:t>sono </a:t>
            </a:r>
            <a:r>
              <a:rPr lang="it-IT" b="1" i="1" dirty="0" err="1" smtClean="0"/>
              <a:t>similitudines</a:t>
            </a:r>
            <a:r>
              <a:rPr lang="it-IT" b="1" i="1" dirty="0" smtClean="0"/>
              <a:t> Dei, </a:t>
            </a:r>
            <a:r>
              <a:rPr lang="it-IT" b="1" dirty="0" smtClean="0"/>
              <a:t>perché sono create secondo l'eterna ragione esemplare, che è in Dio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forme della conoscenza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18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Teodorico considera tre forme di conoscenza – intellettivo, razionale, sensitivo -  i quali differiscono nell'oggetto:</a:t>
            </a:r>
          </a:p>
          <a:p>
            <a:pPr lvl="1"/>
            <a:r>
              <a:rPr lang="it-IT" dirty="0" smtClean="0"/>
              <a:t>La </a:t>
            </a:r>
            <a:r>
              <a:rPr lang="it-IT" b="1" dirty="0" smtClean="0"/>
              <a:t>conoscenza sensibile ha come proprio oggetto il singolare</a:t>
            </a:r>
            <a:r>
              <a:rPr lang="it-IT" dirty="0" smtClean="0"/>
              <a:t>, che è </a:t>
            </a:r>
            <a:r>
              <a:rPr lang="it-IT" b="1" dirty="0" smtClean="0"/>
              <a:t>l'individuo</a:t>
            </a:r>
            <a:r>
              <a:rPr lang="it-IT" dirty="0" smtClean="0"/>
              <a:t>, che è sentito come tale, ed ha le parti posteriori al tutto. </a:t>
            </a:r>
          </a:p>
          <a:p>
            <a:pPr lvl="1"/>
            <a:r>
              <a:rPr lang="it-IT" dirty="0" smtClean="0"/>
              <a:t>La </a:t>
            </a:r>
            <a:r>
              <a:rPr lang="it-IT" b="1" dirty="0" smtClean="0"/>
              <a:t>conoscenza razionale conosce l'universale o la forma</a:t>
            </a:r>
            <a:r>
              <a:rPr lang="it-IT" dirty="0" smtClean="0"/>
              <a:t>, la cui ragione di universalità consiste nell'avere le parti anteriori al tutto</a:t>
            </a:r>
          </a:p>
          <a:p>
            <a:pPr lvl="1"/>
            <a:r>
              <a:rPr lang="it-IT" dirty="0" smtClean="0"/>
              <a:t>La </a:t>
            </a:r>
            <a:r>
              <a:rPr lang="it-IT" b="1" dirty="0" smtClean="0"/>
              <a:t>conoscenza intellettiva</a:t>
            </a:r>
            <a:r>
              <a:rPr lang="it-IT" dirty="0" smtClean="0"/>
              <a:t>, infine, </a:t>
            </a:r>
            <a:r>
              <a:rPr lang="it-IT" b="1" dirty="0" smtClean="0"/>
              <a:t>intuisce l'essenza</a:t>
            </a:r>
            <a:r>
              <a:rPr lang="it-IT" dirty="0" smtClean="0"/>
              <a:t>, che unifica in sé.</a:t>
            </a:r>
          </a:p>
          <a:p>
            <a:r>
              <a:rPr lang="it-IT" dirty="0" smtClean="0"/>
              <a:t>L'</a:t>
            </a:r>
            <a:r>
              <a:rPr lang="it-IT" b="1" dirty="0" smtClean="0"/>
              <a:t>intelletto</a:t>
            </a:r>
            <a:r>
              <a:rPr lang="it-IT" dirty="0" smtClean="0"/>
              <a:t>, in quanto riceve l'essenza stessa di Dio, </a:t>
            </a:r>
            <a:r>
              <a:rPr lang="it-IT" b="1" dirty="0" smtClean="0"/>
              <a:t>è immagine 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>
                <a:sym typeface="Wingdings" pitchFamily="2" charset="2"/>
              </a:rPr>
              <a:t> </a:t>
            </a:r>
            <a:r>
              <a:rPr lang="it-IT" dirty="0" smtClean="0"/>
              <a:t>Poiché la sua processione è costituita da un atto intellettuale, esso riceve la divina essenza conoscendola, e conoscendo la « </a:t>
            </a:r>
            <a:r>
              <a:rPr lang="it-IT" i="1" dirty="0" err="1" smtClean="0"/>
              <a:t>ratio</a:t>
            </a:r>
            <a:r>
              <a:rPr lang="it-IT" i="1" dirty="0" smtClean="0"/>
              <a:t> </a:t>
            </a:r>
            <a:r>
              <a:rPr lang="it-IT" i="1" dirty="0" err="1" smtClean="0"/>
              <a:t>universitatis</a:t>
            </a:r>
            <a:r>
              <a:rPr lang="it-IT" i="1" dirty="0" smtClean="0"/>
              <a:t> </a:t>
            </a:r>
            <a:r>
              <a:rPr lang="it-IT" i="1" dirty="0" err="1" smtClean="0"/>
              <a:t>entium</a:t>
            </a:r>
            <a:r>
              <a:rPr lang="it-IT" i="1" dirty="0" smtClean="0"/>
              <a:t> </a:t>
            </a:r>
            <a:r>
              <a:rPr lang="it-IT" dirty="0" smtClean="0"/>
              <a:t>». 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>
                <a:sym typeface="Wingdings" pitchFamily="2" charset="2"/>
              </a:rPr>
              <a:t> </a:t>
            </a:r>
            <a:r>
              <a:rPr lang="it-IT" dirty="0" smtClean="0"/>
              <a:t>La </a:t>
            </a:r>
            <a:r>
              <a:rPr lang="it-IT" b="1" dirty="0" smtClean="0"/>
              <a:t>conoscenza intellettiva</a:t>
            </a:r>
            <a:r>
              <a:rPr lang="it-IT" dirty="0" smtClean="0"/>
              <a:t>, in quanto promana dall'immagine stessa di Dio, è </a:t>
            </a:r>
            <a:r>
              <a:rPr lang="it-IT" b="1" dirty="0" smtClean="0"/>
              <a:t>intuitiva</a:t>
            </a:r>
            <a:r>
              <a:rPr lang="it-IT" dirty="0" smtClean="0"/>
              <a:t>: poiché l'intelletto è sempre in atto, </a:t>
            </a:r>
            <a:r>
              <a:rPr lang="it-IT" b="1" dirty="0" smtClean="0"/>
              <a:t>non vi è distinzione tra la sua essenza ed il suo </a:t>
            </a:r>
            <a:r>
              <a:rPr lang="it-IT" b="1" i="1" dirty="0" err="1" smtClean="0"/>
              <a:t>intelligere</a:t>
            </a:r>
            <a:r>
              <a:rPr lang="it-IT" dirty="0" smtClean="0"/>
              <a:t> (conoscenza assolutamente unitaria e semplice) 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Vita e opere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1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Teodorico (Dietrich) di </a:t>
            </a:r>
            <a:r>
              <a:rPr lang="it-IT" dirty="0" err="1" smtClean="0"/>
              <a:t>Freiberg</a:t>
            </a:r>
            <a:r>
              <a:rPr lang="it-IT" dirty="0" smtClean="0"/>
              <a:t> nacque verso il 1250 </a:t>
            </a:r>
          </a:p>
          <a:p>
            <a:r>
              <a:rPr lang="it-IT" dirty="0" smtClean="0"/>
              <a:t>Verso il 1271 è lettore del convento domenicano di </a:t>
            </a:r>
            <a:r>
              <a:rPr lang="it-IT" dirty="0" err="1" smtClean="0"/>
              <a:t>Freiberg</a:t>
            </a:r>
            <a:r>
              <a:rPr lang="it-IT" dirty="0" smtClean="0"/>
              <a:t> in Sassonia</a:t>
            </a:r>
          </a:p>
          <a:p>
            <a:r>
              <a:rPr lang="it-IT" dirty="0" smtClean="0"/>
              <a:t>Dal 1272 al 1274 studia teologia a Parigi</a:t>
            </a:r>
          </a:p>
          <a:p>
            <a:r>
              <a:rPr lang="it-IT" dirty="0" smtClean="0"/>
              <a:t>Tra 1281 e 1293 si è nuovamente a Parigi e commenta le </a:t>
            </a:r>
            <a:r>
              <a:rPr lang="it-IT" i="1" dirty="0" smtClean="0"/>
              <a:t>Sentenze </a:t>
            </a:r>
            <a:r>
              <a:rPr lang="it-IT" dirty="0" smtClean="0"/>
              <a:t>di Pietro Lombardo</a:t>
            </a:r>
          </a:p>
          <a:p>
            <a:r>
              <a:rPr lang="it-IT" dirty="0" smtClean="0"/>
              <a:t>Tra 1293 e 1296 è provinciale di </a:t>
            </a:r>
            <a:r>
              <a:rPr lang="it-IT" dirty="0" err="1" smtClean="0"/>
              <a:t>Teutonia</a:t>
            </a:r>
            <a:r>
              <a:rPr lang="it-IT" dirty="0" smtClean="0"/>
              <a:t>, ruolo precedentemente occupato da Alberto Magno e Ulrico di </a:t>
            </a:r>
            <a:r>
              <a:rPr lang="it-IT" dirty="0" err="1" smtClean="0"/>
              <a:t>Straburgo</a:t>
            </a:r>
            <a:endParaRPr lang="it-IT" dirty="0" smtClean="0"/>
          </a:p>
          <a:p>
            <a:r>
              <a:rPr lang="it-IT" dirty="0" smtClean="0"/>
              <a:t>È </a:t>
            </a:r>
            <a:r>
              <a:rPr lang="it-IT" b="1" dirty="0" smtClean="0"/>
              <a:t>maestro in teologia </a:t>
            </a:r>
            <a:r>
              <a:rPr lang="it-IT" dirty="0" smtClean="0"/>
              <a:t>all’Università di Parigi nel 1296-1297</a:t>
            </a:r>
          </a:p>
          <a:p>
            <a:r>
              <a:rPr lang="it-IT" dirty="0" smtClean="0"/>
              <a:t>Da questo momento non si hanno tracce sicure, ma restano accertate le sue responsabilità all’interno dell’ordine domenicano</a:t>
            </a:r>
          </a:p>
          <a:p>
            <a:endParaRPr lang="it-IT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err="1" smtClean="0"/>
              <a:t>Intellectus</a:t>
            </a:r>
            <a:r>
              <a:rPr lang="it-IT" i="1" dirty="0" smtClean="0"/>
              <a:t> </a:t>
            </a:r>
            <a:r>
              <a:rPr lang="it-IT" i="1" dirty="0" err="1" smtClean="0"/>
              <a:t>agens</a:t>
            </a:r>
            <a:r>
              <a:rPr lang="it-IT" dirty="0" smtClean="0"/>
              <a:t> come </a:t>
            </a:r>
            <a:r>
              <a:rPr lang="it-IT" i="1" dirty="0" smtClean="0"/>
              <a:t>imago dei </a:t>
            </a:r>
            <a:r>
              <a:rPr lang="it-IT" dirty="0" smtClean="0"/>
              <a:t>(I)</a:t>
            </a:r>
            <a:endParaRPr lang="it-IT" i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19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Pertanto lo statuto d'</a:t>
            </a:r>
            <a:r>
              <a:rPr lang="it-IT" b="1" dirty="0" smtClean="0"/>
              <a:t>immagine perfetta e propria di Dio</a:t>
            </a:r>
            <a:r>
              <a:rPr lang="it-IT" dirty="0" smtClean="0"/>
              <a:t> </a:t>
            </a:r>
            <a:r>
              <a:rPr lang="it-IT" b="1" dirty="0" smtClean="0"/>
              <a:t>tocca all'intelletto agente </a:t>
            </a:r>
            <a:r>
              <a:rPr lang="it-IT" dirty="0" smtClean="0"/>
              <a:t>in base al modo stesso della sua emanazione a partire dal principio divino</a:t>
            </a:r>
          </a:p>
          <a:p>
            <a:pPr lvl="1"/>
            <a:r>
              <a:rPr lang="it-IT" dirty="0" smtClean="0"/>
              <a:t>Questo </a:t>
            </a:r>
            <a:r>
              <a:rPr lang="it-IT" b="1" dirty="0" smtClean="0"/>
              <a:t>poiché l'intelletto agente emana da Dio in un modo incomparabilmente più nobile e più elevato rispetto a quello di tutte le altre classi di esseri</a:t>
            </a:r>
            <a:r>
              <a:rPr lang="it-IT" dirty="0" smtClean="0"/>
              <a:t>. </a:t>
            </a:r>
          </a:p>
          <a:p>
            <a:r>
              <a:rPr lang="it-IT" dirty="0" smtClean="0"/>
              <a:t>Il suo </a:t>
            </a:r>
            <a:r>
              <a:rPr lang="it-IT" b="1" dirty="0" smtClean="0"/>
              <a:t>procedere</a:t>
            </a:r>
            <a:r>
              <a:rPr lang="it-IT" dirty="0" smtClean="0"/>
              <a:t> nell'essere risulta dall'</a:t>
            </a:r>
            <a:r>
              <a:rPr lang="it-IT" b="1" dirty="0" smtClean="0"/>
              <a:t>effusione formale</a:t>
            </a:r>
            <a:r>
              <a:rPr lang="it-IT" dirty="0" smtClean="0"/>
              <a:t>, dallo scaturire intellettuale della sua essenza a partire da quella essenza suprema e assolutamente formale che è Dio. </a:t>
            </a:r>
          </a:p>
          <a:p>
            <a:pPr>
              <a:buNone/>
            </a:pPr>
            <a:r>
              <a:rPr lang="it-IT" b="1" dirty="0" smtClean="0">
                <a:sym typeface="Wingdings" pitchFamily="2" charset="2"/>
              </a:rPr>
              <a:t>	 </a:t>
            </a:r>
            <a:r>
              <a:rPr lang="it-IT" b="1" dirty="0" smtClean="0"/>
              <a:t>Nell'emanazione</a:t>
            </a:r>
            <a:r>
              <a:rPr lang="it-IT" dirty="0" smtClean="0"/>
              <a:t> stessa, </a:t>
            </a:r>
            <a:r>
              <a:rPr lang="it-IT" b="1" dirty="0" smtClean="0"/>
              <a:t>l'intelletto si impossessa della sua propria essenza riconoscendovi l'essenza suprema</a:t>
            </a:r>
            <a:endParaRPr lang="it-IT" dirty="0" smtClean="0"/>
          </a:p>
          <a:p>
            <a:pPr lvl="1"/>
            <a:r>
              <a:rPr lang="it-IT" dirty="0" smtClean="0"/>
              <a:t>Tale principio è conforme all’insegnamento di </a:t>
            </a:r>
            <a:r>
              <a:rPr lang="it-IT" b="1" dirty="0" err="1" smtClean="0"/>
              <a:t>Proclo</a:t>
            </a:r>
            <a:r>
              <a:rPr lang="it-IT" dirty="0" smtClean="0"/>
              <a:t>, per il quale «</a:t>
            </a:r>
            <a:r>
              <a:rPr lang="it-IT" b="1" i="1" dirty="0" smtClean="0"/>
              <a:t>tutto ciò che è prodotto immediatamente da un principio rimane in esso pur procedendo da esso</a:t>
            </a:r>
            <a:r>
              <a:rPr lang="it-IT" dirty="0" smtClean="0"/>
              <a:t>».</a:t>
            </a:r>
          </a:p>
          <a:p>
            <a:r>
              <a:rPr lang="it-IT" dirty="0" smtClean="0"/>
              <a:t>Ma l'</a:t>
            </a:r>
            <a:r>
              <a:rPr lang="it-IT" b="1" dirty="0" smtClean="0"/>
              <a:t>intelletto agente</a:t>
            </a:r>
            <a:r>
              <a:rPr lang="it-IT" dirty="0" smtClean="0"/>
              <a:t> non è solamente «a immagine di Dio» (</a:t>
            </a:r>
            <a:r>
              <a:rPr lang="it-IT" i="1" dirty="0" smtClean="0"/>
              <a:t>ad </a:t>
            </a:r>
            <a:r>
              <a:rPr lang="it-IT" i="1" dirty="0" err="1" smtClean="0"/>
              <a:t>imaginem</a:t>
            </a:r>
            <a:r>
              <a:rPr lang="it-IT" i="1" dirty="0" smtClean="0"/>
              <a:t> Dei</a:t>
            </a:r>
            <a:r>
              <a:rPr lang="it-IT" dirty="0" smtClean="0"/>
              <a:t>). Dirà Teodorico infatti: «Esso </a:t>
            </a:r>
            <a:r>
              <a:rPr lang="it-IT" b="1" dirty="0" smtClean="0"/>
              <a:t>è secondo la sua natura e formalmente l'immagine stessa di Dio (</a:t>
            </a:r>
            <a:r>
              <a:rPr lang="it-IT" b="1" i="1" dirty="0" smtClean="0"/>
              <a:t>imago Dei</a:t>
            </a:r>
            <a:r>
              <a:rPr lang="it-IT" b="1" dirty="0" smtClean="0"/>
              <a:t>)</a:t>
            </a:r>
            <a:r>
              <a:rPr lang="it-IT" b="1" i="1" dirty="0" smtClean="0"/>
              <a:t> </a:t>
            </a:r>
            <a:r>
              <a:rPr lang="it-IT" b="1" dirty="0" smtClean="0"/>
              <a:t>in noi</a:t>
            </a:r>
            <a:r>
              <a:rPr lang="it-IT" dirty="0" smtClean="0"/>
              <a:t>»</a:t>
            </a:r>
            <a:endParaRPr lang="it-I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err="1" smtClean="0"/>
              <a:t>Intellectus</a:t>
            </a:r>
            <a:r>
              <a:rPr lang="it-IT" i="1" dirty="0" smtClean="0"/>
              <a:t> </a:t>
            </a:r>
            <a:r>
              <a:rPr lang="it-IT" i="1" dirty="0" err="1" smtClean="0"/>
              <a:t>agens</a:t>
            </a:r>
            <a:r>
              <a:rPr lang="it-IT" dirty="0" smtClean="0"/>
              <a:t> come </a:t>
            </a:r>
            <a:r>
              <a:rPr lang="it-IT" i="1" dirty="0" smtClean="0"/>
              <a:t>imago dei </a:t>
            </a:r>
            <a:r>
              <a:rPr lang="it-IT" dirty="0" smtClean="0"/>
              <a:t>(</a:t>
            </a:r>
            <a:r>
              <a:rPr lang="it-IT" dirty="0" err="1" smtClean="0"/>
              <a:t>II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20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Riprendendo un </a:t>
            </a:r>
            <a:r>
              <a:rPr lang="it-IT" i="1" dirty="0" smtClean="0"/>
              <a:t>topos </a:t>
            </a:r>
            <a:r>
              <a:rPr lang="it-IT" dirty="0" smtClean="0"/>
              <a:t>scritturistico, mentre l’</a:t>
            </a:r>
            <a:r>
              <a:rPr lang="it-IT" b="1" dirty="0" smtClean="0"/>
              <a:t>intelletto possibile, il pensiero esteriore sono semplicemente a somiglianza di Dio, solo l'intelletto agente è veramente a sua immagine</a:t>
            </a:r>
            <a:r>
              <a:rPr lang="it-IT" dirty="0" smtClean="0"/>
              <a:t>: 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i="1" dirty="0" smtClean="0"/>
              <a:t>Ciò che è detto ‘a immagine’ di Dio - immagine che consiste nell'eternità e nell'unità della Trinità - rinvia al Fondo segreto dell'anima o intelletto agente, grazie al quale la sostanza dell'anima è fissata nell'eternità [...] e nel quale solo sussiste quella unità nella trinità e quella trinità nell'unità che fa sì che l'uomo sia a immagine di Dio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>
                <a:sym typeface="Wingdings" pitchFamily="2" charset="2"/>
              </a:rPr>
              <a:t> </a:t>
            </a:r>
            <a:r>
              <a:rPr lang="it-IT" dirty="0" smtClean="0"/>
              <a:t>L’</a:t>
            </a:r>
            <a:r>
              <a:rPr lang="it-IT" b="1" dirty="0" smtClean="0"/>
              <a:t>intelletto attivo, assimilato all’</a:t>
            </a:r>
            <a:r>
              <a:rPr lang="it-IT" b="1" i="1" dirty="0" err="1" smtClean="0"/>
              <a:t>abditum</a:t>
            </a:r>
            <a:r>
              <a:rPr lang="it-IT" b="1" i="1" dirty="0" smtClean="0"/>
              <a:t> mentis </a:t>
            </a:r>
            <a:r>
              <a:rPr lang="it-IT" dirty="0" smtClean="0"/>
              <a:t>di sant'Agostino, è una </a:t>
            </a:r>
            <a:r>
              <a:rPr lang="it-IT" b="1" dirty="0" smtClean="0"/>
              <a:t>zona profonda dell'anima irradiata direttamente dalla luce divina, che si rivolge tutta quanta verso Dio e vi scopre la verità totale e immutabile; grazie ad essa l'anima è legata direttamente all'Unità eterna e costituisce nello stesso tempo l'immagine della Trinità</a:t>
            </a:r>
            <a:r>
              <a:rPr lang="it-IT" dirty="0" smtClean="0"/>
              <a:t>, anticipando già qualcosa della visione beatifica. </a:t>
            </a:r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Coessenzialità</a:t>
            </a:r>
            <a:r>
              <a:rPr lang="it-IT" dirty="0" smtClean="0"/>
              <a:t> formale tra intelletto divino e intelletto umano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21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L'esame filosofico della natura dell'</a:t>
            </a:r>
            <a:r>
              <a:rPr lang="it-IT" b="1" dirty="0" smtClean="0"/>
              <a:t>intelletto umano </a:t>
            </a:r>
            <a:r>
              <a:rPr lang="it-IT" dirty="0" smtClean="0"/>
              <a:t>rivela che la sua </a:t>
            </a:r>
            <a:r>
              <a:rPr lang="it-IT" b="1" dirty="0" smtClean="0"/>
              <a:t>origine</a:t>
            </a:r>
            <a:r>
              <a:rPr lang="it-IT" dirty="0" smtClean="0"/>
              <a:t> non può aver avuto luogo secondo causalità efficiente, ma </a:t>
            </a:r>
            <a:r>
              <a:rPr lang="it-IT" b="1" dirty="0" smtClean="0"/>
              <a:t>secondo causalità formale</a:t>
            </a:r>
            <a:endParaRPr lang="it-IT" dirty="0" smtClean="0"/>
          </a:p>
          <a:p>
            <a:r>
              <a:rPr lang="it-IT" dirty="0" smtClean="0"/>
              <a:t>Ciò significa che </a:t>
            </a:r>
            <a:r>
              <a:rPr lang="it-IT" b="1" dirty="0" smtClean="0"/>
              <a:t>l'intelletto fluisce dalla sostanza di Dio secondo un processo emanativo, e per ciò stesso si converte in Dio, è capace per la sua stessa essenza di comprenderlo, anzi è in quanto lo comprende, e lo comprende sempre in atto</a:t>
            </a:r>
            <a:r>
              <a:rPr lang="it-IT" dirty="0" smtClean="0"/>
              <a:t>. </a:t>
            </a:r>
          </a:p>
          <a:p>
            <a:pPr>
              <a:buNone/>
            </a:pPr>
            <a:r>
              <a:rPr lang="it-IT" b="1" dirty="0" smtClean="0"/>
              <a:t>	</a:t>
            </a:r>
            <a:r>
              <a:rPr lang="it-IT" b="1" dirty="0" smtClean="0">
                <a:sym typeface="Wingdings" pitchFamily="2" charset="2"/>
              </a:rPr>
              <a:t> </a:t>
            </a:r>
            <a:r>
              <a:rPr lang="it-IT" b="1" dirty="0" smtClean="0"/>
              <a:t>Fra Dio e l'essenza intellettuale dell'uomo si può quindi instaurare un rapporto dialettico, una circolarità intellettuale in cui “un” simile sempre più “Il” Simile</a:t>
            </a:r>
            <a:r>
              <a:rPr lang="it-IT" dirty="0" smtClean="0"/>
              <a:t> </a:t>
            </a:r>
          </a:p>
          <a:p>
            <a:r>
              <a:rPr lang="it-IT" dirty="0" smtClean="0"/>
              <a:t>Ciò può essere </a:t>
            </a:r>
            <a:r>
              <a:rPr lang="it-IT" b="1" dirty="0" smtClean="0"/>
              <a:t>espresso</a:t>
            </a:r>
            <a:r>
              <a:rPr lang="it-IT" dirty="0" smtClean="0"/>
              <a:t> mirabilmente attraverso il modello teorico di </a:t>
            </a:r>
            <a:r>
              <a:rPr lang="it-IT" b="1" dirty="0" smtClean="0"/>
              <a:t>«immagine» e «modello»</a:t>
            </a:r>
            <a:r>
              <a:rPr lang="it-IT" dirty="0" smtClean="0"/>
              <a:t>. 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>
                <a:sym typeface="Wingdings" pitchFamily="2" charset="2"/>
              </a:rPr>
              <a:t> </a:t>
            </a:r>
            <a:r>
              <a:rPr lang="it-IT" dirty="0" smtClean="0"/>
              <a:t>Il </a:t>
            </a:r>
            <a:r>
              <a:rPr lang="it-IT" b="1" dirty="0" smtClean="0"/>
              <a:t>modello si esprime nell'immagine</a:t>
            </a:r>
            <a:r>
              <a:rPr lang="it-IT" dirty="0" smtClean="0"/>
              <a:t>, in modo che </a:t>
            </a:r>
            <a:r>
              <a:rPr lang="it-IT" b="1" dirty="0" smtClean="0"/>
              <a:t>in questa vi sia la stessa essenza del modello in un altro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>
                <a:sym typeface="Wingdings" pitchFamily="2" charset="2"/>
              </a:rPr>
              <a:t> </a:t>
            </a:r>
            <a:r>
              <a:rPr lang="it-IT" b="1" dirty="0" smtClean="0"/>
              <a:t>l'immagine possiede una </a:t>
            </a:r>
            <a:r>
              <a:rPr lang="it-IT" b="1" dirty="0" err="1" smtClean="0"/>
              <a:t>coessenzialità</a:t>
            </a:r>
            <a:r>
              <a:rPr lang="it-IT" b="1" dirty="0" smtClean="0"/>
              <a:t> rispetto al suo modello</a:t>
            </a:r>
            <a:r>
              <a:rPr lang="it-IT" dirty="0" smtClean="0"/>
              <a:t>, </a:t>
            </a:r>
            <a:r>
              <a:rPr lang="it-IT" b="1" dirty="0" smtClean="0"/>
              <a:t>ne rappresenta la stessa natura</a:t>
            </a:r>
            <a:r>
              <a:rPr lang="it-IT" dirty="0" smtClean="0"/>
              <a:t>, anche se in un modo diverso</a:t>
            </a:r>
            <a:endParaRPr lang="it-I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Anima e intelletto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22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Teodorico si distingue da Ugo </a:t>
            </a:r>
            <a:r>
              <a:rPr lang="it-IT" dirty="0" err="1" smtClean="0"/>
              <a:t>Ripelin</a:t>
            </a:r>
            <a:r>
              <a:rPr lang="it-IT" dirty="0" smtClean="0"/>
              <a:t> e da Ulrico di Strasburgo per il fatto di </a:t>
            </a:r>
            <a:r>
              <a:rPr lang="it-IT" b="1" dirty="0" smtClean="0"/>
              <a:t>porre, </a:t>
            </a:r>
            <a:r>
              <a:rPr lang="it-IT" b="1" dirty="0" err="1" smtClean="0"/>
              <a:t>agostinianamente</a:t>
            </a:r>
            <a:r>
              <a:rPr lang="it-IT" b="1" dirty="0" smtClean="0"/>
              <a:t>, l'odissea dell'Assoluto al centro stesso dell'anima</a:t>
            </a:r>
            <a:r>
              <a:rPr lang="it-IT" dirty="0" smtClean="0"/>
              <a:t>. In altre parole l'anima attua in se stessa ciò che Dionigi scaglionava nella gerarchia</a:t>
            </a:r>
          </a:p>
          <a:p>
            <a:pPr>
              <a:buNone/>
            </a:pPr>
            <a:r>
              <a:rPr lang="it-IT" b="1" dirty="0" smtClean="0"/>
              <a:t>	</a:t>
            </a:r>
            <a:r>
              <a:rPr lang="it-IT" b="1" dirty="0" smtClean="0">
                <a:sym typeface="Wingdings" pitchFamily="2" charset="2"/>
              </a:rPr>
              <a:t> </a:t>
            </a:r>
            <a:r>
              <a:rPr lang="it-IT" b="1" dirty="0" smtClean="0"/>
              <a:t>è nell'anima umana </a:t>
            </a:r>
            <a:r>
              <a:rPr lang="it-IT" dirty="0" smtClean="0"/>
              <a:t>che</a:t>
            </a:r>
            <a:r>
              <a:rPr lang="it-IT" b="1" dirty="0" smtClean="0"/>
              <a:t> si realizza l'unione immediata del superiore e dell'inferiore</a:t>
            </a:r>
            <a:r>
              <a:rPr lang="it-IT" dirty="0" smtClean="0"/>
              <a:t>.. 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>
                <a:sym typeface="Wingdings" pitchFamily="2" charset="2"/>
              </a:rPr>
              <a:t> </a:t>
            </a:r>
            <a:r>
              <a:rPr lang="it-IT" dirty="0" smtClean="0"/>
              <a:t>È la </a:t>
            </a:r>
            <a:r>
              <a:rPr lang="it-IT" i="1" dirty="0" err="1" smtClean="0"/>
              <a:t>mens</a:t>
            </a:r>
            <a:r>
              <a:rPr lang="it-IT" dirty="0" smtClean="0"/>
              <a:t>, </a:t>
            </a:r>
            <a:r>
              <a:rPr lang="it-IT" b="1" dirty="0" smtClean="0"/>
              <a:t>l'«essere intellettuale» che è in noi ciò che è «conforme a Dio», ciò grazie a cui «accediamo» a Lui «in una certa immediatezza» e fa sì che siamo veramente «a sua immagine e a sua somiglianza</a:t>
            </a:r>
            <a:r>
              <a:rPr lang="it-IT" baseline="30000" dirty="0" smtClean="0"/>
              <a:t> </a:t>
            </a:r>
            <a:r>
              <a:rPr lang="it-IT" dirty="0" smtClean="0"/>
              <a:t>. 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sz="1800" i="1" dirty="0" smtClean="0"/>
              <a:t>L'</a:t>
            </a:r>
            <a:r>
              <a:rPr lang="it-IT" sz="1800" b="1" i="1" dirty="0" smtClean="0"/>
              <a:t>anima</a:t>
            </a:r>
            <a:r>
              <a:rPr lang="it-IT" sz="1800" i="1" dirty="0" smtClean="0"/>
              <a:t> è questo </a:t>
            </a:r>
            <a:r>
              <a:rPr lang="it-IT" sz="1800" b="1" i="1" dirty="0" smtClean="0"/>
              <a:t>essere supremo</a:t>
            </a:r>
            <a:r>
              <a:rPr lang="it-IT" sz="1800" i="1" dirty="0" smtClean="0"/>
              <a:t>, grazie al quale siamo fatti </a:t>
            </a:r>
            <a:r>
              <a:rPr lang="it-IT" sz="1800" b="1" i="1" dirty="0" smtClean="0"/>
              <a:t>a immagine e somiglianza di Dio</a:t>
            </a:r>
            <a:r>
              <a:rPr lang="it-IT" sz="1800" i="1" dirty="0" smtClean="0"/>
              <a:t>. Qui è il </a:t>
            </a:r>
            <a:r>
              <a:rPr lang="it-IT" sz="1800" b="1" i="1" dirty="0" smtClean="0"/>
              <a:t>nostro elemento intellettuale</a:t>
            </a:r>
            <a:r>
              <a:rPr lang="it-IT" sz="1800" i="1" dirty="0" smtClean="0"/>
              <a:t>, che, secondo Agostino, si divide in due parti: grazie alla prima siamo orientati a cogliere intellettualmente quelle conoscenze che la nostra facoltà cogitativa riceve dall'esterno; l'</a:t>
            </a:r>
            <a:r>
              <a:rPr lang="it-IT" sz="1800" b="1" i="1" dirty="0" smtClean="0"/>
              <a:t>altra </a:t>
            </a:r>
            <a:r>
              <a:rPr lang="it-IT" sz="1800" i="1" dirty="0" smtClean="0"/>
              <a:t>- per servirsi delle parole stesse di Agostino - </a:t>
            </a:r>
            <a:r>
              <a:rPr lang="it-IT" sz="1800" b="1" i="1" dirty="0" smtClean="0"/>
              <a:t>si manifesta nel centro più profondo e più segreto del nostro spirito </a:t>
            </a:r>
            <a:r>
              <a:rPr lang="it-IT" sz="1800" i="1" dirty="0" smtClean="0"/>
              <a:t>(</a:t>
            </a:r>
            <a:r>
              <a:rPr lang="it-IT" sz="1800" b="1" i="1" dirty="0" err="1" smtClean="0"/>
              <a:t>abditum</a:t>
            </a:r>
            <a:r>
              <a:rPr lang="it-IT" sz="1800" b="1" i="1" dirty="0" smtClean="0"/>
              <a:t> mentis</a:t>
            </a:r>
            <a:r>
              <a:rPr lang="it-IT" sz="1800" i="1" dirty="0" smtClean="0"/>
              <a:t>), ed </a:t>
            </a:r>
            <a:r>
              <a:rPr lang="it-IT" sz="1800" b="1" i="1" dirty="0" smtClean="0"/>
              <a:t>è da lì</a:t>
            </a:r>
            <a:r>
              <a:rPr lang="it-IT" sz="1800" i="1" dirty="0" smtClean="0"/>
              <a:t>, come da un principio </a:t>
            </a:r>
            <a:r>
              <a:rPr lang="it-IT" sz="1800" i="1" dirty="0" err="1" smtClean="0"/>
              <a:t>fontale</a:t>
            </a:r>
            <a:r>
              <a:rPr lang="it-IT" sz="1800" i="1" dirty="0" smtClean="0"/>
              <a:t> e intellettuale, </a:t>
            </a:r>
            <a:r>
              <a:rPr lang="it-IT" sz="1800" b="1" i="1" dirty="0" smtClean="0"/>
              <a:t>che procede tutto quel che in noi si compie di intellettuale </a:t>
            </a:r>
            <a:r>
              <a:rPr lang="it-IT" sz="1800" i="1" dirty="0" smtClean="0"/>
              <a:t>nella conoscenza delle cose esteriori</a:t>
            </a:r>
            <a:endParaRPr lang="it-IT" sz="1800" i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bipartizione noetico/antropologica dell’anima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23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L’«essere intellettuale» dell’anima pertanto si bipartisce: </a:t>
            </a:r>
          </a:p>
          <a:p>
            <a:pPr lvl="1"/>
            <a:r>
              <a:rPr lang="it-IT" b="1" dirty="0" smtClean="0"/>
              <a:t>una capacità di pensare esterna</a:t>
            </a:r>
            <a:r>
              <a:rPr lang="it-IT" dirty="0" smtClean="0"/>
              <a:t>, volta intellettualmente verso le realtà intellettuali manifeste</a:t>
            </a:r>
          </a:p>
          <a:p>
            <a:pPr lvl="1"/>
            <a:r>
              <a:rPr lang="it-IT" b="1" dirty="0" smtClean="0"/>
              <a:t>qualcos'altro che brilla nelle profondità nascoste dell'anima</a:t>
            </a:r>
            <a:r>
              <a:rPr lang="it-IT" dirty="0" smtClean="0"/>
              <a:t>, nel cantuccio dello spirito, nel «Fondo dell'anima» (</a:t>
            </a:r>
            <a:r>
              <a:rPr lang="it-IT" i="1" dirty="0" smtClean="0"/>
              <a:t>in </a:t>
            </a:r>
            <a:r>
              <a:rPr lang="it-IT" i="1" dirty="0" err="1" smtClean="0"/>
              <a:t>abdito</a:t>
            </a:r>
            <a:r>
              <a:rPr lang="it-IT" i="1" dirty="0" smtClean="0"/>
              <a:t> mentis</a:t>
            </a:r>
            <a:r>
              <a:rPr lang="it-IT" dirty="0" smtClean="0"/>
              <a:t>), che Agostino postulava quale profondità più segreta della memoria . </a:t>
            </a:r>
          </a:p>
          <a:p>
            <a:r>
              <a:rPr lang="it-IT" dirty="0" smtClean="0"/>
              <a:t>È in questo cantuccio, in questo Fondo dell'anima, che si trova «</a:t>
            </a:r>
            <a:r>
              <a:rPr lang="it-IT" i="1" dirty="0" smtClean="0"/>
              <a:t>il principio originario, la sorgente da cui scaturisce tutto ciò che eseguiamo intellettualmente tramite il nostro pensiero esteriore</a:t>
            </a:r>
            <a:r>
              <a:rPr lang="it-IT" dirty="0" smtClean="0"/>
              <a:t>»</a:t>
            </a:r>
            <a:endParaRPr lang="it-IT" baseline="30000" dirty="0" smtClean="0"/>
          </a:p>
          <a:p>
            <a:r>
              <a:rPr lang="it-IT" dirty="0" smtClean="0">
                <a:sym typeface="Wingdings" pitchFamily="2" charset="2"/>
              </a:rPr>
              <a:t> L’</a:t>
            </a:r>
            <a:r>
              <a:rPr lang="it-IT" b="1" i="1" dirty="0" err="1" smtClean="0"/>
              <a:t>abditum</a:t>
            </a:r>
            <a:r>
              <a:rPr lang="it-IT" b="1" i="1" dirty="0" smtClean="0"/>
              <a:t> mentis</a:t>
            </a:r>
            <a:r>
              <a:rPr lang="it-IT" i="1" dirty="0" smtClean="0"/>
              <a:t> </a:t>
            </a:r>
            <a:r>
              <a:rPr lang="it-IT" dirty="0" smtClean="0"/>
              <a:t>è</a:t>
            </a:r>
            <a:r>
              <a:rPr lang="it-IT" i="1" dirty="0" smtClean="0"/>
              <a:t> </a:t>
            </a:r>
            <a:r>
              <a:rPr lang="it-IT" dirty="0" smtClean="0"/>
              <a:t>il </a:t>
            </a:r>
            <a:r>
              <a:rPr lang="it-IT" b="1" dirty="0" smtClean="0"/>
              <a:t>Fondo segreto dell’anima</a:t>
            </a:r>
            <a:r>
              <a:rPr lang="it-IT" dirty="0" smtClean="0"/>
              <a:t>, il suo nascondiglio, </a:t>
            </a:r>
            <a:r>
              <a:rPr lang="it-IT" b="1" dirty="0" smtClean="0"/>
              <a:t>principio nascosto di tutti i pensieri</a:t>
            </a:r>
            <a:r>
              <a:rPr lang="it-IT" dirty="0" smtClean="0"/>
              <a:t>, sorgente invisibile di un'attività che non si manifesta se non ripetendosi essa stessa nel pensiero esteriore. </a:t>
            </a:r>
          </a:p>
          <a:p>
            <a:r>
              <a:rPr lang="it-IT" dirty="0" smtClean="0"/>
              <a:t>L'</a:t>
            </a:r>
            <a:r>
              <a:rPr lang="it-IT" b="1" dirty="0" smtClean="0"/>
              <a:t>intelletto agente </a:t>
            </a:r>
            <a:r>
              <a:rPr lang="it-IT" dirty="0" smtClean="0"/>
              <a:t>è definito anche come la «</a:t>
            </a:r>
            <a:r>
              <a:rPr lang="it-IT" b="1" dirty="0" smtClean="0"/>
              <a:t>cima dell'anima</a:t>
            </a:r>
            <a:r>
              <a:rPr lang="it-IT" dirty="0" smtClean="0"/>
              <a:t>» (</a:t>
            </a:r>
            <a:r>
              <a:rPr lang="it-IT" i="1" dirty="0" err="1" smtClean="0"/>
              <a:t>apex</a:t>
            </a:r>
            <a:r>
              <a:rPr lang="it-IT" i="1" dirty="0" smtClean="0"/>
              <a:t> mentis</a:t>
            </a:r>
            <a:r>
              <a:rPr lang="it-IT" dirty="0" smtClean="0"/>
              <a:t>), poiché ciò che brilla in esso non è altro se non quel Principio divino che apre in esso lo spazio segreto di un'interiorità che è altrettanto quella di Dio quanto la sua propria  (</a:t>
            </a:r>
            <a:r>
              <a:rPr lang="it-IT" dirty="0" err="1" smtClean="0"/>
              <a:t>=autocomunicarsi</a:t>
            </a:r>
            <a:r>
              <a:rPr lang="it-IT" dirty="0" smtClean="0"/>
              <a:t> di Dio) 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err="1" smtClean="0"/>
              <a:t>Intellectus</a:t>
            </a:r>
            <a:r>
              <a:rPr lang="it-IT" i="1" dirty="0" smtClean="0"/>
              <a:t> </a:t>
            </a:r>
            <a:r>
              <a:rPr lang="it-IT" i="1" dirty="0" err="1" smtClean="0"/>
              <a:t>agens</a:t>
            </a:r>
            <a:r>
              <a:rPr lang="it-IT" i="1" dirty="0" smtClean="0"/>
              <a:t>,</a:t>
            </a:r>
            <a:r>
              <a:rPr lang="it-IT" dirty="0" smtClean="0"/>
              <a:t> </a:t>
            </a:r>
            <a:r>
              <a:rPr lang="it-IT" i="1" dirty="0" err="1" smtClean="0"/>
              <a:t>Intellectus</a:t>
            </a:r>
            <a:r>
              <a:rPr lang="it-IT" i="1" dirty="0" smtClean="0"/>
              <a:t> </a:t>
            </a:r>
            <a:r>
              <a:rPr lang="it-IT" i="1" dirty="0" err="1" smtClean="0"/>
              <a:t>possibilis</a:t>
            </a:r>
            <a:r>
              <a:rPr lang="it-IT" i="1" dirty="0" smtClean="0"/>
              <a:t> </a:t>
            </a:r>
            <a:r>
              <a:rPr lang="it-IT" dirty="0" smtClean="0"/>
              <a:t>e </a:t>
            </a:r>
            <a:r>
              <a:rPr lang="it-IT" i="1" dirty="0" err="1" smtClean="0"/>
              <a:t>Abditum</a:t>
            </a:r>
            <a:r>
              <a:rPr lang="it-IT" i="1" dirty="0" smtClean="0"/>
              <a:t> mentis </a:t>
            </a:r>
            <a:r>
              <a:rPr lang="it-IT" dirty="0" smtClean="0"/>
              <a:t>(I)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24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Teodorico </a:t>
            </a:r>
            <a:r>
              <a:rPr lang="it-IT" b="1" dirty="0" smtClean="0"/>
              <a:t>riformula la teoria agostiniana della doppia istanza intellettuale alla luce della noetica peripatetico-araba</a:t>
            </a:r>
            <a:r>
              <a:rPr lang="it-IT" dirty="0" smtClean="0"/>
              <a:t>: la dialettica tra </a:t>
            </a:r>
            <a:r>
              <a:rPr lang="it-IT" b="1" dirty="0" smtClean="0"/>
              <a:t>«Fondo segreto dell'anima» e «pensiero esteriore»</a:t>
            </a:r>
            <a:r>
              <a:rPr lang="it-IT" dirty="0" smtClean="0"/>
              <a:t> altro non è se non ciò che Aristotele e i filosofi chiamano </a:t>
            </a:r>
            <a:r>
              <a:rPr lang="it-IT" b="1" dirty="0" smtClean="0"/>
              <a:t>«intelletto agente» e «intelletto possibile»</a:t>
            </a:r>
            <a:r>
              <a:rPr lang="it-IT" dirty="0" smtClean="0"/>
              <a:t>. </a:t>
            </a:r>
          </a:p>
          <a:p>
            <a:pPr>
              <a:buNone/>
            </a:pPr>
            <a:r>
              <a:rPr lang="it-IT" i="1" dirty="0" smtClean="0"/>
              <a:t>	Questo è ciò che troviamo nei filosofi, certo in termini differenti, ma senza discordanza di dottrina, quando distinguono nel nostro essere-intellettuale l'intelletto agente dall'intelletto possibile: </a:t>
            </a:r>
            <a:r>
              <a:rPr lang="it-IT" b="1" i="1" u="sng" dirty="0" smtClean="0"/>
              <a:t>l'intelletto agente dei filosofi è la stessa cosa che il Fondo segreto dell'anima di Agostino, e il loro intelletto possibile è la stessa cosa che il suo pensiero esteriore</a:t>
            </a:r>
            <a:r>
              <a:rPr lang="it-IT" i="1" dirty="0" smtClean="0"/>
              <a:t>. </a:t>
            </a:r>
          </a:p>
          <a:p>
            <a:pPr>
              <a:buNone/>
            </a:pPr>
            <a:r>
              <a:rPr lang="it-IT" i="1" dirty="0" smtClean="0"/>
              <a:t>	Prova ne sia che tutto ciò che ad Aristotele è mai accaduto di dire dell'intelletto agente e dell'intelletto possibile è interamente confermato del Fondo segreto dell'anima e del pensiero esteriore secondo Agostino</a:t>
            </a:r>
            <a:endParaRPr lang="it-IT" i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err="1" smtClean="0"/>
              <a:t>Intellectus</a:t>
            </a:r>
            <a:r>
              <a:rPr lang="it-IT" i="1" dirty="0" smtClean="0"/>
              <a:t> </a:t>
            </a:r>
            <a:r>
              <a:rPr lang="it-IT" i="1" dirty="0" err="1" smtClean="0"/>
              <a:t>agens</a:t>
            </a:r>
            <a:r>
              <a:rPr lang="it-IT" i="1" dirty="0" smtClean="0"/>
              <a:t>,</a:t>
            </a:r>
            <a:r>
              <a:rPr lang="it-IT" dirty="0" smtClean="0"/>
              <a:t> </a:t>
            </a:r>
            <a:r>
              <a:rPr lang="it-IT" i="1" dirty="0" err="1" smtClean="0"/>
              <a:t>Intellectus</a:t>
            </a:r>
            <a:r>
              <a:rPr lang="it-IT" i="1" dirty="0" smtClean="0"/>
              <a:t> </a:t>
            </a:r>
            <a:r>
              <a:rPr lang="it-IT" i="1" dirty="0" err="1" smtClean="0"/>
              <a:t>possibilis</a:t>
            </a:r>
            <a:r>
              <a:rPr lang="it-IT" i="1" dirty="0" smtClean="0"/>
              <a:t> </a:t>
            </a:r>
            <a:r>
              <a:rPr lang="it-IT" dirty="0" smtClean="0"/>
              <a:t>e </a:t>
            </a:r>
            <a:r>
              <a:rPr lang="it-IT" i="1" dirty="0" err="1" smtClean="0"/>
              <a:t>Abditum</a:t>
            </a:r>
            <a:r>
              <a:rPr lang="it-IT" i="1" dirty="0" smtClean="0"/>
              <a:t> mentis </a:t>
            </a:r>
            <a:r>
              <a:rPr lang="it-IT" dirty="0" smtClean="0"/>
              <a:t>(II)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25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L'</a:t>
            </a:r>
            <a:r>
              <a:rPr lang="it-IT" b="1" dirty="0" smtClean="0"/>
              <a:t>intelletto agente</a:t>
            </a:r>
            <a:r>
              <a:rPr lang="it-IT" dirty="0" smtClean="0"/>
              <a:t> dei filosofi fatto coincidere con l’</a:t>
            </a:r>
            <a:r>
              <a:rPr lang="it-IT" i="1" dirty="0" err="1" smtClean="0"/>
              <a:t>abditum</a:t>
            </a:r>
            <a:r>
              <a:rPr lang="it-IT" i="1" dirty="0" smtClean="0"/>
              <a:t> mentis </a:t>
            </a:r>
            <a:r>
              <a:rPr lang="it-IT" dirty="0" smtClean="0"/>
              <a:t>di Agostino </a:t>
            </a:r>
            <a:r>
              <a:rPr lang="it-IT" b="1" dirty="0" smtClean="0"/>
              <a:t>è il luogo </a:t>
            </a:r>
            <a:r>
              <a:rPr lang="it-IT" b="1" dirty="0" err="1" smtClean="0"/>
              <a:t>teomorfico</a:t>
            </a:r>
            <a:r>
              <a:rPr lang="it-IT" b="1" dirty="0" smtClean="0"/>
              <a:t> dell’anima</a:t>
            </a:r>
            <a:r>
              <a:rPr lang="it-IT" dirty="0" smtClean="0"/>
              <a:t>,</a:t>
            </a:r>
            <a:r>
              <a:rPr lang="it-IT" b="1" dirty="0" smtClean="0"/>
              <a:t> lo strumento dell'assimilazione</a:t>
            </a:r>
            <a:r>
              <a:rPr lang="it-IT" dirty="0" smtClean="0"/>
              <a:t> </a:t>
            </a:r>
            <a:r>
              <a:rPr lang="it-IT" b="1" dirty="0" smtClean="0"/>
              <a:t>dell'uomo a Dio e di Dio all'uomo</a:t>
            </a:r>
            <a:r>
              <a:rPr lang="it-IT" dirty="0" smtClean="0"/>
              <a:t>, il teatro della divinizzazione: </a:t>
            </a:r>
          </a:p>
          <a:p>
            <a:pPr>
              <a:buNone/>
            </a:pPr>
            <a:r>
              <a:rPr lang="it-IT" i="1" dirty="0" smtClean="0"/>
              <a:t>	L'intelletto agente è incomparabilmente più eminente dell'intelletto possibile. Lo supera per il grado d'essere. È esso quel principio supremo che è stato sparso da Dio nella nostra natura, e così [...] è esso che, avvicinandoci immediatamente a Dio, fa sì che ci assimiliamo a Lui nella visione beatifica. </a:t>
            </a:r>
          </a:p>
          <a:p>
            <a:pPr>
              <a:buNone/>
            </a:pPr>
            <a:r>
              <a:rPr lang="it-IT" dirty="0" smtClean="0"/>
              <a:t>	L'</a:t>
            </a:r>
            <a:r>
              <a:rPr lang="it-IT" b="1" dirty="0" smtClean="0"/>
              <a:t>intelletto possibile</a:t>
            </a:r>
            <a:r>
              <a:rPr lang="it-IT" dirty="0" smtClean="0"/>
              <a:t> </a:t>
            </a:r>
            <a:r>
              <a:rPr lang="it-IT" b="1" dirty="0" smtClean="0"/>
              <a:t>resta all'esterno</a:t>
            </a:r>
            <a:r>
              <a:rPr lang="it-IT" dirty="0" smtClean="0"/>
              <a:t> nel processo dell'emanazione. Ciò che l'uomo fa a Dio tramite il pensiero esteriore resta estraneo alla sua propria essenza, </a:t>
            </a:r>
            <a:r>
              <a:rPr lang="it-IT" b="1" dirty="0" smtClean="0"/>
              <a:t>non produce alcuna azione né operazione essenziali</a:t>
            </a:r>
            <a:r>
              <a:rPr lang="it-IT" dirty="0" smtClean="0"/>
              <a:t>. È questa una </a:t>
            </a:r>
            <a:r>
              <a:rPr lang="it-IT" b="1" dirty="0" smtClean="0"/>
              <a:t>semplice rappresentazione</a:t>
            </a:r>
            <a:r>
              <a:rPr lang="it-IT" dirty="0" smtClean="0"/>
              <a:t> che, come ogni rappresentazione, resta doppiamente estrinseca, tanto al soggetto che la pensa quanto all'oggetto che vi è pensato. Essa </a:t>
            </a:r>
            <a:r>
              <a:rPr lang="it-IT" b="1" dirty="0" smtClean="0"/>
              <a:t>è esteriormente capace di Dio</a:t>
            </a:r>
            <a:r>
              <a:rPr lang="it-IT" dirty="0" smtClean="0"/>
              <a:t>, cioè solamente </a:t>
            </a:r>
            <a:r>
              <a:rPr lang="it-IT" b="1" dirty="0" smtClean="0"/>
              <a:t>capace d'un Dio esteriore</a:t>
            </a:r>
            <a:r>
              <a:rPr lang="it-IT" dirty="0" smtClean="0"/>
              <a:t>, diversamente dall'intelletto agente che resta «intimamente capace di Dio»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err="1" smtClean="0"/>
              <a:t>Intellectus</a:t>
            </a:r>
            <a:r>
              <a:rPr lang="it-IT" i="1" dirty="0" smtClean="0"/>
              <a:t> </a:t>
            </a:r>
            <a:r>
              <a:rPr lang="it-IT" i="1" dirty="0" err="1" smtClean="0"/>
              <a:t>agens</a:t>
            </a:r>
            <a:r>
              <a:rPr lang="it-IT" i="1" dirty="0" smtClean="0"/>
              <a:t>,</a:t>
            </a:r>
            <a:r>
              <a:rPr lang="it-IT" dirty="0" smtClean="0"/>
              <a:t> </a:t>
            </a:r>
            <a:r>
              <a:rPr lang="it-IT" i="1" dirty="0" err="1" smtClean="0"/>
              <a:t>Intellectus</a:t>
            </a:r>
            <a:r>
              <a:rPr lang="it-IT" i="1" dirty="0" smtClean="0"/>
              <a:t> </a:t>
            </a:r>
            <a:r>
              <a:rPr lang="it-IT" i="1" dirty="0" err="1" smtClean="0"/>
              <a:t>possibilis</a:t>
            </a:r>
            <a:r>
              <a:rPr lang="it-IT" i="1" dirty="0" smtClean="0"/>
              <a:t> </a:t>
            </a:r>
            <a:r>
              <a:rPr lang="it-IT" dirty="0" smtClean="0"/>
              <a:t>e </a:t>
            </a:r>
            <a:r>
              <a:rPr lang="it-IT" i="1" dirty="0" err="1" smtClean="0"/>
              <a:t>Abditum</a:t>
            </a:r>
            <a:r>
              <a:rPr lang="it-IT" i="1" dirty="0" smtClean="0"/>
              <a:t> mentis </a:t>
            </a:r>
            <a:r>
              <a:rPr lang="it-IT" dirty="0" smtClean="0"/>
              <a:t>(III)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26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L'</a:t>
            </a:r>
            <a:r>
              <a:rPr lang="it-IT" b="1" dirty="0" smtClean="0"/>
              <a:t>intelletto agente è dunque capace del vero Dio, della sua «essenza intellettuale»</a:t>
            </a:r>
            <a:r>
              <a:rPr lang="it-IT" dirty="0" smtClean="0"/>
              <a:t> nella misura in cui ciò ch'esso serba costantemente nella sua memoria, conosce e ama è ciò stesso da cui esso non cessa di procedere (= imita la circolarità divina)</a:t>
            </a:r>
          </a:p>
          <a:p>
            <a:pPr lvl="1"/>
            <a:r>
              <a:rPr lang="it-IT" dirty="0" smtClean="0"/>
              <a:t>Ciò che </a:t>
            </a:r>
            <a:r>
              <a:rPr lang="it-IT" dirty="0" err="1" smtClean="0"/>
              <a:t>agostinianamente</a:t>
            </a:r>
            <a:r>
              <a:rPr lang="it-IT" dirty="0" smtClean="0"/>
              <a:t> </a:t>
            </a:r>
            <a:r>
              <a:rPr lang="it-IT" b="1" dirty="0" smtClean="0"/>
              <a:t>brilla in esso</a:t>
            </a:r>
            <a:r>
              <a:rPr lang="it-IT" dirty="0" smtClean="0"/>
              <a:t> come triplice oggetto della memoria, dell'intelligenza e dell'amore, non è altro se non quel Principio divino (triade e trinità)</a:t>
            </a:r>
          </a:p>
          <a:p>
            <a:r>
              <a:rPr lang="it-IT" dirty="0" smtClean="0"/>
              <a:t>Il </a:t>
            </a:r>
            <a:r>
              <a:rPr lang="it-IT" b="1" dirty="0" smtClean="0"/>
              <a:t>Fondo segreto dell'anima, vale a dire l'intelletto agente, è dunque una sostanza proprio in quanto esso è un'immagine trinitaria</a:t>
            </a:r>
            <a:r>
              <a:rPr lang="it-IT" dirty="0" smtClean="0"/>
              <a:t>.</a:t>
            </a:r>
          </a:p>
          <a:p>
            <a:pPr lvl="1"/>
            <a:r>
              <a:rPr lang="it-IT" dirty="0" smtClean="0"/>
              <a:t>È lì che la triade dell'anima, della conoscenza e dell’amore ha la sua unità essenziale e che ciascuna delle tre componenti ha la sua realtà sostanziale.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i="1" dirty="0" smtClean="0"/>
              <a:t>Agostino parla di sostanza a proposito dell’anima quando mostra che l’anima, la conoscenza e l’amore sono di una sola essenza e che ciascuna delle tre componenti è una sostanza. A noi il compito di far vedere ora che ciò è vero di quella porzione dell’anima che egli chiama Fondo segreto dell’anima, in altre parole dell’intelletto agente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err="1" smtClean="0"/>
              <a:t>Intellectus</a:t>
            </a:r>
            <a:r>
              <a:rPr lang="it-IT" i="1" dirty="0" smtClean="0"/>
              <a:t> </a:t>
            </a:r>
            <a:r>
              <a:rPr lang="it-IT" i="1" dirty="0" err="1" smtClean="0"/>
              <a:t>agens</a:t>
            </a:r>
            <a:r>
              <a:rPr lang="it-IT" i="1" dirty="0" smtClean="0"/>
              <a:t> </a:t>
            </a:r>
            <a:r>
              <a:rPr lang="it-IT" dirty="0" smtClean="0"/>
              <a:t>e </a:t>
            </a:r>
            <a:r>
              <a:rPr lang="it-IT" i="1" dirty="0" err="1" smtClean="0"/>
              <a:t>visio</a:t>
            </a:r>
            <a:r>
              <a:rPr lang="it-IT" i="1" dirty="0" smtClean="0"/>
              <a:t> beatifica</a:t>
            </a:r>
            <a:endParaRPr lang="it-IT" i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27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Teodorico, nella sua teoria dell'intelletto attivo e dei suoi rapporti con l'intelletto possibile, mette a punto e raffina i </a:t>
            </a:r>
            <a:r>
              <a:rPr lang="it-IT" b="1" dirty="0" smtClean="0"/>
              <a:t>temi già delineati da Alberto Magno</a:t>
            </a:r>
            <a:endParaRPr lang="it-IT" dirty="0" smtClean="0"/>
          </a:p>
          <a:p>
            <a:pPr marL="857250" lvl="1" indent="-457200">
              <a:buFont typeface="+mj-lt"/>
              <a:buAutoNum type="arabicPeriod"/>
            </a:pPr>
            <a:r>
              <a:rPr lang="it-IT" b="1" dirty="0" smtClean="0"/>
              <a:t>l'intelletto attivo dell’uomo è in rapporto diretto con l'intelletto divino che l'illumina </a:t>
            </a:r>
          </a:p>
          <a:p>
            <a:pPr marL="857250" lvl="1" indent="-457200">
              <a:buFont typeface="+mj-lt"/>
              <a:buAutoNum type="arabicPeriod"/>
            </a:pPr>
            <a:r>
              <a:rPr lang="it-IT" b="1" dirty="0" smtClean="0"/>
              <a:t>l’intelletto attivo, nella sua azione, illumina pure l'intelletto possibile</a:t>
            </a:r>
          </a:p>
          <a:p>
            <a:pPr marL="457200" indent="-457200">
              <a:buFont typeface="+mj-lt"/>
              <a:buAutoNum type="arabicPeriod"/>
            </a:pPr>
            <a:endParaRPr lang="it-IT" dirty="0" smtClean="0"/>
          </a:p>
          <a:p>
            <a:pPr marL="457200" indent="-457200">
              <a:buNone/>
            </a:pPr>
            <a:r>
              <a:rPr lang="it-IT" dirty="0" smtClean="0"/>
              <a:t>	</a:t>
            </a:r>
            <a:r>
              <a:rPr lang="it-IT" dirty="0" smtClean="0">
                <a:sym typeface="Wingdings" pitchFamily="2" charset="2"/>
              </a:rPr>
              <a:t> </a:t>
            </a:r>
            <a:r>
              <a:rPr lang="it-IT" b="1" dirty="0" smtClean="0"/>
              <a:t>Teodorico non ha bisogno delle teorie tomiste</a:t>
            </a:r>
            <a:r>
              <a:rPr lang="it-IT" dirty="0" smtClean="0"/>
              <a:t> sul </a:t>
            </a:r>
            <a:r>
              <a:rPr lang="it-IT" i="1" dirty="0" smtClean="0"/>
              <a:t>lumen </a:t>
            </a:r>
            <a:r>
              <a:rPr lang="it-IT" i="1" dirty="0" err="1" smtClean="0"/>
              <a:t>gloriae</a:t>
            </a:r>
            <a:r>
              <a:rPr lang="it-IT" dirty="0" smtClean="0"/>
              <a:t>,</a:t>
            </a:r>
            <a:r>
              <a:rPr lang="it-IT" i="1" dirty="0" smtClean="0"/>
              <a:t> </a:t>
            </a:r>
            <a:r>
              <a:rPr lang="it-IT" dirty="0" smtClean="0"/>
              <a:t>giacché per lui la </a:t>
            </a:r>
            <a:r>
              <a:rPr lang="it-IT" b="1" u="sng" dirty="0" smtClean="0"/>
              <a:t>visione beatifica</a:t>
            </a:r>
            <a:r>
              <a:rPr lang="it-IT" b="1" dirty="0" smtClean="0"/>
              <a:t> coincide con un pieno esercizio dell'intelletto attivo</a:t>
            </a:r>
            <a:r>
              <a:rPr lang="it-IT" dirty="0" smtClean="0"/>
              <a:t>, che certo si realizza compiutamente nell'eternità, ma che </a:t>
            </a:r>
            <a:r>
              <a:rPr lang="it-IT" b="1" u="sng" dirty="0" smtClean="0"/>
              <a:t>è</a:t>
            </a:r>
            <a:r>
              <a:rPr lang="it-IT" b="1" dirty="0" smtClean="0"/>
              <a:t> già </a:t>
            </a:r>
            <a:r>
              <a:rPr lang="it-IT" b="1" u="sng" dirty="0" smtClean="0"/>
              <a:t>possibile</a:t>
            </a:r>
            <a:r>
              <a:rPr lang="it-IT" b="1" dirty="0" smtClean="0"/>
              <a:t> </a:t>
            </a:r>
            <a:r>
              <a:rPr lang="it-IT" dirty="0" smtClean="0"/>
              <a:t>perlomeno</a:t>
            </a:r>
            <a:r>
              <a:rPr lang="it-IT" b="1" dirty="0" smtClean="0"/>
              <a:t> </a:t>
            </a:r>
            <a:r>
              <a:rPr lang="it-IT" b="1" u="sng" dirty="0" smtClean="0"/>
              <a:t>abbozzare nella vita terrena</a:t>
            </a:r>
            <a:endParaRPr lang="it-IT" dirty="0" smtClean="0"/>
          </a:p>
          <a:p>
            <a:pPr marL="457200" indent="-457200">
              <a:buNone/>
            </a:pPr>
            <a:r>
              <a:rPr lang="it-IT" b="1" dirty="0" smtClean="0"/>
              <a:t>	</a:t>
            </a:r>
            <a:r>
              <a:rPr lang="it-IT" b="1" dirty="0" smtClean="0">
                <a:sym typeface="Wingdings" pitchFamily="2" charset="2"/>
              </a:rPr>
              <a:t> </a:t>
            </a:r>
            <a:r>
              <a:rPr lang="it-IT" b="1" dirty="0" smtClean="0"/>
              <a:t>È l'intelletto divino stesso che, attraverso l'intelletto attivo, informa l'intelletto possibile, grazie all'intermediario delle «specie intelligibili», per produrvi la conoscenza delle cose particolari</a:t>
            </a:r>
            <a:r>
              <a:rPr lang="it-IT" dirty="0" smtClean="0"/>
              <a:t>.  </a:t>
            </a:r>
            <a:endParaRPr lang="it-IT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L’intelletto agente come Fondo dell’anima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28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Concludendo, </a:t>
            </a:r>
            <a:r>
              <a:rPr lang="it-IT" b="1" dirty="0" smtClean="0"/>
              <a:t>l'originalità di Teodorico consiste precisamente nel fare di tale intelletto separato </a:t>
            </a:r>
            <a:r>
              <a:rPr lang="it-IT" dirty="0" smtClean="0"/>
              <a:t>«semplice e impassibile, che non ha alcunché di comune con qualsivoglia cosa»</a:t>
            </a:r>
            <a:r>
              <a:rPr lang="it-IT" b="1" dirty="0" smtClean="0"/>
              <a:t> il Fondo stesso dell'anima</a:t>
            </a:r>
            <a:r>
              <a:rPr lang="it-IT" dirty="0" smtClean="0"/>
              <a:t>. L’intreccio del conoscere e dell'essere è caratteristico del pensiero renano, e l’identificazione </a:t>
            </a:r>
            <a:r>
              <a:rPr lang="it-IT" dirty="0" err="1" smtClean="0"/>
              <a:t>teodoriciana</a:t>
            </a:r>
            <a:r>
              <a:rPr lang="it-IT" dirty="0" smtClean="0"/>
              <a:t> ne costituisce la “</a:t>
            </a:r>
            <a:r>
              <a:rPr lang="it-IT" b="1" dirty="0" smtClean="0"/>
              <a:t>mossa inaugurale”</a:t>
            </a:r>
            <a:r>
              <a:rPr lang="it-IT" dirty="0" smtClean="0"/>
              <a:t>.</a:t>
            </a:r>
            <a:r>
              <a:rPr lang="it-IT" baseline="30000" dirty="0" smtClean="0"/>
              <a:t> </a:t>
            </a:r>
          </a:p>
          <a:p>
            <a:r>
              <a:rPr lang="it-IT" dirty="0" smtClean="0"/>
              <a:t>Teodorico postulerà, in una forma assolutamente penetrante e perfettamente singolare, un'</a:t>
            </a:r>
            <a:r>
              <a:rPr lang="it-IT" b="1" dirty="0" smtClean="0"/>
              <a:t>unità originaria del pensiero e dell'assoluto</a:t>
            </a:r>
            <a:r>
              <a:rPr lang="it-IT" dirty="0" smtClean="0"/>
              <a:t>. La prospettiva resta dunque proprio agostiniana: l'anima conosce l'essere nel suo proprio Fondo - l'intelletto agente - ma, come per Agostino, tale conoscenza vi suppone la presenza di Dio .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i="1" dirty="0" smtClean="0"/>
              <a:t>Le realtà intelligibili e le ragioni delle cose sono conosciute dall'anima nel suo Fondo segreto. E ciò, sicuramente, non accade se non per la presenza della Verità immutabile nell'anima, Verità immutabile che altro non è che Dio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Teodorico di </a:t>
            </a:r>
            <a:r>
              <a:rPr lang="it-IT" dirty="0" err="1" smtClean="0"/>
              <a:t>Freiberg</a:t>
            </a:r>
            <a:r>
              <a:rPr lang="it-IT" dirty="0" smtClean="0"/>
              <a:t> e Tommaso d’Aquino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2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Della</a:t>
            </a:r>
            <a:r>
              <a:rPr lang="it-IT" b="1" dirty="0" smtClean="0"/>
              <a:t> letteratura platonica Teodorico possiede </a:t>
            </a:r>
            <a:r>
              <a:rPr lang="it-IT" dirty="0" smtClean="0"/>
              <a:t>una</a:t>
            </a:r>
            <a:r>
              <a:rPr lang="it-IT" b="1" dirty="0" smtClean="0"/>
              <a:t> conoscenza vasta e profonda</a:t>
            </a:r>
            <a:r>
              <a:rPr lang="it-IT" dirty="0" smtClean="0"/>
              <a:t>, da lui utilizzata nei campi più diversi: fu il primo a conoscere ed utilizzare ampiamente l’</a:t>
            </a:r>
            <a:r>
              <a:rPr lang="it-IT" i="1" dirty="0" err="1" smtClean="0"/>
              <a:t>Elementatio</a:t>
            </a:r>
            <a:r>
              <a:rPr lang="it-IT" i="1" dirty="0" smtClean="0"/>
              <a:t> teologica</a:t>
            </a:r>
            <a:r>
              <a:rPr lang="it-IT" dirty="0" smtClean="0"/>
              <a:t>.</a:t>
            </a:r>
          </a:p>
          <a:p>
            <a:r>
              <a:rPr lang="it-IT" dirty="0" smtClean="0"/>
              <a:t>Teodorico è stato il </a:t>
            </a:r>
            <a:r>
              <a:rPr lang="it-IT" b="1" dirty="0" smtClean="0"/>
              <a:t>principale avversario del tomismo nella scuola di Colonia</a:t>
            </a:r>
            <a:r>
              <a:rPr lang="it-IT" dirty="0" smtClean="0"/>
              <a:t>, e il fiancheggiatore di talune tesi fondamentali dell’innovazione </a:t>
            </a:r>
            <a:r>
              <a:rPr lang="it-IT" dirty="0" err="1" smtClean="0"/>
              <a:t>eckhartiana</a:t>
            </a:r>
            <a:r>
              <a:rPr lang="it-IT" dirty="0" smtClean="0"/>
              <a:t>. Questo per un assunto fondamentale:</a:t>
            </a:r>
          </a:p>
          <a:p>
            <a:pPr algn="ctr">
              <a:buNone/>
            </a:pPr>
            <a:r>
              <a:rPr lang="it-IT" dirty="0" smtClean="0"/>
              <a:t>▼ </a:t>
            </a:r>
          </a:p>
          <a:p>
            <a:pPr algn="ctr">
              <a:buNone/>
            </a:pPr>
            <a:r>
              <a:rPr lang="it-IT" dirty="0" smtClean="0"/>
              <a:t>	</a:t>
            </a:r>
            <a:r>
              <a:rPr lang="it-IT" b="1" dirty="0" smtClean="0"/>
              <a:t>Il Dio di Teodorico non è Essere, ma Intelletto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>
                <a:sym typeface="Wingdings" pitchFamily="2" charset="2"/>
              </a:rPr>
              <a:t> </a:t>
            </a:r>
            <a:r>
              <a:rPr lang="it-IT" dirty="0" smtClean="0"/>
              <a:t>la </a:t>
            </a:r>
            <a:r>
              <a:rPr lang="it-IT" b="1" dirty="0" smtClean="0"/>
              <a:t>teologia</a:t>
            </a:r>
            <a:r>
              <a:rPr lang="it-IT" dirty="0" smtClean="0"/>
              <a:t> non è dunque per lui, come per Tommaso, una teologia del'Essere, ma, se si vuole, una teologia </a:t>
            </a:r>
            <a:r>
              <a:rPr lang="it-IT" b="1" dirty="0" smtClean="0"/>
              <a:t>delle processioni intellettuali elaborata come «metafisica della conversione»</a:t>
            </a:r>
            <a:r>
              <a:rPr lang="it-IT" dirty="0" smtClean="0"/>
              <a:t>. </a:t>
            </a:r>
          </a:p>
          <a:p>
            <a:r>
              <a:rPr lang="it-IT" dirty="0" smtClean="0"/>
              <a:t>La </a:t>
            </a:r>
            <a:r>
              <a:rPr lang="it-IT" b="1" dirty="0" smtClean="0"/>
              <a:t>dottrina neoplatonica</a:t>
            </a:r>
            <a:r>
              <a:rPr lang="it-IT" dirty="0" smtClean="0"/>
              <a:t> della processione degli esseri a partire dall'Uno e del loro ritorno all'Unità è da Teodorico </a:t>
            </a:r>
            <a:r>
              <a:rPr lang="it-IT" b="1" dirty="0" smtClean="0"/>
              <a:t>trascritta su un piano</a:t>
            </a:r>
            <a:r>
              <a:rPr lang="it-IT" dirty="0" smtClean="0"/>
              <a:t> propriamente </a:t>
            </a:r>
            <a:r>
              <a:rPr lang="it-IT" b="1" dirty="0" smtClean="0"/>
              <a:t>intellettuale</a:t>
            </a:r>
            <a:r>
              <a:rPr lang="it-IT" dirty="0" smtClean="0"/>
              <a:t>: </a:t>
            </a:r>
            <a:r>
              <a:rPr lang="it-IT" b="1" dirty="0" smtClean="0"/>
              <a:t>è dall'intelletto divino, dove sono contenuti dall'eternità, che tutti gli esseri procedono, ed è ancora lì che ritrovano la loro unità</a:t>
            </a:r>
            <a:r>
              <a:rPr lang="it-IT" dirty="0" smtClean="0"/>
              <a:t>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 Teodorico ad </a:t>
            </a:r>
            <a:r>
              <a:rPr lang="it-IT" dirty="0" err="1" smtClean="0"/>
              <a:t>Eckhart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29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Facendo dell'intelletto agente la posa dell'origine nell'anima, vale a dire il dischiudersi dell'essere-intellettuale come </a:t>
            </a:r>
            <a:r>
              <a:rPr lang="it-IT" i="1" dirty="0" err="1" smtClean="0"/>
              <a:t>intimior</a:t>
            </a:r>
            <a:r>
              <a:rPr lang="it-IT" i="1" dirty="0" smtClean="0"/>
              <a:t> intimo </a:t>
            </a:r>
            <a:r>
              <a:rPr lang="it-IT" i="1" dirty="0" err="1" smtClean="0"/>
              <a:t>meo</a:t>
            </a:r>
            <a:r>
              <a:rPr lang="it-IT" dirty="0" smtClean="0"/>
              <a:t>,</a:t>
            </a:r>
            <a:r>
              <a:rPr lang="it-IT" i="1" dirty="0" smtClean="0"/>
              <a:t> </a:t>
            </a:r>
            <a:r>
              <a:rPr lang="it-IT" dirty="0" smtClean="0"/>
              <a:t>Teodorico renderà possibile la teoria </a:t>
            </a:r>
            <a:r>
              <a:rPr lang="it-IT" dirty="0" err="1" smtClean="0"/>
              <a:t>eckhartiana</a:t>
            </a:r>
            <a:r>
              <a:rPr lang="it-IT" dirty="0" smtClean="0"/>
              <a:t> dell'«Io» come «Fondo senza fondo».</a:t>
            </a:r>
          </a:p>
          <a:p>
            <a:r>
              <a:rPr lang="it-IT" dirty="0" err="1" smtClean="0"/>
              <a:t>Eckhart</a:t>
            </a:r>
            <a:r>
              <a:rPr lang="it-IT" dirty="0" smtClean="0"/>
              <a:t> dovrà a Teodorico di </a:t>
            </a:r>
            <a:r>
              <a:rPr lang="it-IT" dirty="0" err="1" smtClean="0"/>
              <a:t>Freiberg</a:t>
            </a:r>
            <a:r>
              <a:rPr lang="it-IT" dirty="0" smtClean="0"/>
              <a:t> anche la teoria dell'emanazione formale, in cui il rapporto tra immagine e modello non viene concepito secondo le leggi della fisica aristotelica, ma secondo la causalità essenziale e formale: i due termini della relazione sono identici, coevi, </a:t>
            </a:r>
            <a:r>
              <a:rPr lang="it-IT" dirty="0" err="1" smtClean="0"/>
              <a:t>consostanziali</a:t>
            </a:r>
            <a:r>
              <a:rPr lang="it-IT" dirty="0" smtClean="0"/>
              <a:t>, anche se distinti per la forma di esistenza.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Neoplatonismo e aristotelismo in Teodorico di </a:t>
            </a:r>
            <a:r>
              <a:rPr lang="it-IT" dirty="0" err="1" smtClean="0"/>
              <a:t>Freiberg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3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concezione filosofica di Teodorico di </a:t>
            </a:r>
            <a:r>
              <a:rPr lang="it-IT" dirty="0" err="1" smtClean="0"/>
              <a:t>Vriberg</a:t>
            </a:r>
            <a:r>
              <a:rPr lang="it-IT" dirty="0" smtClean="0"/>
              <a:t> è costituita dal </a:t>
            </a:r>
            <a:r>
              <a:rPr lang="it-IT" b="1" dirty="0" smtClean="0"/>
              <a:t>tentativo di inquadrare in una visione sistematica i principi del Cristianesimo alla luce del Neoplatonismo</a:t>
            </a:r>
            <a:r>
              <a:rPr lang="it-IT" dirty="0" smtClean="0"/>
              <a:t>. </a:t>
            </a:r>
          </a:p>
          <a:p>
            <a:pPr lvl="1"/>
            <a:r>
              <a:rPr lang="it-IT" dirty="0" smtClean="0"/>
              <a:t>Il suo problema fondamentale riguarda la derivazione degli esseri da Dio, ed in questo problema, centrale per la sua indagine, il suo maestro è </a:t>
            </a:r>
            <a:r>
              <a:rPr lang="it-IT" dirty="0" err="1" smtClean="0"/>
              <a:t>Proclo</a:t>
            </a:r>
            <a:r>
              <a:rPr lang="it-IT" dirty="0" smtClean="0"/>
              <a:t>:</a:t>
            </a:r>
          </a:p>
          <a:p>
            <a:pPr lvl="1">
              <a:buNone/>
            </a:pPr>
            <a:r>
              <a:rPr lang="it-IT" dirty="0" smtClean="0"/>
              <a:t>	</a:t>
            </a:r>
            <a:r>
              <a:rPr lang="it-IT" dirty="0" smtClean="0">
                <a:sym typeface="Wingdings" pitchFamily="2" charset="2"/>
              </a:rPr>
              <a:t> </a:t>
            </a:r>
            <a:r>
              <a:rPr lang="it-IT" dirty="0" smtClean="0"/>
              <a:t>l’</a:t>
            </a:r>
            <a:r>
              <a:rPr lang="it-IT" b="1" i="1" dirty="0" err="1" smtClean="0"/>
              <a:t>Elementatio</a:t>
            </a:r>
            <a:r>
              <a:rPr lang="it-IT" b="1" i="1" dirty="0" smtClean="0"/>
              <a:t> </a:t>
            </a:r>
            <a:r>
              <a:rPr lang="it-IT" b="1" i="1" dirty="0" err="1" smtClean="0"/>
              <a:t>theologica</a:t>
            </a:r>
            <a:r>
              <a:rPr lang="it-IT" b="1" i="1" dirty="0" smtClean="0"/>
              <a:t> </a:t>
            </a:r>
            <a:r>
              <a:rPr lang="it-IT" dirty="0" smtClean="0"/>
              <a:t>ed il </a:t>
            </a:r>
            <a:r>
              <a:rPr lang="it-IT" b="1" i="1" dirty="0" err="1" smtClean="0"/>
              <a:t>Liber</a:t>
            </a:r>
            <a:r>
              <a:rPr lang="it-IT" b="1" i="1" dirty="0" smtClean="0"/>
              <a:t> de </a:t>
            </a:r>
            <a:r>
              <a:rPr lang="it-IT" b="1" i="1" dirty="0" err="1" smtClean="0"/>
              <a:t>Causis</a:t>
            </a:r>
            <a:r>
              <a:rPr lang="it-IT" b="1" i="1" dirty="0" smtClean="0"/>
              <a:t> </a:t>
            </a:r>
            <a:r>
              <a:rPr lang="it-IT" dirty="0" smtClean="0"/>
              <a:t>sono da lui </a:t>
            </a:r>
            <a:r>
              <a:rPr lang="it-IT" b="1" dirty="0" smtClean="0"/>
              <a:t>reiteratamente citati</a:t>
            </a:r>
            <a:r>
              <a:rPr lang="it-IT" dirty="0" smtClean="0"/>
              <a:t>, </a:t>
            </a:r>
          </a:p>
          <a:p>
            <a:r>
              <a:rPr lang="it-IT" dirty="0" smtClean="0"/>
              <a:t>Ma nel suo pensiero non minore importanza hanno le prospettive aristotelica e quella agostiniana, entrambe e, per più aspetti, filtrate attraverso </a:t>
            </a:r>
            <a:r>
              <a:rPr lang="it-IT" dirty="0" err="1" smtClean="0"/>
              <a:t>Avicenna</a:t>
            </a:r>
            <a:endParaRPr lang="it-IT" dirty="0" smtClean="0"/>
          </a:p>
          <a:p>
            <a:pPr lvl="1"/>
            <a:r>
              <a:rPr lang="it-IT" dirty="0" smtClean="0"/>
              <a:t>Se da una parte la </a:t>
            </a:r>
            <a:r>
              <a:rPr lang="it-IT" b="1" dirty="0" smtClean="0"/>
              <a:t>logica neoplatonica dell'emanazione comanda il processo della creazione</a:t>
            </a:r>
            <a:r>
              <a:rPr lang="it-IT" dirty="0" smtClean="0"/>
              <a:t>, intesa come una necessaria effusione della divina sostanza</a:t>
            </a:r>
          </a:p>
          <a:p>
            <a:pPr lvl="1"/>
            <a:r>
              <a:rPr lang="it-IT" dirty="0" smtClean="0">
                <a:sym typeface="Wingdings"/>
              </a:rPr>
              <a:t>Dall’altre </a:t>
            </a:r>
            <a:r>
              <a:rPr lang="it-IT" dirty="0" smtClean="0"/>
              <a:t>i </a:t>
            </a:r>
            <a:r>
              <a:rPr lang="it-IT" b="1" dirty="0" smtClean="0"/>
              <a:t>principi aristotelici costituiscono la struttura dell'ente creato</a:t>
            </a:r>
            <a:r>
              <a:rPr lang="it-IT" dirty="0" smtClean="0"/>
              <a:t>, principi </a:t>
            </a:r>
            <a:r>
              <a:rPr lang="it-IT" b="1" dirty="0" smtClean="0"/>
              <a:t>che</a:t>
            </a:r>
            <a:r>
              <a:rPr lang="it-IT" dirty="0" smtClean="0"/>
              <a:t>, insieme ad elementi agostiniani ed </a:t>
            </a:r>
            <a:r>
              <a:rPr lang="it-IT" dirty="0" err="1" smtClean="0"/>
              <a:t>avicenniani</a:t>
            </a:r>
            <a:r>
              <a:rPr lang="it-IT" dirty="0" smtClean="0"/>
              <a:t>, </a:t>
            </a:r>
            <a:r>
              <a:rPr lang="it-IT" b="1" dirty="0" smtClean="0"/>
              <a:t>ispirano la dottrina dell'anima e della conoscenza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Fondamenti </a:t>
            </a:r>
            <a:r>
              <a:rPr lang="it-IT" dirty="0" err="1" smtClean="0"/>
              <a:t>henologici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4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principio fondamentale al quale Teodorico ispira  la sua filosofia è dall'</a:t>
            </a:r>
            <a:r>
              <a:rPr lang="it-IT" b="1" dirty="0" smtClean="0"/>
              <a:t>ordine unitario dell'universo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>
                <a:sym typeface="Wingdings" pitchFamily="2" charset="2"/>
              </a:rPr>
              <a:t> </a:t>
            </a:r>
            <a:r>
              <a:rPr lang="it-IT" dirty="0" smtClean="0"/>
              <a:t>se l'universo non governato dal principio di unità, non sarebbe</a:t>
            </a:r>
          </a:p>
          <a:p>
            <a:r>
              <a:rPr lang="it-IT" dirty="0" smtClean="0"/>
              <a:t>L’unità suprema è quella divina: da qui l’</a:t>
            </a:r>
            <a:r>
              <a:rPr lang="it-IT" b="1" dirty="0" smtClean="0"/>
              <a:t>accezione </a:t>
            </a:r>
            <a:r>
              <a:rPr lang="it-IT" b="1" dirty="0" err="1" smtClean="0"/>
              <a:t>apofatica</a:t>
            </a:r>
            <a:r>
              <a:rPr lang="it-IT" b="1" dirty="0" smtClean="0"/>
              <a:t> </a:t>
            </a:r>
            <a:r>
              <a:rPr lang="it-IT" dirty="0" smtClean="0"/>
              <a:t>con la quale essa viene connotata</a:t>
            </a:r>
          </a:p>
          <a:p>
            <a:pPr lvl="1"/>
            <a:r>
              <a:rPr lang="it-IT" dirty="0" smtClean="0"/>
              <a:t>L'</a:t>
            </a:r>
            <a:r>
              <a:rPr lang="it-IT" b="1" dirty="0" smtClean="0"/>
              <a:t>ineffabilità dell'Uno</a:t>
            </a:r>
            <a:r>
              <a:rPr lang="it-IT" dirty="0" smtClean="0"/>
              <a:t> ha il</a:t>
            </a:r>
            <a:r>
              <a:rPr lang="it-IT" b="1" dirty="0" smtClean="0"/>
              <a:t> senso </a:t>
            </a:r>
            <a:r>
              <a:rPr lang="it-IT" dirty="0" smtClean="0"/>
              <a:t>proprio </a:t>
            </a:r>
            <a:r>
              <a:rPr lang="it-IT" b="1" dirty="0" smtClean="0"/>
              <a:t>della teologia negativa</a:t>
            </a:r>
            <a:r>
              <a:rPr lang="it-IT" dirty="0" smtClean="0"/>
              <a:t>, volta a negare una qualsiasi proprietà, la quale è positiva e valida per il mondo dell'essere, non è riferibile - pena l'antropomorfismo - alla realtà </a:t>
            </a:r>
            <a:r>
              <a:rPr lang="it-IT" dirty="0" err="1" smtClean="0"/>
              <a:t>sovraessenziale</a:t>
            </a:r>
            <a:r>
              <a:rPr lang="it-IT" dirty="0" smtClean="0"/>
              <a:t> di Dio</a:t>
            </a:r>
          </a:p>
          <a:p>
            <a:pPr lvl="1"/>
            <a:r>
              <a:rPr lang="it-IT" dirty="0" smtClean="0"/>
              <a:t>Tale </a:t>
            </a:r>
            <a:r>
              <a:rPr lang="it-IT" b="1" dirty="0" smtClean="0"/>
              <a:t>ineffabilità </a:t>
            </a:r>
            <a:r>
              <a:rPr lang="it-IT" dirty="0" smtClean="0"/>
              <a:t>ha tuttavia un significato, un risvolto positivo: l'</a:t>
            </a:r>
            <a:r>
              <a:rPr lang="it-IT" b="1" dirty="0" smtClean="0"/>
              <a:t>assoluta semplicità</a:t>
            </a:r>
            <a:r>
              <a:rPr lang="it-IT" dirty="0" smtClean="0"/>
              <a:t>, che trova nell'unità la migliore espressione</a:t>
            </a:r>
          </a:p>
          <a:p>
            <a:r>
              <a:rPr lang="it-IT" dirty="0" smtClean="0"/>
              <a:t>L’unità è richiesta d’altronde dalla </a:t>
            </a:r>
            <a:r>
              <a:rPr lang="it-IT" b="1" dirty="0" smtClean="0"/>
              <a:t>diversità degli enti che sono disposti secondo un ordine di specie e di generi</a:t>
            </a:r>
            <a:r>
              <a:rPr lang="it-IT" dirty="0" smtClean="0"/>
              <a:t> </a:t>
            </a:r>
            <a:r>
              <a:rPr lang="it-IT" b="1" dirty="0" smtClean="0"/>
              <a:t>tra loro interdipendenti  secondo una reciproca causalità</a:t>
            </a:r>
            <a:r>
              <a:rPr lang="it-IT" dirty="0" smtClean="0"/>
              <a:t>, </a:t>
            </a:r>
            <a:r>
              <a:rPr lang="it-IT" b="1" dirty="0" smtClean="0"/>
              <a:t>che implica la «</a:t>
            </a:r>
            <a:r>
              <a:rPr lang="it-IT" b="1" i="1" dirty="0" err="1" smtClean="0"/>
              <a:t>processio</a:t>
            </a:r>
            <a:r>
              <a:rPr lang="it-IT" b="1" dirty="0" smtClean="0"/>
              <a:t>» degli uni dagli altri e la «</a:t>
            </a:r>
            <a:r>
              <a:rPr lang="it-IT" b="1" i="1" dirty="0" err="1" smtClean="0"/>
              <a:t>conversio</a:t>
            </a:r>
            <a:r>
              <a:rPr lang="it-IT" b="1" dirty="0" smtClean="0"/>
              <a:t>» del causato verso la causa che lo ha prodotto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rapporti di causalità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5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principio di causalità si articola in tre rapporti di dipendenza di un ente da un altro: </a:t>
            </a:r>
          </a:p>
          <a:p>
            <a:pPr lvl="1"/>
            <a:r>
              <a:rPr lang="it-IT" b="1" dirty="0" smtClean="0"/>
              <a:t>Causalità essenziale </a:t>
            </a:r>
            <a:r>
              <a:rPr lang="it-IT" dirty="0" smtClean="0"/>
              <a:t>- Corrisponde all’emanazione </a:t>
            </a:r>
            <a:r>
              <a:rPr lang="it-IT" dirty="0" err="1" smtClean="0"/>
              <a:t>del­l</a:t>
            </a:r>
            <a:r>
              <a:rPr lang="it-IT" dirty="0" smtClean="0"/>
              <a:t>'essere dalla Causa prima, la dipendenza es­senziale che implica che ogni ente causato faccia capo ad un primo principio</a:t>
            </a:r>
          </a:p>
          <a:p>
            <a:pPr lvl="1"/>
            <a:r>
              <a:rPr lang="it-IT" b="1" dirty="0" smtClean="0"/>
              <a:t>Causalità materiale</a:t>
            </a:r>
            <a:r>
              <a:rPr lang="it-IT" dirty="0" smtClean="0"/>
              <a:t> - Essa considera gli enti in quanto sono soggetti alla generazione e cor­ruzione,. In questo ordi­ne causale rientrano appunto gli agenti naturali</a:t>
            </a:r>
          </a:p>
          <a:p>
            <a:pPr lvl="1"/>
            <a:r>
              <a:rPr lang="it-IT" b="1" dirty="0" smtClean="0"/>
              <a:t>Causalità intermedia </a:t>
            </a:r>
            <a:r>
              <a:rPr lang="it-IT" dirty="0" smtClean="0"/>
              <a:t>- Ha la proprietà di produrre enti, partecipando in tal modo all'essenza della Causa prima, e nello stesso tempo risulta condizionata nel suo es­sere e nella sua azione unendosi ad un corpo, del quale è forma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Causalità e creazione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6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dipendenza dell'essere da Dio si pone su un piano metafisico, diverso da ogni altro tipo di causalità di tipo efficiente: </a:t>
            </a:r>
          </a:p>
          <a:p>
            <a:pPr lvl="1"/>
            <a:r>
              <a:rPr lang="it-IT" dirty="0" smtClean="0"/>
              <a:t>mentre l'ente può essere prodotto nell'essenza dalla cause naturali, non può invece esistere senza la prima causa. </a:t>
            </a:r>
          </a:p>
          <a:p>
            <a:r>
              <a:rPr lang="it-IT" dirty="0" smtClean="0"/>
              <a:t>L'</a:t>
            </a:r>
            <a:r>
              <a:rPr lang="it-IT" b="1" dirty="0" smtClean="0"/>
              <a:t>ente </a:t>
            </a:r>
            <a:r>
              <a:rPr lang="it-IT" dirty="0" smtClean="0"/>
              <a:t>quindi nella sua ragione di essere, indipendentemente dalla sua costituzione intrinseca, </a:t>
            </a:r>
            <a:r>
              <a:rPr lang="it-IT" b="1" dirty="0" smtClean="0"/>
              <a:t>è tale in quanto è dal primo principio</a:t>
            </a:r>
            <a:endParaRPr lang="it-IT" dirty="0" smtClean="0"/>
          </a:p>
          <a:p>
            <a:r>
              <a:rPr lang="it-IT" dirty="0" smtClean="0"/>
              <a:t>La creazione, pertanto, è intesa da Teodorico come la </a:t>
            </a:r>
            <a:r>
              <a:rPr lang="it-IT" b="1" dirty="0" smtClean="0"/>
              <a:t>dipendenza totale dell'ente, nella sua </a:t>
            </a:r>
            <a:r>
              <a:rPr lang="it-IT" b="1" dirty="0" err="1" smtClean="0"/>
              <a:t>ipseità</a:t>
            </a:r>
            <a:r>
              <a:rPr lang="it-IT" b="1" dirty="0" smtClean="0"/>
              <a:t>, da Dio</a:t>
            </a:r>
            <a:endParaRPr lang="it-IT" dirty="0" smtClean="0"/>
          </a:p>
          <a:p>
            <a:pPr lvl="1"/>
            <a:r>
              <a:rPr lang="it-IT" dirty="0" smtClean="0"/>
              <a:t>Teodorico, facendo suo il principio del </a:t>
            </a:r>
            <a:r>
              <a:rPr lang="it-IT" i="1" dirty="0" err="1" smtClean="0"/>
              <a:t>Liber</a:t>
            </a:r>
            <a:r>
              <a:rPr lang="it-IT" i="1" dirty="0" smtClean="0"/>
              <a:t> de </a:t>
            </a:r>
            <a:r>
              <a:rPr lang="it-IT" i="1" dirty="0" err="1" smtClean="0"/>
              <a:t>Causis</a:t>
            </a:r>
            <a:r>
              <a:rPr lang="it-IT" i="1" dirty="0" smtClean="0"/>
              <a:t>, </a:t>
            </a:r>
            <a:r>
              <a:rPr lang="it-IT" dirty="0" smtClean="0"/>
              <a:t>afferma che «</a:t>
            </a:r>
            <a:r>
              <a:rPr lang="it-IT" i="1" dirty="0" smtClean="0"/>
              <a:t>prima rerum </a:t>
            </a:r>
            <a:r>
              <a:rPr lang="it-IT" i="1" dirty="0" err="1" smtClean="0"/>
              <a:t>creatarum</a:t>
            </a:r>
            <a:r>
              <a:rPr lang="it-IT" i="1" dirty="0" smtClean="0"/>
              <a:t> est esse</a:t>
            </a:r>
            <a:r>
              <a:rPr lang="it-IT" dirty="0" smtClean="0"/>
              <a:t>» (la prima delle realtà create è l’essere). </a:t>
            </a:r>
          </a:p>
          <a:p>
            <a:pPr>
              <a:buNone/>
            </a:pPr>
            <a:r>
              <a:rPr lang="it-IT" dirty="0" smtClean="0">
                <a:sym typeface="Wingdings"/>
              </a:rPr>
              <a:t>	</a:t>
            </a:r>
            <a:r>
              <a:rPr lang="it-IT" dirty="0" smtClean="0"/>
              <a:t> La ragion d'essere degli enti ha il suo fondamento nella sua effettiva ed ontologica dipendenza dalla causa prima</a:t>
            </a:r>
          </a:p>
          <a:p>
            <a:r>
              <a:rPr lang="it-IT" dirty="0" smtClean="0"/>
              <a:t>Da quanto precede emergono due concetti fondamentali</a:t>
            </a:r>
          </a:p>
          <a:p>
            <a:pPr marL="857250" lvl="1" indent="-457200">
              <a:buFont typeface="+mj-lt"/>
              <a:buAutoNum type="arabicPeriod"/>
            </a:pPr>
            <a:r>
              <a:rPr lang="it-IT" b="1" dirty="0" smtClean="0"/>
              <a:t>La causa prima è considerata superiore all'essere</a:t>
            </a:r>
            <a:endParaRPr lang="it-IT" dirty="0" smtClean="0"/>
          </a:p>
          <a:p>
            <a:pPr marL="857250" lvl="1" indent="-457200">
              <a:buFont typeface="+mj-lt"/>
              <a:buAutoNum type="arabicPeriod"/>
            </a:pPr>
            <a:r>
              <a:rPr lang="it-IT" dirty="0" smtClean="0"/>
              <a:t>La </a:t>
            </a:r>
            <a:r>
              <a:rPr lang="it-IT" b="1" dirty="0" smtClean="0"/>
              <a:t>realtà </a:t>
            </a:r>
            <a:r>
              <a:rPr lang="it-IT" dirty="0" smtClean="0"/>
              <a:t>esiste perché </a:t>
            </a:r>
            <a:r>
              <a:rPr lang="it-IT" b="1" dirty="0" smtClean="0"/>
              <a:t>la pone la causa prima</a:t>
            </a:r>
            <a:r>
              <a:rPr lang="it-IT" dirty="0" smtClean="0"/>
              <a:t>, dalla quale dipende ogni altra azione, compresa quella della causa seconda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L’universale dialettica logico-ontologica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7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Teodorico chiaramente afferma che </a:t>
            </a:r>
            <a:r>
              <a:rPr lang="it-IT" b="1" dirty="0" smtClean="0"/>
              <a:t>la maggiore o minore distanza </a:t>
            </a:r>
            <a:r>
              <a:rPr lang="it-IT" dirty="0" smtClean="0"/>
              <a:t>dall'Uno è il </a:t>
            </a:r>
            <a:r>
              <a:rPr lang="it-IT" b="1" dirty="0" smtClean="0"/>
              <a:t>principio che fonda la molteplicità dei diversi gradi delle sostanze spirituali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>
                <a:sym typeface="Wingdings" pitchFamily="2" charset="2"/>
              </a:rPr>
              <a:t> </a:t>
            </a:r>
            <a:r>
              <a:rPr lang="it-IT" dirty="0" smtClean="0"/>
              <a:t>La </a:t>
            </a:r>
            <a:r>
              <a:rPr lang="it-IT" b="1" dirty="0" smtClean="0"/>
              <a:t>prima intelligenza</a:t>
            </a:r>
            <a:r>
              <a:rPr lang="it-IT" dirty="0" smtClean="0"/>
              <a:t>, che, essendo più vicina all'Uno, esprime l'essere nella sua purezza e nella sua attualità, </a:t>
            </a:r>
            <a:r>
              <a:rPr lang="it-IT" b="1" dirty="0" smtClean="0"/>
              <a:t>è </a:t>
            </a:r>
            <a:r>
              <a:rPr lang="it-IT" dirty="0" smtClean="0"/>
              <a:t>anch'essa </a:t>
            </a:r>
            <a:r>
              <a:rPr lang="it-IT" b="1" dirty="0" smtClean="0"/>
              <a:t>unica</a:t>
            </a:r>
            <a:r>
              <a:rPr lang="it-IT" dirty="0" smtClean="0"/>
              <a:t>;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>
                <a:sym typeface="Wingdings" pitchFamily="2" charset="2"/>
              </a:rPr>
              <a:t> </a:t>
            </a:r>
            <a:r>
              <a:rPr lang="it-IT" dirty="0" smtClean="0"/>
              <a:t>Le </a:t>
            </a:r>
            <a:r>
              <a:rPr lang="it-IT" b="1" dirty="0" smtClean="0"/>
              <a:t>intelligenze</a:t>
            </a:r>
            <a:r>
              <a:rPr lang="it-IT" dirty="0" smtClean="0"/>
              <a:t> ad essa soggiacenti sono </a:t>
            </a:r>
            <a:r>
              <a:rPr lang="it-IT" b="1" dirty="0" smtClean="0"/>
              <a:t>molteplici</a:t>
            </a:r>
          </a:p>
          <a:p>
            <a:r>
              <a:rPr lang="it-IT" dirty="0" smtClean="0"/>
              <a:t>In tale ottica particolare attenzione è posta da Teodorico sulla dialettica incrociata tra le bipolarità: potenza/atto, universale/particolare, che si dispongono in un rapporto inverso nei due mondi, di modo che</a:t>
            </a:r>
          </a:p>
          <a:p>
            <a:pPr lvl="1"/>
            <a:r>
              <a:rPr lang="it-IT" b="1" dirty="0" smtClean="0"/>
              <a:t>nel mondo degli enti generabili e corruttibili, l'individuo particolare è atto, e l'universale — il genere e la specie — è in potenza</a:t>
            </a:r>
          </a:p>
          <a:p>
            <a:pPr lvl="1"/>
            <a:r>
              <a:rPr lang="it-IT" b="1" dirty="0" smtClean="0"/>
              <a:t>nel mondo delle intelligenze, invece, alla maggiore universalità corrisponde un'attualità più piena</a:t>
            </a:r>
          </a:p>
          <a:p>
            <a:pPr>
              <a:buNone/>
            </a:pPr>
            <a:r>
              <a:rPr lang="it-IT" b="1" dirty="0" smtClean="0"/>
              <a:t>	</a:t>
            </a:r>
            <a:r>
              <a:rPr lang="it-IT" b="1" dirty="0" smtClean="0">
                <a:sym typeface="Wingdings" pitchFamily="2" charset="2"/>
              </a:rPr>
              <a:t> </a:t>
            </a:r>
            <a:r>
              <a:rPr lang="it-IT" dirty="0" smtClean="0">
                <a:sym typeface="Wingdings" pitchFamily="2" charset="2"/>
              </a:rPr>
              <a:t>A</a:t>
            </a:r>
            <a:r>
              <a:rPr lang="it-IT" dirty="0" smtClean="0"/>
              <a:t>ffermando che la </a:t>
            </a:r>
            <a:r>
              <a:rPr lang="it-IT" b="1" dirty="0" smtClean="0"/>
              <a:t>potenza </a:t>
            </a:r>
            <a:r>
              <a:rPr lang="it-IT" dirty="0" smtClean="0"/>
              <a:t>è l'</a:t>
            </a:r>
            <a:r>
              <a:rPr lang="it-IT" b="1" dirty="0" smtClean="0"/>
              <a:t>elemento differenziatore delle sostanze spirituali tra loro</a:t>
            </a:r>
            <a:r>
              <a:rPr lang="it-IT" dirty="0" smtClean="0"/>
              <a:t>, si nega che esse possano essere composte di materia e forma, riservando solo agli </a:t>
            </a:r>
            <a:r>
              <a:rPr lang="it-IT" b="1" dirty="0" smtClean="0"/>
              <a:t>enti corporei </a:t>
            </a:r>
            <a:r>
              <a:rPr lang="it-IT" dirty="0" smtClean="0"/>
              <a:t>la</a:t>
            </a:r>
            <a:r>
              <a:rPr lang="it-IT" b="1" dirty="0" smtClean="0"/>
              <a:t> composizione </a:t>
            </a:r>
            <a:r>
              <a:rPr lang="it-IT" b="1" dirty="0" err="1" smtClean="0"/>
              <a:t>ilemorfica</a:t>
            </a:r>
            <a:r>
              <a:rPr lang="it-IT" dirty="0" smtClean="0"/>
              <a:t>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L’universale dialettica logico-ontologica </a:t>
            </a:r>
            <a:r>
              <a:rPr lang="it-IT" dirty="0" smtClean="0"/>
              <a:t>(</a:t>
            </a:r>
            <a:r>
              <a:rPr lang="it-IT" i="1" dirty="0" smtClean="0"/>
              <a:t>more geometrico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della Filosofia Medievale - A.A. 2010-2011 - Corso di Laurea Triennale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Unità didattica </a:t>
            </a:r>
            <a:r>
              <a:rPr lang="it-IT" smtClean="0">
                <a:solidFill>
                  <a:srgbClr val="FF0000"/>
                </a:solidFill>
              </a:rPr>
              <a:t>M3</a:t>
            </a:r>
            <a:r>
              <a:rPr lang="it-IT" smtClean="0"/>
              <a:t>: </a:t>
            </a:r>
            <a:r>
              <a:rPr lang="it-IT" i="1" smtClean="0">
                <a:solidFill>
                  <a:srgbClr val="FF0000"/>
                </a:solidFill>
              </a:rPr>
              <a:t>Teodorico di Freiberg </a:t>
            </a:r>
            <a:r>
              <a:rPr lang="it-IT" smtClean="0"/>
              <a:t>-</a:t>
            </a:r>
            <a:r>
              <a:rPr lang="it-IT" i="1" smtClean="0"/>
              <a:t> </a:t>
            </a:r>
            <a:r>
              <a:rPr lang="it-IT" smtClean="0"/>
              <a:t>Scheda </a:t>
            </a:r>
            <a:fld id="{6CA60C78-0825-4B2B-B453-0FCE1F9B7919}" type="slidenum">
              <a:rPr lang="it-IT" smtClean="0">
                <a:solidFill>
                  <a:srgbClr val="FF0000"/>
                </a:solidFill>
              </a:rPr>
              <a:pPr/>
              <a:t>8</a:t>
            </a:fld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None/>
            </a:pPr>
            <a:endParaRPr lang="it-IT" dirty="0" smtClean="0"/>
          </a:p>
          <a:p>
            <a:pPr lvl="2">
              <a:buNone/>
            </a:pPr>
            <a:r>
              <a:rPr lang="it-IT" dirty="0" smtClean="0"/>
              <a:t>		  </a:t>
            </a:r>
            <a:r>
              <a:rPr lang="it-IT" sz="2000" dirty="0" smtClean="0"/>
              <a:t>atto			            Dio - genere generalissimo</a:t>
            </a:r>
          </a:p>
          <a:p>
            <a:endParaRPr lang="it-IT" dirty="0" smtClean="0"/>
          </a:p>
          <a:p>
            <a:pPr>
              <a:buNone/>
            </a:pPr>
            <a:r>
              <a:rPr lang="it-IT" sz="1800" dirty="0" smtClean="0"/>
              <a:t>					       </a:t>
            </a:r>
            <a:r>
              <a:rPr lang="it-IT" sz="1600" dirty="0" smtClean="0"/>
              <a:t>universalità		</a:t>
            </a:r>
          </a:p>
          <a:p>
            <a:pPr>
              <a:buNone/>
            </a:pPr>
            <a:r>
              <a:rPr lang="it-IT" dirty="0" smtClean="0"/>
              <a:t>						</a:t>
            </a:r>
            <a:r>
              <a:rPr lang="it-IT" sz="1600" b="1" dirty="0" smtClean="0"/>
              <a:t>Enti spirituali		</a:t>
            </a:r>
            <a:r>
              <a:rPr lang="it-IT" dirty="0" smtClean="0"/>
              <a:t> generi</a:t>
            </a:r>
            <a:endParaRPr lang="it-IT" b="1" dirty="0" smtClean="0"/>
          </a:p>
          <a:p>
            <a:pPr>
              <a:buNone/>
            </a:pPr>
            <a:r>
              <a:rPr lang="it-IT" sz="1600" dirty="0" smtClean="0"/>
              <a:t>					</a:t>
            </a:r>
          </a:p>
          <a:p>
            <a:pPr>
              <a:buNone/>
            </a:pPr>
            <a:r>
              <a:rPr lang="it-IT" sz="1600" dirty="0" smtClean="0"/>
              <a:t>					</a:t>
            </a:r>
            <a:r>
              <a:rPr lang="it-IT" sz="1800" dirty="0" smtClean="0"/>
              <a:t>      </a:t>
            </a:r>
            <a:r>
              <a:rPr lang="it-IT" sz="1600" dirty="0" smtClean="0"/>
              <a:t>particolarità</a:t>
            </a:r>
          </a:p>
          <a:p>
            <a:pPr>
              <a:buNone/>
            </a:pPr>
            <a:r>
              <a:rPr lang="it-IT" sz="1600" dirty="0" smtClean="0"/>
              <a:t>			          </a:t>
            </a:r>
            <a:r>
              <a:rPr lang="it-IT" dirty="0" smtClean="0"/>
              <a:t>potenza				</a:t>
            </a:r>
            <a:r>
              <a:rPr lang="it-IT" dirty="0" smtClean="0"/>
              <a:t>         specie (vita)</a:t>
            </a:r>
            <a:endParaRPr lang="it-IT" dirty="0" smtClean="0"/>
          </a:p>
          <a:p>
            <a:pPr>
              <a:buNone/>
            </a:pPr>
            <a:r>
              <a:rPr lang="it-IT" sz="1600" dirty="0" smtClean="0"/>
              <a:t>				</a:t>
            </a:r>
            <a:r>
              <a:rPr lang="it-IT" sz="1800" dirty="0" smtClean="0"/>
              <a:t>	       </a:t>
            </a:r>
            <a:r>
              <a:rPr lang="it-IT" sz="1600" dirty="0" smtClean="0"/>
              <a:t>universalità</a:t>
            </a:r>
          </a:p>
          <a:p>
            <a:pPr>
              <a:buNone/>
            </a:pPr>
            <a:r>
              <a:rPr lang="it-IT" sz="1600" dirty="0" smtClean="0"/>
              <a:t>						</a:t>
            </a:r>
            <a:endParaRPr lang="it-IT" sz="1600" b="1" dirty="0" smtClean="0"/>
          </a:p>
          <a:p>
            <a:pPr>
              <a:buNone/>
            </a:pPr>
            <a:r>
              <a:rPr lang="it-IT" sz="1600" dirty="0" smtClean="0"/>
              <a:t>						</a:t>
            </a:r>
            <a:r>
              <a:rPr lang="it-IT" sz="1600" b="1" dirty="0" smtClean="0"/>
              <a:t> Enti corporei		</a:t>
            </a:r>
            <a:r>
              <a:rPr lang="it-IT" dirty="0" smtClean="0"/>
              <a:t>individui</a:t>
            </a:r>
          </a:p>
          <a:p>
            <a:pPr>
              <a:buNone/>
            </a:pPr>
            <a:r>
              <a:rPr lang="it-IT" sz="1600" dirty="0" smtClean="0"/>
              <a:t>					</a:t>
            </a:r>
          </a:p>
          <a:p>
            <a:pPr>
              <a:buNone/>
            </a:pPr>
            <a:r>
              <a:rPr lang="it-IT" sz="1600" dirty="0" smtClean="0"/>
              <a:t>					         particolarità</a:t>
            </a:r>
          </a:p>
          <a:p>
            <a:pPr>
              <a:buNone/>
            </a:pPr>
            <a:endParaRPr lang="it-IT" sz="1600" dirty="0" smtClean="0"/>
          </a:p>
          <a:p>
            <a:pPr>
              <a:buNone/>
            </a:pPr>
            <a:r>
              <a:rPr lang="it-IT" dirty="0" smtClean="0"/>
              <a:t>			   atto</a:t>
            </a:r>
            <a:endParaRPr lang="it-IT" dirty="0"/>
          </a:p>
        </p:txBody>
      </p:sp>
      <p:sp>
        <p:nvSpPr>
          <p:cNvPr id="6" name="Triangolo isoscele 5"/>
          <p:cNvSpPr/>
          <p:nvPr/>
        </p:nvSpPr>
        <p:spPr bwMode="auto">
          <a:xfrm>
            <a:off x="1403648" y="3933056"/>
            <a:ext cx="2267744" cy="1944216"/>
          </a:xfrm>
          <a:prstGeom prst="triangle">
            <a:avLst/>
          </a:prstGeom>
          <a:noFill/>
          <a:ln w="38100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200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7" name="Triangolo isoscele 6"/>
          <p:cNvSpPr/>
          <p:nvPr/>
        </p:nvSpPr>
        <p:spPr bwMode="auto">
          <a:xfrm rot="10800000">
            <a:off x="1403649" y="1988840"/>
            <a:ext cx="2267744" cy="1944216"/>
          </a:xfrm>
          <a:prstGeom prst="triangle">
            <a:avLst/>
          </a:prstGeom>
          <a:noFill/>
          <a:ln w="38100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200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cxnSp>
        <p:nvCxnSpPr>
          <p:cNvPr id="9" name="Connettore 1 8"/>
          <p:cNvCxnSpPr/>
          <p:nvPr/>
        </p:nvCxnSpPr>
        <p:spPr bwMode="auto">
          <a:xfrm>
            <a:off x="4716016" y="3861048"/>
            <a:ext cx="2160240" cy="0"/>
          </a:xfrm>
          <a:prstGeom prst="line">
            <a:avLst/>
          </a:prstGeom>
          <a:noFill/>
          <a:ln w="38100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Connettore 2 10"/>
          <p:cNvCxnSpPr/>
          <p:nvPr/>
        </p:nvCxnSpPr>
        <p:spPr bwMode="auto">
          <a:xfrm rot="10800000" flipV="1">
            <a:off x="3779912" y="3140968"/>
            <a:ext cx="1008112" cy="792088"/>
          </a:xfrm>
          <a:prstGeom prst="straightConnector1">
            <a:avLst/>
          </a:prstGeom>
          <a:noFill/>
          <a:ln w="38100" cap="flat" cmpd="dbl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Connettore 2 12"/>
          <p:cNvCxnSpPr/>
          <p:nvPr/>
        </p:nvCxnSpPr>
        <p:spPr bwMode="auto">
          <a:xfrm rot="10800000">
            <a:off x="3707904" y="2132856"/>
            <a:ext cx="1080120" cy="720080"/>
          </a:xfrm>
          <a:prstGeom prst="straightConnector1">
            <a:avLst/>
          </a:prstGeom>
          <a:noFill/>
          <a:ln w="38100" cap="flat" cmpd="dbl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Connettore 2 13"/>
          <p:cNvCxnSpPr/>
          <p:nvPr/>
        </p:nvCxnSpPr>
        <p:spPr bwMode="auto">
          <a:xfrm rot="10800000" flipV="1">
            <a:off x="3851921" y="4941168"/>
            <a:ext cx="1008112" cy="792088"/>
          </a:xfrm>
          <a:prstGeom prst="straightConnector1">
            <a:avLst/>
          </a:prstGeom>
          <a:noFill/>
          <a:ln w="38100" cap="flat" cmpd="dbl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Connettore 2 14"/>
          <p:cNvCxnSpPr/>
          <p:nvPr/>
        </p:nvCxnSpPr>
        <p:spPr bwMode="auto">
          <a:xfrm rot="10800000">
            <a:off x="3779913" y="3933056"/>
            <a:ext cx="1080120" cy="720080"/>
          </a:xfrm>
          <a:prstGeom prst="straightConnector1">
            <a:avLst/>
          </a:prstGeom>
          <a:noFill/>
          <a:ln w="38100" cap="flat" cmpd="dbl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Connettore 2 17"/>
          <p:cNvCxnSpPr/>
          <p:nvPr/>
        </p:nvCxnSpPr>
        <p:spPr bwMode="auto">
          <a:xfrm rot="5400000">
            <a:off x="7668344" y="2420888"/>
            <a:ext cx="720080" cy="1588"/>
          </a:xfrm>
          <a:prstGeom prst="straightConnector1">
            <a:avLst/>
          </a:prstGeom>
          <a:noFill/>
          <a:ln w="38100" cap="flat" cmpd="dbl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Connettore 2 19"/>
          <p:cNvCxnSpPr/>
          <p:nvPr/>
        </p:nvCxnSpPr>
        <p:spPr bwMode="auto">
          <a:xfrm rot="5400000">
            <a:off x="7776356" y="3465004"/>
            <a:ext cx="648072" cy="1588"/>
          </a:xfrm>
          <a:prstGeom prst="straightConnector1">
            <a:avLst/>
          </a:prstGeom>
          <a:noFill/>
          <a:ln w="38100" cap="flat" cmpd="dbl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Connettore 2 21"/>
          <p:cNvCxnSpPr/>
          <p:nvPr/>
        </p:nvCxnSpPr>
        <p:spPr bwMode="auto">
          <a:xfrm rot="5400000">
            <a:off x="7848364" y="4401108"/>
            <a:ext cx="792088" cy="1588"/>
          </a:xfrm>
          <a:prstGeom prst="straightConnector1">
            <a:avLst/>
          </a:prstGeom>
          <a:noFill/>
          <a:ln w="38100" cap="flat" cmpd="dbl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(Modello)">
  <a:themeElements>
    <a:clrScheme name="Bibliografi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ibliografi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dbl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200" b="1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dbl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200" b="1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ibliografi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bliografi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bliografi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bliografi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bliografi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bliografi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bliografi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bliografi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bliografi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bliografi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bliografi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bliografi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(Modello)</Template>
  <TotalTime>490</TotalTime>
  <Words>2937</Words>
  <Application>Microsoft Office PowerPoint</Application>
  <PresentationFormat>Presentazione su schermo (4:3)</PresentationFormat>
  <Paragraphs>273</Paragraphs>
  <Slides>30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1" baseType="lpstr">
      <vt:lpstr>(Modello)</vt:lpstr>
      <vt:lpstr>Unità didattica M3  Teodorico di Freiberg La maturazione speculativa della Teologia Renana</vt:lpstr>
      <vt:lpstr>Vita e opere</vt:lpstr>
      <vt:lpstr>Teodorico di Freiberg e Tommaso d’Aquino</vt:lpstr>
      <vt:lpstr>Neoplatonismo e aristotelismo in Teodorico di Freiberg</vt:lpstr>
      <vt:lpstr>Fondamenti henologici</vt:lpstr>
      <vt:lpstr>I rapporti di causalità</vt:lpstr>
      <vt:lpstr>Causalità e creazione</vt:lpstr>
      <vt:lpstr>L’universale dialettica logico-ontologica</vt:lpstr>
      <vt:lpstr>L’universale dialettica logico-ontologica (more geometrico)</vt:lpstr>
      <vt:lpstr>L’universale dialettica logico-ontologica (more geometrico)</vt:lpstr>
      <vt:lpstr>L’universale gerarchia logico-ontologica (I)</vt:lpstr>
      <vt:lpstr>L’universale gerarchia logico-ontologica (II)</vt:lpstr>
      <vt:lpstr>L’universale processione intellettuale (I)</vt:lpstr>
      <vt:lpstr>L’universale processione intellettuale (II)</vt:lpstr>
      <vt:lpstr>L’Universo come un continuum intellettuale (I)</vt:lpstr>
      <vt:lpstr>L’Universo come un continuum intellettuale (II)</vt:lpstr>
      <vt:lpstr>Immagine e somiglianza – A ratione/Secundum rationem (I)</vt:lpstr>
      <vt:lpstr>Immagine e somiglianza – A ratione/Secundum rationem (II)</vt:lpstr>
      <vt:lpstr>Le forme della conoscenza</vt:lpstr>
      <vt:lpstr>Intellectus agens come imago dei (I)</vt:lpstr>
      <vt:lpstr>Intellectus agens come imago dei (II)</vt:lpstr>
      <vt:lpstr>Coessenzialità formale tra intelletto divino e intelletto umano</vt:lpstr>
      <vt:lpstr>Anima e intelletto</vt:lpstr>
      <vt:lpstr>La bipartizione noetico/antropologica dell’anima</vt:lpstr>
      <vt:lpstr>Intellectus agens, Intellectus possibilis e Abditum mentis (I)</vt:lpstr>
      <vt:lpstr>Intellectus agens, Intellectus possibilis e Abditum mentis (II)</vt:lpstr>
      <vt:lpstr>Intellectus agens, Intellectus possibilis e Abditum mentis (III)</vt:lpstr>
      <vt:lpstr>Intellectus agens e visio beatifica</vt:lpstr>
      <vt:lpstr>L’intelletto agente come Fondo dell’anima</vt:lpstr>
      <vt:lpstr>Da Teodorico ad Eckhart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Unità didattica M3  Teodorico di Freiberg La maturazione speculativa della Teologia Renana</dc:title>
  <dc:creator>diakosmetikos</dc:creator>
  <cp:lastModifiedBy>diakosmetikos</cp:lastModifiedBy>
  <cp:revision>66</cp:revision>
  <dcterms:created xsi:type="dcterms:W3CDTF">2011-03-01T18:24:09Z</dcterms:created>
  <dcterms:modified xsi:type="dcterms:W3CDTF">2011-03-03T14:19:58Z</dcterms:modified>
</cp:coreProperties>
</file>