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5" r:id="rId9"/>
    <p:sldId id="266" r:id="rId10"/>
    <p:sldId id="267" r:id="rId11"/>
    <p:sldId id="264" r:id="rId12"/>
    <p:sldId id="268" r:id="rId13"/>
    <p:sldId id="263"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1" r:id="rId27"/>
  </p:sldIdLst>
  <p:sldSz cx="9144000" cy="6858000" type="screen4x3"/>
  <p:notesSz cx="6858000" cy="9144000"/>
  <p:defaultTextStyle>
    <a:defPPr>
      <a:defRPr lang="it-IT"/>
    </a:defPPr>
    <a:lvl1pPr algn="ctr" rtl="0" fontAlgn="base">
      <a:spcBef>
        <a:spcPct val="0"/>
      </a:spcBef>
      <a:spcAft>
        <a:spcPct val="0"/>
      </a:spcAft>
      <a:defRPr sz="2200" b="1" kern="1200">
        <a:solidFill>
          <a:srgbClr val="FF0000"/>
        </a:solidFill>
        <a:latin typeface="Arial" charset="0"/>
        <a:ea typeface="+mn-ea"/>
        <a:cs typeface="+mn-cs"/>
      </a:defRPr>
    </a:lvl1pPr>
    <a:lvl2pPr marL="457200" algn="ctr" rtl="0" fontAlgn="base">
      <a:spcBef>
        <a:spcPct val="0"/>
      </a:spcBef>
      <a:spcAft>
        <a:spcPct val="0"/>
      </a:spcAft>
      <a:defRPr sz="2200" b="1" kern="1200">
        <a:solidFill>
          <a:srgbClr val="FF0000"/>
        </a:solidFill>
        <a:latin typeface="Arial" charset="0"/>
        <a:ea typeface="+mn-ea"/>
        <a:cs typeface="+mn-cs"/>
      </a:defRPr>
    </a:lvl2pPr>
    <a:lvl3pPr marL="914400" algn="ctr" rtl="0" fontAlgn="base">
      <a:spcBef>
        <a:spcPct val="0"/>
      </a:spcBef>
      <a:spcAft>
        <a:spcPct val="0"/>
      </a:spcAft>
      <a:defRPr sz="2200" b="1" kern="1200">
        <a:solidFill>
          <a:srgbClr val="FF0000"/>
        </a:solidFill>
        <a:latin typeface="Arial" charset="0"/>
        <a:ea typeface="+mn-ea"/>
        <a:cs typeface="+mn-cs"/>
      </a:defRPr>
    </a:lvl3pPr>
    <a:lvl4pPr marL="1371600" algn="ctr" rtl="0" fontAlgn="base">
      <a:spcBef>
        <a:spcPct val="0"/>
      </a:spcBef>
      <a:spcAft>
        <a:spcPct val="0"/>
      </a:spcAft>
      <a:defRPr sz="2200" b="1" kern="1200">
        <a:solidFill>
          <a:srgbClr val="FF0000"/>
        </a:solidFill>
        <a:latin typeface="Arial" charset="0"/>
        <a:ea typeface="+mn-ea"/>
        <a:cs typeface="+mn-cs"/>
      </a:defRPr>
    </a:lvl4pPr>
    <a:lvl5pPr marL="1828800" algn="ctr" rtl="0" fontAlgn="base">
      <a:spcBef>
        <a:spcPct val="0"/>
      </a:spcBef>
      <a:spcAft>
        <a:spcPct val="0"/>
      </a:spcAft>
      <a:defRPr sz="2200" b="1" kern="1200">
        <a:solidFill>
          <a:srgbClr val="FF0000"/>
        </a:solidFill>
        <a:latin typeface="Arial" charset="0"/>
        <a:ea typeface="+mn-ea"/>
        <a:cs typeface="+mn-cs"/>
      </a:defRPr>
    </a:lvl5pPr>
    <a:lvl6pPr marL="2286000" algn="l" defTabSz="914400" rtl="0" eaLnBrk="1" latinLnBrk="0" hangingPunct="1">
      <a:defRPr sz="2200" b="1" kern="1200">
        <a:solidFill>
          <a:srgbClr val="FF0000"/>
        </a:solidFill>
        <a:latin typeface="Arial" charset="0"/>
        <a:ea typeface="+mn-ea"/>
        <a:cs typeface="+mn-cs"/>
      </a:defRPr>
    </a:lvl6pPr>
    <a:lvl7pPr marL="2743200" algn="l" defTabSz="914400" rtl="0" eaLnBrk="1" latinLnBrk="0" hangingPunct="1">
      <a:defRPr sz="2200" b="1" kern="1200">
        <a:solidFill>
          <a:srgbClr val="FF0000"/>
        </a:solidFill>
        <a:latin typeface="Arial" charset="0"/>
        <a:ea typeface="+mn-ea"/>
        <a:cs typeface="+mn-cs"/>
      </a:defRPr>
    </a:lvl7pPr>
    <a:lvl8pPr marL="3200400" algn="l" defTabSz="914400" rtl="0" eaLnBrk="1" latinLnBrk="0" hangingPunct="1">
      <a:defRPr sz="2200" b="1" kern="1200">
        <a:solidFill>
          <a:srgbClr val="FF0000"/>
        </a:solidFill>
        <a:latin typeface="Arial" charset="0"/>
        <a:ea typeface="+mn-ea"/>
        <a:cs typeface="+mn-cs"/>
      </a:defRPr>
    </a:lvl8pPr>
    <a:lvl9pPr marL="3657600" algn="l" defTabSz="914400" rtl="0" eaLnBrk="1" latinLnBrk="0" hangingPunct="1">
      <a:defRPr sz="2200" b="1" kern="1200">
        <a:solidFill>
          <a:srgbClr val="FF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FFFF"/>
    <a:srgbClr val="3399FF"/>
    <a:srgbClr val="CC3300"/>
    <a:srgbClr val="FF66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34" autoAdjust="0"/>
  </p:normalViewPr>
  <p:slideViewPr>
    <p:cSldViewPr>
      <p:cViewPr varScale="1">
        <p:scale>
          <a:sx n="67" d="100"/>
          <a:sy n="67" d="100"/>
        </p:scale>
        <p:origin x="-20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28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28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7C36B0F-A57B-4F9F-A865-AFD38EFE69CB}" type="slidenum">
              <a:rPr lang="it-IT"/>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F2E79EE-49A7-47EF-B3D7-FDE05C59FA81}" type="slidenum">
              <a:rPr lang="it-IT"/>
              <a:pPr/>
              <a:t>‹N›</a:t>
            </a:fld>
            <a:endParaRPr lang="it-IT"/>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2192A-1BAB-4099-90F6-03A70DFE9184}" type="slidenum">
              <a:rPr lang="it-IT"/>
              <a:pPr/>
              <a:t>0</a:t>
            </a:fld>
            <a:endParaRPr lang="it-IT"/>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(8) Commento alle </a:t>
            </a:r>
            <a:r>
              <a:rPr lang="it-IT" i="1" dirty="0" smtClean="0"/>
              <a:t>Lettera </a:t>
            </a:r>
            <a:r>
              <a:rPr lang="it-IT" dirty="0" smtClean="0"/>
              <a:t>7, p. 502,77-503, 2.</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7</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sz="1200" kern="1200" dirty="0" smtClean="0">
                <a:solidFill>
                  <a:schemeClr val="tx1"/>
                </a:solidFill>
                <a:latin typeface="Arial" charset="0"/>
                <a:ea typeface="+mn-ea"/>
                <a:cs typeface="+mn-cs"/>
              </a:rPr>
              <a:t>Alberto, </a:t>
            </a:r>
            <a:r>
              <a:rPr lang="it-IT" sz="1200" i="1" kern="1200" dirty="0" smtClean="0">
                <a:solidFill>
                  <a:schemeClr val="tx1"/>
                </a:solidFill>
                <a:latin typeface="Arial" charset="0"/>
                <a:ea typeface="+mn-ea"/>
                <a:cs typeface="+mn-cs"/>
              </a:rPr>
              <a:t>Super </a:t>
            </a:r>
            <a:r>
              <a:rPr lang="it-IT" sz="1200" i="1" kern="1200" dirty="0" err="1" smtClean="0">
                <a:solidFill>
                  <a:schemeClr val="tx1"/>
                </a:solidFill>
                <a:latin typeface="Arial" charset="0"/>
                <a:ea typeface="+mn-ea"/>
                <a:cs typeface="+mn-cs"/>
              </a:rPr>
              <a:t>Ethica</a:t>
            </a:r>
            <a:r>
              <a:rPr lang="it-IT" sz="1200" kern="1200" dirty="0" smtClean="0">
                <a:solidFill>
                  <a:schemeClr val="tx1"/>
                </a:solidFill>
                <a:latin typeface="Arial" charset="0"/>
                <a:ea typeface="+mn-ea"/>
                <a:cs typeface="+mn-cs"/>
              </a:rPr>
              <a:t>, 10, 16, pp. 774-775.</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8</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i="0" dirty="0" smtClean="0"/>
              <a:t>(1) </a:t>
            </a:r>
            <a:r>
              <a:rPr lang="it-IT" i="1" dirty="0" smtClean="0"/>
              <a:t>Metafisica</a:t>
            </a:r>
            <a:r>
              <a:rPr lang="it-IT" dirty="0" smtClean="0"/>
              <a:t> 3,995a 29-30 nella </a:t>
            </a:r>
            <a:r>
              <a:rPr lang="it-IT" i="1" dirty="0" smtClean="0"/>
              <a:t>Summa de mirabili </a:t>
            </a:r>
            <a:r>
              <a:rPr lang="it-IT" i="1" dirty="0" err="1" smtClean="0"/>
              <a:t>scientia</a:t>
            </a:r>
            <a:r>
              <a:rPr lang="it-IT" i="1" dirty="0" smtClean="0"/>
              <a:t> Dei</a:t>
            </a:r>
            <a:r>
              <a:rPr lang="it-IT" dirty="0" smtClean="0"/>
              <a:t>, tr. 1, p. 5,4.</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10</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00808"/>
            <a:ext cx="7772400" cy="1899643"/>
          </a:xfrm>
        </p:spPr>
        <p:txBody>
          <a:bodyPr/>
          <a:lstStyle>
            <a:lvl1pPr>
              <a:defRPr sz="3200" b="0">
                <a:solidFill>
                  <a:srgbClr val="FF0000"/>
                </a:solidFill>
                <a:latin typeface="Germany" pitchFamily="66" charset="0"/>
              </a:defRPr>
            </a:lvl1pPr>
          </a:lstStyle>
          <a:p>
            <a:r>
              <a:rPr lang="it-IT" smtClean="0"/>
              <a:t>Fare clic per modificare lo stile del titolo</a:t>
            </a:r>
            <a:endParaRPr lang="it-IT" dirty="0"/>
          </a:p>
        </p:txBody>
      </p:sp>
      <p:sp>
        <p:nvSpPr>
          <p:cNvPr id="3" name="Sottotitolo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solidFill>
                <a:srgbClr val="FF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Segnaposto piè di pagina 3"/>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5" name="Segnaposto numero diapositiva 4"/>
          <p:cNvSpPr>
            <a:spLocks noGrp="1"/>
          </p:cNvSpPr>
          <p:nvPr>
            <p:ph type="sldNum" sz="quarter" idx="12"/>
          </p:nvPr>
        </p:nvSpPr>
        <p:spPr/>
        <p:txBody>
          <a:bodyPr/>
          <a:lstStyle/>
          <a:p>
            <a:r>
              <a:rPr lang="it-IT" dirty="0" smtClean="0"/>
              <a:t>Unità didattica </a:t>
            </a:r>
            <a:r>
              <a:rPr lang="it-IT" dirty="0" smtClean="0">
                <a:solidFill>
                  <a:srgbClr val="FF0000"/>
                </a:solidFill>
              </a:rPr>
              <a:t>M2</a:t>
            </a:r>
            <a:r>
              <a:rPr lang="it-IT" dirty="0" smtClean="0"/>
              <a:t>: </a:t>
            </a:r>
            <a:r>
              <a:rPr lang="it-IT" i="1" dirty="0" smtClean="0">
                <a:solidFill>
                  <a:srgbClr val="FF0000"/>
                </a:solidFill>
              </a:rPr>
              <a:t>Alberto Magno e la scuola domenicana di Colonia</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6" name="Segnaposto contenuto 2"/>
          <p:cNvSpPr>
            <a:spLocks noGrp="1"/>
          </p:cNvSpPr>
          <p:nvPr>
            <p:ph idx="1"/>
          </p:nvPr>
        </p:nvSpPr>
        <p:spPr>
          <a:xfrm>
            <a:off x="250825" y="1341438"/>
            <a:ext cx="8642350" cy="5327650"/>
          </a:xfrm>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iografia">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a:xfrm>
            <a:off x="250825" y="404813"/>
            <a:ext cx="8642350" cy="791939"/>
          </a:xfrm>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p>
          <a:p>
            <a:r>
              <a:rPr lang="it-IT" sz="3200" dirty="0" smtClean="0">
                <a:solidFill>
                  <a:srgbClr val="FF0000"/>
                </a:solidFill>
              </a:rPr>
              <a:t>Bibliografia</a:t>
            </a:r>
            <a:endParaRPr lang="it-IT" sz="3200" dirty="0">
              <a:solidFill>
                <a:srgbClr val="FF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215051" name="Rectangle 11"/>
          <p:cNvSpPr>
            <a:spLocks noGrp="1" noChangeArrowheads="1"/>
          </p:cNvSpPr>
          <p:nvPr>
            <p:ph type="body" idx="1"/>
          </p:nvPr>
        </p:nvSpPr>
        <p:spPr bwMode="auto">
          <a:xfrm>
            <a:off x="250825" y="1341438"/>
            <a:ext cx="8642350" cy="532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15052" name="Rectangle 12"/>
          <p:cNvSpPr>
            <a:spLocks noGrp="1" noChangeArrowheads="1"/>
          </p:cNvSpPr>
          <p:nvPr>
            <p:ph type="ftr" sz="quarter" idx="3"/>
          </p:nvPr>
        </p:nvSpPr>
        <p:spPr bwMode="auto">
          <a:xfrm>
            <a:off x="250825" y="115888"/>
            <a:ext cx="8640763"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r>
              <a:rPr lang="it-IT" smtClean="0"/>
              <a:t>Storia della Filosofia Medievale - A.A. 2010-2011 - Corso di Laurea Triennale</a:t>
            </a:r>
            <a:endParaRPr lang="it-IT"/>
          </a:p>
        </p:txBody>
      </p:sp>
      <p:sp>
        <p:nvSpPr>
          <p:cNvPr id="215053" name="Rectangle 13"/>
          <p:cNvSpPr>
            <a:spLocks noGrp="1" noChangeArrowheads="1"/>
          </p:cNvSpPr>
          <p:nvPr>
            <p:ph type="sldNum" sz="quarter" idx="4"/>
          </p:nvPr>
        </p:nvSpPr>
        <p:spPr bwMode="auto">
          <a:xfrm>
            <a:off x="250825" y="404813"/>
            <a:ext cx="8642350" cy="287337"/>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600">
                <a:solidFill>
                  <a:schemeClr val="tx1"/>
                </a:solidFill>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215057" name="Rectangle 17"/>
          <p:cNvSpPr>
            <a:spLocks noGrp="1" noChangeArrowheads="1"/>
          </p:cNvSpPr>
          <p:nvPr>
            <p:ph type="title"/>
          </p:nvPr>
        </p:nvSpPr>
        <p:spPr bwMode="auto">
          <a:xfrm>
            <a:off x="250825" y="836613"/>
            <a:ext cx="8642350" cy="423862"/>
          </a:xfrm>
          <a:prstGeom prst="rect">
            <a:avLst/>
          </a:prstGeom>
          <a:noFill/>
          <a:ln w="38100" cmpd="dbl">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p>
            <a:pPr lvl="0"/>
            <a:r>
              <a:rPr lang="it-IT" dirty="0" smtClean="0"/>
              <a:t>Fare clic per modificare lo stile del titolo</a:t>
            </a:r>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1" r:id="rId3"/>
  </p:sldLayoutIdLst>
  <p:hf hdr="0" dt="0"/>
  <p:txStyles>
    <p:titleStyle>
      <a:lvl1pPr algn="ctr" rtl="0" eaLnBrk="1" fontAlgn="base" hangingPunct="1">
        <a:spcBef>
          <a:spcPct val="0"/>
        </a:spcBef>
        <a:spcAft>
          <a:spcPct val="0"/>
        </a:spcAft>
        <a:defRPr sz="2200" b="1">
          <a:solidFill>
            <a:srgbClr val="FF0000"/>
          </a:solidFill>
          <a:latin typeface="+mj-lt"/>
          <a:ea typeface="+mj-ea"/>
          <a:cs typeface="+mj-cs"/>
        </a:defRPr>
      </a:lvl1pPr>
      <a:lvl2pPr algn="ctr" rtl="0" eaLnBrk="1" fontAlgn="base" hangingPunct="1">
        <a:spcBef>
          <a:spcPct val="0"/>
        </a:spcBef>
        <a:spcAft>
          <a:spcPct val="0"/>
        </a:spcAft>
        <a:defRPr sz="2200" b="1">
          <a:solidFill>
            <a:srgbClr val="FF0000"/>
          </a:solidFill>
          <a:latin typeface="Arial" charset="0"/>
        </a:defRPr>
      </a:lvl2pPr>
      <a:lvl3pPr algn="ctr" rtl="0" eaLnBrk="1" fontAlgn="base" hangingPunct="1">
        <a:spcBef>
          <a:spcPct val="0"/>
        </a:spcBef>
        <a:spcAft>
          <a:spcPct val="0"/>
        </a:spcAft>
        <a:defRPr sz="2200" b="1">
          <a:solidFill>
            <a:srgbClr val="FF0000"/>
          </a:solidFill>
          <a:latin typeface="Arial" charset="0"/>
        </a:defRPr>
      </a:lvl3pPr>
      <a:lvl4pPr algn="ctr" rtl="0" eaLnBrk="1" fontAlgn="base" hangingPunct="1">
        <a:spcBef>
          <a:spcPct val="0"/>
        </a:spcBef>
        <a:spcAft>
          <a:spcPct val="0"/>
        </a:spcAft>
        <a:defRPr sz="2200" b="1">
          <a:solidFill>
            <a:srgbClr val="FF0000"/>
          </a:solidFill>
          <a:latin typeface="Arial" charset="0"/>
        </a:defRPr>
      </a:lvl4pPr>
      <a:lvl5pPr algn="ctr" rtl="0" eaLnBrk="1" fontAlgn="base" hangingPunct="1">
        <a:spcBef>
          <a:spcPct val="0"/>
        </a:spcBef>
        <a:spcAft>
          <a:spcPct val="0"/>
        </a:spcAft>
        <a:defRPr sz="2200" b="1">
          <a:solidFill>
            <a:srgbClr val="FF0000"/>
          </a:solidFill>
          <a:latin typeface="Arial" charset="0"/>
        </a:defRPr>
      </a:lvl5pPr>
      <a:lvl6pPr marL="457200" algn="ctr" rtl="0" eaLnBrk="1" fontAlgn="base" hangingPunct="1">
        <a:spcBef>
          <a:spcPct val="0"/>
        </a:spcBef>
        <a:spcAft>
          <a:spcPct val="0"/>
        </a:spcAft>
        <a:defRPr sz="2200" b="1">
          <a:solidFill>
            <a:srgbClr val="FF0000"/>
          </a:solidFill>
          <a:latin typeface="Arial" charset="0"/>
        </a:defRPr>
      </a:lvl6pPr>
      <a:lvl7pPr marL="914400" algn="ctr" rtl="0" eaLnBrk="1" fontAlgn="base" hangingPunct="1">
        <a:spcBef>
          <a:spcPct val="0"/>
        </a:spcBef>
        <a:spcAft>
          <a:spcPct val="0"/>
        </a:spcAft>
        <a:defRPr sz="2200" b="1">
          <a:solidFill>
            <a:srgbClr val="FF0000"/>
          </a:solidFill>
          <a:latin typeface="Arial" charset="0"/>
        </a:defRPr>
      </a:lvl7pPr>
      <a:lvl8pPr marL="1371600" algn="ctr" rtl="0" eaLnBrk="1" fontAlgn="base" hangingPunct="1">
        <a:spcBef>
          <a:spcPct val="0"/>
        </a:spcBef>
        <a:spcAft>
          <a:spcPct val="0"/>
        </a:spcAft>
        <a:defRPr sz="2200" b="1">
          <a:solidFill>
            <a:srgbClr val="FF0000"/>
          </a:solidFill>
          <a:latin typeface="Arial" charset="0"/>
        </a:defRPr>
      </a:lvl8pPr>
      <a:lvl9pPr marL="1828800" algn="ctr" rtl="0" eaLnBrk="1" fontAlgn="base" hangingPunct="1">
        <a:spcBef>
          <a:spcPct val="0"/>
        </a:spcBef>
        <a:spcAft>
          <a:spcPct val="0"/>
        </a:spcAft>
        <a:defRPr sz="2200" b="1">
          <a:solidFill>
            <a:srgbClr val="FF0000"/>
          </a:solidFill>
          <a:latin typeface="Arial"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685800" y="1700809"/>
            <a:ext cx="7772400" cy="1899642"/>
          </a:xfrm>
          <a:ln/>
        </p:spPr>
        <p:txBody>
          <a:bodyPr/>
          <a:lstStyle/>
          <a:p>
            <a:r>
              <a:rPr lang="it-IT" sz="3200" b="0" dirty="0" smtClean="0">
                <a:latin typeface="Germany" pitchFamily="66" charset="0"/>
              </a:rPr>
              <a:t>Unità didattica M2</a:t>
            </a:r>
            <a:br>
              <a:rPr lang="it-IT" sz="3200" b="0" dirty="0" smtClean="0">
                <a:latin typeface="Germany" pitchFamily="66" charset="0"/>
              </a:rPr>
            </a:br>
            <a:r>
              <a:rPr lang="it-IT" dirty="0" smtClean="0"/>
              <a:t/>
            </a:r>
            <a:br>
              <a:rPr lang="it-IT" dirty="0" smtClean="0"/>
            </a:br>
            <a:r>
              <a:rPr lang="it-IT" dirty="0" smtClean="0"/>
              <a:t>Alberto Magno e la Scuola domenicana di Colonia</a:t>
            </a:r>
            <a:endParaRPr lang="it-IT" sz="3200" b="0" dirty="0">
              <a:latin typeface="Germany" pitchFamily="66" charset="0"/>
            </a:endParaRPr>
          </a:p>
        </p:txBody>
      </p:sp>
      <p:sp>
        <p:nvSpPr>
          <p:cNvPr id="182275" name="Rectangle 3"/>
          <p:cNvSpPr>
            <a:spLocks noGrp="1" noChangeArrowheads="1"/>
          </p:cNvSpPr>
          <p:nvPr>
            <p:ph type="subTitle" idx="1"/>
          </p:nvPr>
        </p:nvSpPr>
        <p:spPr>
          <a:xfrm>
            <a:off x="900113" y="3886200"/>
            <a:ext cx="7272337" cy="1630363"/>
          </a:xfrm>
        </p:spPr>
        <p:txBody>
          <a:bodyPr/>
          <a:lstStyle/>
          <a:p>
            <a:endParaRPr lang="it-IT" smtClean="0">
              <a:solidFill>
                <a:srgbClr val="FF0000"/>
              </a:solidFill>
            </a:endParaRPr>
          </a:p>
          <a:p>
            <a:endParaRPr lang="it-IT"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filosofia e teologia (</a:t>
            </a:r>
            <a:r>
              <a:rPr lang="it-IT" i="1" dirty="0" smtClean="0"/>
              <a:t>Commento all’Etica N.</a:t>
            </a:r>
            <a:r>
              <a:rPr lang="it-IT" dirty="0" smtClean="0"/>
              <a: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9</a:t>
            </a:fld>
            <a:endParaRPr lang="it-IT" dirty="0"/>
          </a:p>
        </p:txBody>
      </p:sp>
      <p:sp>
        <p:nvSpPr>
          <p:cNvPr id="5" name="Segnaposto contenuto 4"/>
          <p:cNvSpPr>
            <a:spLocks noGrp="1"/>
          </p:cNvSpPr>
          <p:nvPr>
            <p:ph idx="1"/>
          </p:nvPr>
        </p:nvSpPr>
        <p:spPr/>
        <p:txBody>
          <a:bodyPr/>
          <a:lstStyle/>
          <a:p>
            <a:r>
              <a:rPr lang="it-IT" i="1" dirty="0" smtClean="0"/>
              <a:t>Il modo della contemplazione differisce dunque per il fatto che il filosofo possiede la certezza della dimostrazione, sulla quale si fonda, mentre il teologo si fonda sulla prima verità per sé, e non per la ragione, sebbene anch'egli possieda quest'ultima; e perciò il teologo procede con stupore, ma non il filosofo </a:t>
            </a:r>
            <a:r>
              <a:rPr lang="it-IT" dirty="0" smtClean="0"/>
              <a:t>(1)</a:t>
            </a:r>
          </a:p>
          <a:p>
            <a:endParaRPr lang="it-IT" dirty="0" smtClean="0"/>
          </a:p>
          <a:p>
            <a:pPr>
              <a:buNone/>
            </a:pPr>
            <a:r>
              <a:rPr lang="it-IT" dirty="0" smtClean="0"/>
              <a:t>	La filosofia non è dunque semplicemente propedeutica nei confronti della teologia: essa conserva un ruolo e una dignità autonomi, ha un intrinseco valore. </a:t>
            </a:r>
          </a:p>
          <a:p>
            <a:pPr algn="ctr">
              <a:buNone/>
            </a:pPr>
            <a:r>
              <a:rPr lang="it-IT" dirty="0" smtClean="0"/>
              <a:t>▼</a:t>
            </a:r>
          </a:p>
          <a:p>
            <a:pPr algn="ctr">
              <a:buNone/>
            </a:pPr>
            <a:r>
              <a:rPr lang="it-IT" b="1" dirty="0" smtClean="0"/>
              <a:t>Filosofia e teologia sono distinte e indipendenti </a:t>
            </a:r>
          </a:p>
          <a:p>
            <a:pPr algn="ctr">
              <a:buNone/>
            </a:pPr>
            <a:r>
              <a:rPr lang="it-IT" b="1" dirty="0" smtClean="0"/>
              <a:t>ciascuna nel proprio ambito</a:t>
            </a:r>
            <a:endParaRPr lang="it-IT" dirty="0" smtClean="0"/>
          </a:p>
          <a:p>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la teologia come «sapienza»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10</a:t>
            </a:fld>
            <a:endParaRPr lang="it-IT" dirty="0"/>
          </a:p>
        </p:txBody>
      </p:sp>
      <p:sp>
        <p:nvSpPr>
          <p:cNvPr id="5" name="Segnaposto contenuto 4"/>
          <p:cNvSpPr>
            <a:spLocks noGrp="1"/>
          </p:cNvSpPr>
          <p:nvPr>
            <p:ph idx="1"/>
          </p:nvPr>
        </p:nvSpPr>
        <p:spPr/>
        <p:txBody>
          <a:bodyPr/>
          <a:lstStyle/>
          <a:p>
            <a:r>
              <a:rPr lang="it-IT" dirty="0" smtClean="0"/>
              <a:t>Per Alberto la teologia è una </a:t>
            </a:r>
            <a:r>
              <a:rPr lang="it-IT" b="1" dirty="0" smtClean="0"/>
              <a:t>scienza </a:t>
            </a:r>
            <a:r>
              <a:rPr lang="it-IT" dirty="0" smtClean="0"/>
              <a:t>a tutti gli effetti, anzi è più che una semplice scienza: è sapienza, cioè una </a:t>
            </a:r>
            <a:r>
              <a:rPr lang="it-IT" b="1" dirty="0" smtClean="0"/>
              <a:t>conoscenza che </a:t>
            </a:r>
            <a:r>
              <a:rPr lang="it-IT" dirty="0" smtClean="0"/>
              <a:t> </a:t>
            </a:r>
            <a:r>
              <a:rPr lang="it-IT" dirty="0" err="1" smtClean="0"/>
              <a:t>aristotelicamente</a:t>
            </a:r>
            <a:r>
              <a:rPr lang="it-IT" dirty="0" smtClean="0"/>
              <a:t> (1) </a:t>
            </a:r>
            <a:r>
              <a:rPr lang="it-IT" b="1" dirty="0" smtClean="0"/>
              <a:t>riguarda le cause più elevate delle cose</a:t>
            </a:r>
            <a:r>
              <a:rPr lang="it-IT" dirty="0" smtClean="0"/>
              <a:t>, e quindi le più difficili da conoscere.</a:t>
            </a:r>
          </a:p>
          <a:p>
            <a:r>
              <a:rPr lang="it-IT" dirty="0" smtClean="0"/>
              <a:t>Tale </a:t>
            </a:r>
            <a:r>
              <a:rPr lang="it-IT" b="1" dirty="0" smtClean="0"/>
              <a:t>sapienza si acquisisce </a:t>
            </a:r>
            <a:r>
              <a:rPr lang="it-IT" dirty="0" smtClean="0"/>
              <a:t>non tanto mediante la forza persuasiva delle argomentazioni quanto piuttosto </a:t>
            </a:r>
            <a:r>
              <a:rPr lang="it-IT" b="1" dirty="0" smtClean="0"/>
              <a:t>mediante l'operare virtuoso</a:t>
            </a:r>
            <a:r>
              <a:rPr lang="it-IT" dirty="0" smtClean="0"/>
              <a:t>. </a:t>
            </a:r>
          </a:p>
          <a:p>
            <a:r>
              <a:rPr lang="it-IT" dirty="0" smtClean="0"/>
              <a:t>Tuttavia </a:t>
            </a:r>
            <a:r>
              <a:rPr lang="it-IT" b="1" dirty="0" smtClean="0"/>
              <a:t>l’intelletto viene elevato </a:t>
            </a:r>
            <a:r>
              <a:rPr lang="it-IT" i="1" dirty="0" smtClean="0"/>
              <a:t>ad </a:t>
            </a:r>
            <a:r>
              <a:rPr lang="it-IT" i="1" dirty="0" err="1" smtClean="0"/>
              <a:t>scientiam</a:t>
            </a:r>
            <a:r>
              <a:rPr lang="it-IT" i="1" dirty="0" smtClean="0"/>
              <a:t> </a:t>
            </a:r>
            <a:r>
              <a:rPr lang="it-IT" i="1" dirty="0" err="1" smtClean="0"/>
              <a:t>trinitatis</a:t>
            </a:r>
            <a:r>
              <a:rPr lang="it-IT" i="1" dirty="0" smtClean="0"/>
              <a:t> </a:t>
            </a:r>
            <a:r>
              <a:rPr lang="it-IT" i="1" dirty="0" err="1" smtClean="0"/>
              <a:t>et</a:t>
            </a:r>
            <a:r>
              <a:rPr lang="it-IT" i="1" dirty="0" smtClean="0"/>
              <a:t> </a:t>
            </a:r>
            <a:r>
              <a:rPr lang="it-IT" i="1" dirty="0" err="1" smtClean="0"/>
              <a:t>incarnationis</a:t>
            </a:r>
            <a:r>
              <a:rPr lang="it-IT" i="1" dirty="0" smtClean="0"/>
              <a:t> </a:t>
            </a:r>
            <a:r>
              <a:rPr lang="it-IT" i="1" dirty="0" err="1" smtClean="0"/>
              <a:t>et</a:t>
            </a:r>
            <a:r>
              <a:rPr lang="it-IT" i="1" dirty="0" smtClean="0"/>
              <a:t> </a:t>
            </a:r>
            <a:r>
              <a:rPr lang="it-IT" i="1" dirty="0" err="1" smtClean="0"/>
              <a:t>resurrectionis</a:t>
            </a:r>
            <a:r>
              <a:rPr lang="it-IT" i="1" dirty="0" smtClean="0"/>
              <a:t> </a:t>
            </a:r>
            <a:r>
              <a:rPr lang="it-IT" dirty="0" smtClean="0"/>
              <a:t>non per le sue capacità naturali, ma </a:t>
            </a:r>
            <a:r>
              <a:rPr lang="it-IT" b="1" dirty="0" smtClean="0"/>
              <a:t>solo grazie ad una luce </a:t>
            </a:r>
            <a:r>
              <a:rPr lang="it-IT" dirty="0" smtClean="0"/>
              <a:t>che promana da una natura superiore, e che promana unicamente </a:t>
            </a:r>
            <a:r>
              <a:rPr lang="it-IT" b="1" dirty="0" smtClean="0"/>
              <a:t>per volontà divina</a:t>
            </a:r>
            <a:endParaRPr lang="it-IT" dirty="0" smtClean="0"/>
          </a:p>
          <a:p>
            <a:pPr>
              <a:buNone/>
            </a:pPr>
            <a:r>
              <a:rPr lang="it-IT" dirty="0" smtClean="0"/>
              <a:t>	</a:t>
            </a:r>
            <a:r>
              <a:rPr lang="it-IT" dirty="0" smtClean="0">
                <a:sym typeface="Wingdings" pitchFamily="2" charset="2"/>
              </a:rPr>
              <a:t> </a:t>
            </a:r>
            <a:r>
              <a:rPr lang="it-IT" b="1" dirty="0" smtClean="0"/>
              <a:t>Grazie a questa luce che scende dall'alto l'intelletto conosce con certezza maggiore di quella con la quale esso conosce per via naturale</a:t>
            </a:r>
          </a:p>
          <a:p>
            <a:pPr>
              <a:buNone/>
            </a:pPr>
            <a:r>
              <a:rPr lang="it-IT" dirty="0" smtClean="0"/>
              <a:t>	</a:t>
            </a:r>
            <a:r>
              <a:rPr lang="it-IT" dirty="0" smtClean="0">
                <a:sym typeface="Wingdings" pitchFamily="2" charset="2"/>
              </a:rPr>
              <a:t> </a:t>
            </a:r>
            <a:r>
              <a:rPr lang="it-IT" dirty="0" smtClean="0"/>
              <a:t>Per Alberto </a:t>
            </a:r>
            <a:r>
              <a:rPr lang="it-IT" b="1" dirty="0" smtClean="0"/>
              <a:t>il processo della conoscenza è</a:t>
            </a:r>
            <a:r>
              <a:rPr lang="it-IT" dirty="0" smtClean="0"/>
              <a:t> nella sua finalità ultima, </a:t>
            </a:r>
            <a:r>
              <a:rPr lang="it-IT" b="1" dirty="0" smtClean="0"/>
              <a:t>un’assimilazione (ontologica) a Dio</a:t>
            </a:r>
            <a:r>
              <a:rPr lang="it-IT" dirty="0" smtClean="0"/>
              <a:t>:</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la noetica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11</a:t>
            </a:fld>
            <a:endParaRPr lang="it-IT" dirty="0"/>
          </a:p>
        </p:txBody>
      </p:sp>
      <p:sp>
        <p:nvSpPr>
          <p:cNvPr id="5" name="Segnaposto contenuto 4"/>
          <p:cNvSpPr>
            <a:spLocks noGrp="1"/>
          </p:cNvSpPr>
          <p:nvPr>
            <p:ph idx="1"/>
          </p:nvPr>
        </p:nvSpPr>
        <p:spPr/>
        <p:txBody>
          <a:bodyPr/>
          <a:lstStyle/>
          <a:p>
            <a:r>
              <a:rPr lang="it-IT" dirty="0" smtClean="0"/>
              <a:t>Nel </a:t>
            </a:r>
            <a:r>
              <a:rPr lang="it-IT" i="1" dirty="0" smtClean="0"/>
              <a:t>Commento ai Nomi Divini </a:t>
            </a:r>
            <a:r>
              <a:rPr lang="it-IT" dirty="0" smtClean="0"/>
              <a:t>dello </a:t>
            </a:r>
            <a:r>
              <a:rPr lang="it-IT" dirty="0" err="1" smtClean="0"/>
              <a:t>Pseudo-Dionigi</a:t>
            </a:r>
            <a:r>
              <a:rPr lang="it-IT" dirty="0" smtClean="0"/>
              <a:t>, Alberto distingue </a:t>
            </a:r>
            <a:r>
              <a:rPr lang="it-IT" b="1" dirty="0" smtClean="0"/>
              <a:t>tre modalità "filosofiche"</a:t>
            </a:r>
            <a:r>
              <a:rPr lang="it-IT" dirty="0" smtClean="0"/>
              <a:t> mediante le quali il nostro intelletto si congiunge alle cose conoscibili :</a:t>
            </a:r>
          </a:p>
          <a:p>
            <a:pPr lvl="1"/>
            <a:r>
              <a:rPr lang="it-IT" dirty="0" smtClean="0"/>
              <a:t>nelle </a:t>
            </a:r>
            <a:r>
              <a:rPr lang="it-IT" b="1" dirty="0" smtClean="0"/>
              <a:t>scienze </a:t>
            </a:r>
            <a:r>
              <a:rPr lang="it-IT" dirty="0" smtClean="0"/>
              <a:t>naturali </a:t>
            </a:r>
            <a:r>
              <a:rPr lang="it-IT" b="1" dirty="0" smtClean="0"/>
              <a:t>astrae l'universale dai particolari</a:t>
            </a:r>
            <a:r>
              <a:rPr lang="it-IT" dirty="0" smtClean="0"/>
              <a:t>; </a:t>
            </a:r>
          </a:p>
          <a:p>
            <a:pPr lvl="1"/>
            <a:r>
              <a:rPr lang="it-IT" dirty="0" smtClean="0"/>
              <a:t>nelle </a:t>
            </a:r>
            <a:r>
              <a:rPr lang="it-IT" b="1" dirty="0" smtClean="0"/>
              <a:t>scienze </a:t>
            </a:r>
            <a:r>
              <a:rPr lang="it-IT" dirty="0" smtClean="0"/>
              <a:t>matematiche </a:t>
            </a:r>
            <a:r>
              <a:rPr lang="it-IT" b="1" dirty="0" smtClean="0"/>
              <a:t>astrae la forma dalla materia</a:t>
            </a:r>
            <a:r>
              <a:rPr lang="it-IT" dirty="0" smtClean="0"/>
              <a:t>; </a:t>
            </a:r>
          </a:p>
          <a:p>
            <a:pPr lvl="1"/>
            <a:r>
              <a:rPr lang="it-IT" dirty="0" smtClean="0"/>
              <a:t>nella </a:t>
            </a:r>
            <a:r>
              <a:rPr lang="it-IT" b="1" dirty="0" smtClean="0"/>
              <a:t>metafisica</a:t>
            </a:r>
            <a:r>
              <a:rPr lang="it-IT" dirty="0" smtClean="0"/>
              <a:t>, infine, </a:t>
            </a:r>
            <a:r>
              <a:rPr lang="it-IT" b="1" dirty="0" smtClean="0"/>
              <a:t>considera la sostanza e i suoi principi da un punto di vista puramente intelligibile</a:t>
            </a:r>
            <a:r>
              <a:rPr lang="it-IT" dirty="0" smtClean="0"/>
              <a:t>, senza alcun riferimento alle cose sensibili. </a:t>
            </a:r>
          </a:p>
          <a:p>
            <a:pPr>
              <a:buNone/>
            </a:pPr>
            <a:r>
              <a:rPr lang="it-IT" dirty="0" smtClean="0"/>
              <a:t>	</a:t>
            </a:r>
            <a:r>
              <a:rPr lang="it-IT" dirty="0" smtClean="0">
                <a:sym typeface="Wingdings" pitchFamily="2" charset="2"/>
              </a:rPr>
              <a:t> </a:t>
            </a:r>
            <a:r>
              <a:rPr lang="it-IT" dirty="0" smtClean="0"/>
              <a:t>Tali modalità, nelle quali si esplica la razionalità umana, sono tutte legittime, anzi, dice Alberto, buone (</a:t>
            </a:r>
            <a:r>
              <a:rPr lang="it-IT" i="1" dirty="0" err="1" smtClean="0"/>
              <a:t>sunt</a:t>
            </a:r>
            <a:r>
              <a:rPr lang="it-IT" i="1" dirty="0" smtClean="0"/>
              <a:t> </a:t>
            </a:r>
            <a:r>
              <a:rPr lang="it-IT" i="1" dirty="0" err="1" smtClean="0"/>
              <a:t>bonae</a:t>
            </a:r>
            <a:r>
              <a:rPr lang="it-IT" i="1" dirty="0" smtClean="0"/>
              <a:t> </a:t>
            </a:r>
            <a:r>
              <a:rPr lang="it-IT" i="1" dirty="0" err="1" smtClean="0"/>
              <a:t>uniones</a:t>
            </a:r>
            <a:r>
              <a:rPr lang="it-IT" dirty="0" smtClean="0"/>
              <a:t>).</a:t>
            </a:r>
            <a:r>
              <a:rPr lang="it-IT" i="1" dirty="0" smtClean="0"/>
              <a:t> </a:t>
            </a:r>
          </a:p>
          <a:p>
            <a:r>
              <a:rPr lang="it-IT" dirty="0" smtClean="0"/>
              <a:t>Ma vi è una quarta forma di conoscenza che le supera tutte (</a:t>
            </a:r>
            <a:r>
              <a:rPr lang="it-IT" i="1" dirty="0" smtClean="0"/>
              <a:t>est </a:t>
            </a:r>
            <a:r>
              <a:rPr lang="it-IT" i="1" dirty="0" err="1" smtClean="0"/>
              <a:t>melior</a:t>
            </a:r>
            <a:r>
              <a:rPr lang="it-IT" dirty="0" smtClean="0"/>
              <a:t>):</a:t>
            </a:r>
            <a:r>
              <a:rPr lang="it-IT" i="1" dirty="0" smtClean="0"/>
              <a:t> </a:t>
            </a:r>
            <a:r>
              <a:rPr lang="it-IT" dirty="0" smtClean="0"/>
              <a:t>quella per la quale </a:t>
            </a:r>
            <a:r>
              <a:rPr lang="it-IT" b="1" dirty="0" smtClean="0"/>
              <a:t>è la stessa luce divina intelligibile che si unisce a ciò che viene colto dall'intelletto</a:t>
            </a:r>
            <a:endParaRPr lang="it-IT" dirty="0" smtClean="0"/>
          </a:p>
          <a:p>
            <a:pPr algn="ctr">
              <a:buNone/>
            </a:pPr>
            <a:r>
              <a:rPr lang="it-IT" dirty="0" smtClean="0"/>
              <a:t>▼ </a:t>
            </a:r>
          </a:p>
          <a:p>
            <a:pPr algn="ctr">
              <a:buNone/>
            </a:pPr>
            <a:r>
              <a:rPr lang="it-IT" dirty="0" smtClean="0"/>
              <a:t>È </a:t>
            </a:r>
            <a:r>
              <a:rPr lang="it-IT" b="1" dirty="0" smtClean="0"/>
              <a:t>questo</a:t>
            </a:r>
            <a:r>
              <a:rPr lang="it-IT" dirty="0" smtClean="0"/>
              <a:t> ultimo </a:t>
            </a:r>
            <a:r>
              <a:rPr lang="it-IT" b="1" dirty="0" smtClean="0"/>
              <a:t>tipo di conoscenza che fonda la possibilità della conoscenza teologica</a:t>
            </a:r>
            <a:r>
              <a:rPr lang="it-IT" dirty="0" smtClean="0"/>
              <a:t>: </a:t>
            </a:r>
            <a:r>
              <a:rPr lang="it-IT" b="1" dirty="0" smtClean="0"/>
              <a:t>la luce divina, unendosi all'intelletto, consente una contemplazione immediata dell'oggetto conosciuto</a:t>
            </a:r>
            <a:endParaRPr lang="it-IT" dirty="0" smtClean="0"/>
          </a:p>
          <a:p>
            <a:pPr algn="ctr">
              <a:buNone/>
            </a:pPr>
            <a:endParaRPr lang="it-IT"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Noetica : la necessità spirituale della conoscenza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12</a:t>
            </a:fld>
            <a:endParaRPr lang="it-IT" dirty="0"/>
          </a:p>
        </p:txBody>
      </p:sp>
      <p:sp>
        <p:nvSpPr>
          <p:cNvPr id="5" name="Segnaposto contenuto 4"/>
          <p:cNvSpPr>
            <a:spLocks noGrp="1"/>
          </p:cNvSpPr>
          <p:nvPr>
            <p:ph idx="1"/>
          </p:nvPr>
        </p:nvSpPr>
        <p:spPr/>
        <p:txBody>
          <a:bodyPr/>
          <a:lstStyle/>
          <a:p>
            <a:r>
              <a:rPr lang="it-IT" dirty="0" smtClean="0"/>
              <a:t>L’idea </a:t>
            </a:r>
            <a:r>
              <a:rPr lang="it-IT" dirty="0" err="1" smtClean="0"/>
              <a:t>albertiana</a:t>
            </a:r>
            <a:r>
              <a:rPr lang="it-IT" dirty="0" smtClean="0"/>
              <a:t> di una necessità spirituale della conoscenza ha senza dubbio largamente contribuito a fondare la teologia renana.</a:t>
            </a:r>
          </a:p>
          <a:p>
            <a:endParaRPr lang="it-IT" dirty="0" smtClean="0"/>
          </a:p>
          <a:p>
            <a:r>
              <a:rPr lang="it-IT" dirty="0" smtClean="0"/>
              <a:t>Il progresso epistemologico è sempre un divenire intelligibile: Alberto trae da </a:t>
            </a:r>
            <a:r>
              <a:rPr lang="it-IT" dirty="0" err="1" smtClean="0"/>
              <a:t>Avicenna</a:t>
            </a:r>
            <a:r>
              <a:rPr lang="it-IT" dirty="0" smtClean="0"/>
              <a:t> la </a:t>
            </a:r>
            <a:r>
              <a:rPr lang="it-IT" b="1" dirty="0" smtClean="0"/>
              <a:t>teoria dell’anima-sostanza </a:t>
            </a:r>
            <a:r>
              <a:rPr lang="it-IT" dirty="0" smtClean="0"/>
              <a:t>e ne salvaguarda l’essenziale della </a:t>
            </a:r>
            <a:r>
              <a:rPr lang="it-IT" b="1" dirty="0" smtClean="0"/>
              <a:t>teoria dei gradi dell’intelletto (attualizzazione graduale dell’intelletto possibile)</a:t>
            </a:r>
            <a:r>
              <a:rPr lang="it-IT" dirty="0" smtClean="0"/>
              <a:t>, ma </a:t>
            </a:r>
            <a:r>
              <a:rPr lang="it-IT" b="1" u="sng" dirty="0" smtClean="0"/>
              <a:t>la integra ad istanze spirituali</a:t>
            </a:r>
          </a:p>
          <a:p>
            <a:pPr>
              <a:buNone/>
            </a:pPr>
            <a:r>
              <a:rPr lang="it-IT" dirty="0" smtClean="0"/>
              <a:t>	</a:t>
            </a:r>
            <a:r>
              <a:rPr lang="it-IT" dirty="0" smtClean="0">
                <a:sym typeface="Wingdings" pitchFamily="2" charset="2"/>
              </a:rPr>
              <a:t> </a:t>
            </a:r>
            <a:r>
              <a:rPr lang="it-IT" dirty="0" smtClean="0"/>
              <a:t>per lui </a:t>
            </a:r>
            <a:r>
              <a:rPr lang="it-IT" b="1" dirty="0" smtClean="0"/>
              <a:t>il processo della conoscenza è, nella sua finalità ultima, un’assimilazione a Dio</a:t>
            </a:r>
            <a:endParaRPr lang="it-IT" dirty="0" smtClean="0"/>
          </a:p>
          <a:p>
            <a:r>
              <a:rPr lang="it-IT" dirty="0" smtClean="0"/>
              <a:t>Su questa base, Alberto procede all’analisi della struttura noetica dell’anima: essa possiede due parti, in maniera direttamente proporzionale ai propri costitutivi ontologici: </a:t>
            </a:r>
          </a:p>
          <a:p>
            <a:pPr lvl="1"/>
            <a:r>
              <a:rPr lang="it-IT" b="1" dirty="0" smtClean="0"/>
              <a:t>l’intelletto possibile (</a:t>
            </a:r>
            <a:r>
              <a:rPr lang="it-IT" b="1" i="1" dirty="0" err="1" smtClean="0"/>
              <a:t>intellectus</a:t>
            </a:r>
            <a:r>
              <a:rPr lang="it-IT" b="1" i="1" dirty="0" smtClean="0"/>
              <a:t> </a:t>
            </a:r>
            <a:r>
              <a:rPr lang="it-IT" b="1" i="1" dirty="0" err="1" smtClean="0"/>
              <a:t>possibilis</a:t>
            </a:r>
            <a:r>
              <a:rPr lang="it-IT" b="1" dirty="0" smtClean="0"/>
              <a:t>)</a:t>
            </a:r>
            <a:r>
              <a:rPr lang="it-IT" b="1" i="1" dirty="0" smtClean="0"/>
              <a:t> </a:t>
            </a:r>
            <a:r>
              <a:rPr lang="it-IT" b="1" dirty="0" smtClean="0"/>
              <a:t>che fluisce dal principio potenziale</a:t>
            </a:r>
          </a:p>
          <a:p>
            <a:pPr lvl="1"/>
            <a:r>
              <a:rPr lang="it-IT" b="1" dirty="0" smtClean="0"/>
              <a:t>l’intelletto agente (</a:t>
            </a:r>
            <a:r>
              <a:rPr lang="it-IT" b="1" i="1" dirty="0" err="1" smtClean="0"/>
              <a:t>intellectus</a:t>
            </a:r>
            <a:r>
              <a:rPr lang="it-IT" b="1" i="1" dirty="0" smtClean="0"/>
              <a:t> </a:t>
            </a:r>
            <a:r>
              <a:rPr lang="it-IT" b="1" i="1" dirty="0" err="1" smtClean="0"/>
              <a:t>agens</a:t>
            </a:r>
            <a:r>
              <a:rPr lang="it-IT" b="1" dirty="0" smtClean="0"/>
              <a:t>)</a:t>
            </a:r>
            <a:r>
              <a:rPr lang="it-IT" b="1" i="1" dirty="0" smtClean="0"/>
              <a:t> </a:t>
            </a:r>
            <a:r>
              <a:rPr lang="it-IT" b="1" dirty="0" smtClean="0"/>
              <a:t>che fluisce dal principio attivo</a:t>
            </a: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Intelletto possibile ed intelletto agente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13</a:t>
            </a:fld>
            <a:endParaRPr lang="it-IT" dirty="0"/>
          </a:p>
        </p:txBody>
      </p:sp>
      <p:sp>
        <p:nvSpPr>
          <p:cNvPr id="5" name="Segnaposto contenuto 4"/>
          <p:cNvSpPr>
            <a:spLocks noGrp="1"/>
          </p:cNvSpPr>
          <p:nvPr>
            <p:ph idx="1"/>
          </p:nvPr>
        </p:nvSpPr>
        <p:spPr/>
        <p:txBody>
          <a:bodyPr/>
          <a:lstStyle/>
          <a:p>
            <a:pPr marL="342900" lvl="1" indent="-342900">
              <a:buFontTx/>
              <a:buChar char="•"/>
            </a:pPr>
            <a:r>
              <a:rPr lang="it-IT" sz="2000" dirty="0" smtClean="0"/>
              <a:t>I termini «intelletto agente» e «intelletto possibile» riprendono una </a:t>
            </a:r>
            <a:r>
              <a:rPr lang="it-IT" sz="2000" b="1" dirty="0" smtClean="0"/>
              <a:t>distinzione aristotelica del </a:t>
            </a:r>
            <a:r>
              <a:rPr lang="it-IT" sz="2000" b="1" i="1" dirty="0" smtClean="0"/>
              <a:t>De anima </a:t>
            </a:r>
            <a:r>
              <a:rPr lang="it-IT" sz="2000" b="1" dirty="0" smtClean="0"/>
              <a:t>(</a:t>
            </a:r>
            <a:r>
              <a:rPr lang="it-IT" sz="2000" dirty="0" smtClean="0"/>
              <a:t>III 5, 430a 10-19</a:t>
            </a:r>
            <a:r>
              <a:rPr lang="it-IT" sz="2000" b="1" dirty="0" smtClean="0"/>
              <a:t>), fra l’«intelletto capace di tutto produrre» e l’«intelletto capace di tutto divenire» (</a:t>
            </a:r>
            <a:r>
              <a:rPr lang="it-IT" sz="2000" b="1" dirty="0" err="1" smtClean="0"/>
              <a:t>cf</a:t>
            </a:r>
            <a:r>
              <a:rPr lang="it-IT" sz="2000" b="1" dirty="0" smtClean="0"/>
              <a:t>. </a:t>
            </a:r>
            <a:r>
              <a:rPr lang="it-IT" sz="2000" b="1" dirty="0" err="1" smtClean="0"/>
              <a:t>Gilson</a:t>
            </a:r>
            <a:r>
              <a:rPr lang="it-IT" sz="2000" b="1" dirty="0" smtClean="0"/>
              <a:t> n. 86 p. 47)</a:t>
            </a:r>
            <a:endParaRPr lang="it-IT" sz="2000" dirty="0" smtClean="0"/>
          </a:p>
          <a:p>
            <a:r>
              <a:rPr lang="it-IT" b="1" dirty="0" smtClean="0"/>
              <a:t>Per Alberto</a:t>
            </a:r>
            <a:r>
              <a:rPr lang="it-IT" dirty="0" smtClean="0"/>
              <a:t>, tuttavia, </a:t>
            </a:r>
            <a:r>
              <a:rPr lang="it-IT" b="1" dirty="0" smtClean="0"/>
              <a:t>l’intelletto «poietico»</a:t>
            </a:r>
            <a:r>
              <a:rPr lang="it-IT" dirty="0" smtClean="0"/>
              <a:t> non è un semplice </a:t>
            </a:r>
            <a:r>
              <a:rPr lang="it-IT" i="1" dirty="0" smtClean="0"/>
              <a:t>habitus </a:t>
            </a:r>
            <a:r>
              <a:rPr lang="it-IT" dirty="0" smtClean="0"/>
              <a:t>avente il ruolo di una forma per l’intelletto «passibile». </a:t>
            </a:r>
            <a:r>
              <a:rPr lang="it-IT" b="1" dirty="0" smtClean="0"/>
              <a:t>L’intelletto agente è l’immagine stessa di Dio nell’anima</a:t>
            </a:r>
            <a:r>
              <a:rPr lang="it-IT" dirty="0" smtClean="0"/>
              <a:t>: </a:t>
            </a:r>
          </a:p>
          <a:p>
            <a:pPr>
              <a:buNone/>
            </a:pPr>
            <a:r>
              <a:rPr lang="it-IT" dirty="0" smtClean="0"/>
              <a:t>	</a:t>
            </a:r>
            <a:r>
              <a:rPr lang="it-IT" i="1" dirty="0" smtClean="0"/>
              <a:t>È una luce che in noi è causa prima della conoscenza, universalmente capace di causare l’intelligibile, e continuamente occupata a causarla</a:t>
            </a:r>
            <a:endParaRPr lang="it-IT" dirty="0" smtClean="0"/>
          </a:p>
          <a:p>
            <a:r>
              <a:rPr lang="it-IT" dirty="0" smtClean="0"/>
              <a:t>L’</a:t>
            </a:r>
            <a:r>
              <a:rPr lang="it-IT" b="1" dirty="0" smtClean="0"/>
              <a:t>intelletto possibile </a:t>
            </a:r>
            <a:r>
              <a:rPr lang="it-IT" dirty="0" smtClean="0"/>
              <a:t>‘patisce’, secondo l’espressione stessa di Aristotele, essendo </a:t>
            </a:r>
            <a:r>
              <a:rPr lang="it-IT" b="1" dirty="0" smtClean="0"/>
              <a:t>plasmato dall’agente</a:t>
            </a:r>
          </a:p>
          <a:p>
            <a:pPr>
              <a:buNone/>
            </a:pPr>
            <a:r>
              <a:rPr lang="it-IT" dirty="0" smtClean="0"/>
              <a:t>	</a:t>
            </a:r>
            <a:r>
              <a:rPr lang="it-IT" dirty="0" smtClean="0">
                <a:sym typeface="Wingdings" pitchFamily="2" charset="2"/>
              </a:rPr>
              <a:t> </a:t>
            </a:r>
            <a:r>
              <a:rPr lang="it-IT" dirty="0" smtClean="0"/>
              <a:t>l’</a:t>
            </a:r>
            <a:r>
              <a:rPr lang="it-IT" b="1" dirty="0" smtClean="0"/>
              <a:t>intelletto possibile è dunque questa capacità di «divenire tutto» che l’intelletto agente viene a informare, facendovi passare gli intelligibili dalla potenza all’atto</a:t>
            </a:r>
            <a:r>
              <a:rPr lang="it-IT"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Attività noetica costitutiva d’essere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14</a:t>
            </a:fld>
            <a:endParaRPr lang="it-IT" dirty="0"/>
          </a:p>
        </p:txBody>
      </p:sp>
      <p:sp>
        <p:nvSpPr>
          <p:cNvPr id="5" name="Segnaposto contenuto 4"/>
          <p:cNvSpPr>
            <a:spLocks noGrp="1"/>
          </p:cNvSpPr>
          <p:nvPr>
            <p:ph idx="1"/>
          </p:nvPr>
        </p:nvSpPr>
        <p:spPr/>
        <p:txBody>
          <a:bodyPr/>
          <a:lstStyle/>
          <a:p>
            <a:pPr>
              <a:buNone/>
            </a:pPr>
            <a:r>
              <a:rPr lang="it-IT" dirty="0" smtClean="0"/>
              <a:t>	</a:t>
            </a:r>
            <a:r>
              <a:rPr lang="it-IT" b="1" dirty="0" smtClean="0"/>
              <a:t>L’attualizzazione dell’anima in quanto intelligibile avviene in maniera progressiva, in rapporto al consolidamento dell’intelletto agente (consolidamento dell’</a:t>
            </a:r>
            <a:r>
              <a:rPr lang="it-IT" b="1" i="1" dirty="0" smtClean="0"/>
              <a:t>habitus</a:t>
            </a:r>
            <a:r>
              <a:rPr lang="it-IT" b="1" dirty="0" smtClean="0"/>
              <a:t> intellettuale) in se stessa</a:t>
            </a:r>
          </a:p>
          <a:p>
            <a:pPr>
              <a:buNone/>
            </a:pPr>
            <a:r>
              <a:rPr lang="it-IT" dirty="0" smtClean="0"/>
              <a:t>	</a:t>
            </a:r>
            <a:r>
              <a:rPr lang="it-IT" dirty="0" smtClean="0">
                <a:sym typeface="Wingdings" pitchFamily="2" charset="2"/>
              </a:rPr>
              <a:t> </a:t>
            </a:r>
            <a:r>
              <a:rPr lang="it-IT" b="1" dirty="0" smtClean="0"/>
              <a:t>il progresso conoscitivo è </a:t>
            </a:r>
            <a:r>
              <a:rPr lang="it-IT" dirty="0" smtClean="0"/>
              <a:t>assimilabile ad un </a:t>
            </a:r>
            <a:r>
              <a:rPr lang="it-IT" b="1" dirty="0" smtClean="0"/>
              <a:t>divenire intelligibile</a:t>
            </a:r>
            <a:r>
              <a:rPr lang="it-IT" dirty="0" smtClean="0"/>
              <a:t>, un’attualizzazione graduale dell’intelletto possibile, grazie alla quale </a:t>
            </a:r>
            <a:r>
              <a:rPr lang="it-IT" b="1" u="sng" dirty="0" smtClean="0"/>
              <a:t>l’uomo si fa sempre di più intelletto</a:t>
            </a:r>
            <a:r>
              <a:rPr lang="it-IT" dirty="0" smtClean="0"/>
              <a:t>, sempre più prossimo all’Intelletto divino</a:t>
            </a:r>
          </a:p>
          <a:p>
            <a:pPr>
              <a:buNone/>
            </a:pPr>
            <a:r>
              <a:rPr lang="it-IT" dirty="0" smtClean="0"/>
              <a:t>	</a:t>
            </a:r>
            <a:r>
              <a:rPr lang="it-IT" dirty="0" smtClean="0">
                <a:sym typeface="Wingdings" pitchFamily="2" charset="2"/>
              </a:rPr>
              <a:t> </a:t>
            </a:r>
            <a:r>
              <a:rPr lang="it-IT" dirty="0" smtClean="0"/>
              <a:t>Grazie all’atto di conoscenza, grazie alla pratica ripetuta dell’attività intellettuale, in breve, grazie allo studio (</a:t>
            </a:r>
            <a:r>
              <a:rPr lang="it-IT" i="1" dirty="0" err="1" smtClean="0"/>
              <a:t>studium</a:t>
            </a:r>
            <a:r>
              <a:rPr lang="it-IT" dirty="0" smtClean="0"/>
              <a:t>),</a:t>
            </a:r>
            <a:r>
              <a:rPr lang="it-IT" i="1" dirty="0" smtClean="0"/>
              <a:t> </a:t>
            </a:r>
            <a:r>
              <a:rPr lang="it-IT" b="1" dirty="0" smtClean="0"/>
              <a:t>l’intelletto si conquista sempre di più esso stesso nell’uomo, l’uomo si conquista sempre di più lui stesso realizzando il proprio destino:</a:t>
            </a:r>
            <a:r>
              <a:rPr lang="it-IT" dirty="0" smtClean="0"/>
              <a:t> </a:t>
            </a:r>
          </a:p>
          <a:p>
            <a:pPr algn="ctr">
              <a:buNone/>
            </a:pPr>
            <a:r>
              <a:rPr lang="it-IT" b="1" dirty="0" smtClean="0"/>
              <a:t>▼</a:t>
            </a:r>
            <a:r>
              <a:rPr lang="it-IT" b="1" u="sng" dirty="0" smtClean="0"/>
              <a:t> </a:t>
            </a:r>
          </a:p>
          <a:p>
            <a:pPr algn="ctr">
              <a:buNone/>
            </a:pPr>
            <a:r>
              <a:rPr lang="it-IT" b="1" u="sng" dirty="0" smtClean="0"/>
              <a:t>conversione a Dio </a:t>
            </a:r>
          </a:p>
          <a:p>
            <a:pPr algn="ctr">
              <a:buNone/>
            </a:pPr>
            <a:r>
              <a:rPr lang="it-IT" b="1" u="sng" dirty="0" smtClean="0"/>
              <a:t>realizzando la sua potenzialità intellettuale </a:t>
            </a:r>
          </a:p>
          <a:p>
            <a:pPr algn="ctr">
              <a:buNone/>
            </a:pPr>
            <a:r>
              <a:rPr lang="it-IT" b="1" u="sng" dirty="0" smtClean="0"/>
              <a:t>(imago dei)</a:t>
            </a:r>
            <a:endParaRPr lang="it-IT" dirty="0" smtClean="0"/>
          </a:p>
          <a:p>
            <a:pPr>
              <a:buNone/>
            </a:pPr>
            <a:endParaRPr lang="it-IT" dirty="0" smtClean="0"/>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problema del rapporto tra Intelletto Agente e 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15</a:t>
            </a:fld>
            <a:endParaRPr lang="it-IT" dirty="0"/>
          </a:p>
        </p:txBody>
      </p:sp>
      <p:sp>
        <p:nvSpPr>
          <p:cNvPr id="5" name="Segnaposto contenuto 4"/>
          <p:cNvSpPr>
            <a:spLocks noGrp="1"/>
          </p:cNvSpPr>
          <p:nvPr>
            <p:ph idx="1"/>
          </p:nvPr>
        </p:nvSpPr>
        <p:spPr/>
        <p:txBody>
          <a:bodyPr/>
          <a:lstStyle/>
          <a:p>
            <a:r>
              <a:rPr lang="it-IT" dirty="0" smtClean="0"/>
              <a:t>Se Alberto e </a:t>
            </a:r>
            <a:r>
              <a:rPr lang="it-IT" dirty="0" err="1" smtClean="0"/>
              <a:t>Avicenna</a:t>
            </a:r>
            <a:r>
              <a:rPr lang="it-IT" dirty="0" smtClean="0"/>
              <a:t> concordano sul ruolo dell’intelletto agente, discordano profondamente sulla sua «reciprocità ontologica» nei confronti dell’anima </a:t>
            </a:r>
          </a:p>
          <a:p>
            <a:pPr lvl="1"/>
            <a:r>
              <a:rPr lang="it-IT" b="1" dirty="0" smtClean="0"/>
              <a:t>in </a:t>
            </a:r>
            <a:r>
              <a:rPr lang="it-IT" b="1" dirty="0" err="1" smtClean="0"/>
              <a:t>Avicenna</a:t>
            </a:r>
            <a:r>
              <a:rPr lang="it-IT" b="1" dirty="0" smtClean="0"/>
              <a:t> solo l’intelletto possibile è una parte dell’anima</a:t>
            </a:r>
            <a:r>
              <a:rPr lang="it-IT" dirty="0" smtClean="0"/>
              <a:t> – anzi la sua parte suprema – mentre l’</a:t>
            </a:r>
            <a:r>
              <a:rPr lang="it-IT" b="1" dirty="0" smtClean="0"/>
              <a:t>intelletto agente è una sostanza separata, unica per tutti gli uomini</a:t>
            </a:r>
            <a:r>
              <a:rPr lang="it-IT" dirty="0" smtClean="0"/>
              <a:t>, la quale «che trasmette le forme intelligibili ai differenti intelletti possibili . </a:t>
            </a:r>
          </a:p>
          <a:p>
            <a:pPr lvl="1"/>
            <a:r>
              <a:rPr lang="it-IT" b="1" dirty="0" smtClean="0"/>
              <a:t>in Alberto</a:t>
            </a:r>
            <a:r>
              <a:rPr lang="it-IT" dirty="0" smtClean="0"/>
              <a:t> invece </a:t>
            </a:r>
            <a:r>
              <a:rPr lang="it-IT" b="1" dirty="0" smtClean="0"/>
              <a:t>l’intelletto agente è una parte dell’anima come l’intelletto possibile: a differenza dell’unicità </a:t>
            </a:r>
            <a:r>
              <a:rPr lang="it-IT" b="1" dirty="0" err="1" smtClean="0"/>
              <a:t>avicenniana</a:t>
            </a:r>
            <a:r>
              <a:rPr lang="it-IT" b="1" dirty="0" smtClean="0"/>
              <a:t>, ve ne sono tanti quante sono le anime individuali</a:t>
            </a:r>
            <a:r>
              <a:rPr lang="it-IT" dirty="0" smtClean="0"/>
              <a:t>.</a:t>
            </a:r>
          </a:p>
          <a:p>
            <a:r>
              <a:rPr lang="it-IT" dirty="0" smtClean="0"/>
              <a:t>In Alberto il ruolo epistemologico dell’intelletto agente è quello di </a:t>
            </a:r>
            <a:r>
              <a:rPr lang="it-IT" b="1" dirty="0" smtClean="0"/>
              <a:t>estrarre le forme intelligibili dai fantasmi</a:t>
            </a:r>
            <a:r>
              <a:rPr lang="it-IT" dirty="0" smtClean="0"/>
              <a:t>, di depurare le rappresentazioni sensibili dalle caratteristiche di origine materiale che individualizzano e </a:t>
            </a:r>
            <a:r>
              <a:rPr lang="it-IT" dirty="0" err="1" smtClean="0"/>
              <a:t>particolarizzano</a:t>
            </a:r>
            <a:r>
              <a:rPr lang="it-IT" dirty="0" smtClean="0"/>
              <a:t> le forme che vi si trovano presentate</a:t>
            </a:r>
          </a:p>
          <a:p>
            <a:pPr>
              <a:buNone/>
            </a:pPr>
            <a:r>
              <a:rPr lang="it-IT" dirty="0" smtClean="0"/>
              <a:t>	</a:t>
            </a:r>
            <a:r>
              <a:rPr lang="it-IT" dirty="0" smtClean="0">
                <a:sym typeface="Wingdings" pitchFamily="2" charset="2"/>
              </a:rPr>
              <a:t> </a:t>
            </a:r>
            <a:r>
              <a:rPr lang="it-IT" dirty="0" smtClean="0"/>
              <a:t>Tale ruolo non può tuttavia essere pienamente svolto senza l’</a:t>
            </a:r>
            <a:r>
              <a:rPr lang="it-IT" b="1" dirty="0" smtClean="0"/>
              <a:t>ausilio della «luce dell’intelletto increato» di cui è l’immagine</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Dio come Intelletto Agente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16</a:t>
            </a:fld>
            <a:endParaRPr lang="it-IT" dirty="0"/>
          </a:p>
        </p:txBody>
      </p:sp>
      <p:sp>
        <p:nvSpPr>
          <p:cNvPr id="5" name="Segnaposto contenuto 4"/>
          <p:cNvSpPr>
            <a:spLocks noGrp="1"/>
          </p:cNvSpPr>
          <p:nvPr>
            <p:ph idx="1"/>
          </p:nvPr>
        </p:nvSpPr>
        <p:spPr/>
        <p:txBody>
          <a:bodyPr/>
          <a:lstStyle/>
          <a:p>
            <a:r>
              <a:rPr lang="it-IT" dirty="0" smtClean="0"/>
              <a:t>Alberto assimilerà così la dottrina di </a:t>
            </a:r>
            <a:r>
              <a:rPr lang="it-IT" dirty="0" err="1" smtClean="0"/>
              <a:t>Avicenna</a:t>
            </a:r>
            <a:r>
              <a:rPr lang="it-IT" dirty="0" smtClean="0"/>
              <a:t>, alla sua propria tradizione cristiana, </a:t>
            </a:r>
            <a:r>
              <a:rPr lang="it-IT" dirty="0" err="1" smtClean="0"/>
              <a:t>agostinianamente</a:t>
            </a:r>
            <a:r>
              <a:rPr lang="it-IT" dirty="0" smtClean="0"/>
              <a:t> configurata</a:t>
            </a:r>
          </a:p>
          <a:p>
            <a:pPr algn="ctr">
              <a:buNone/>
            </a:pPr>
            <a:r>
              <a:rPr lang="it-IT" b="1" dirty="0" smtClean="0"/>
              <a:t>▼ </a:t>
            </a:r>
          </a:p>
          <a:p>
            <a:pPr algn="ctr">
              <a:buNone/>
            </a:pPr>
            <a:r>
              <a:rPr lang="it-IT" b="1" dirty="0" smtClean="0"/>
              <a:t>non si può conoscere il vero senza la grazia</a:t>
            </a:r>
            <a:r>
              <a:rPr lang="it-IT" dirty="0" smtClean="0"/>
              <a:t> (</a:t>
            </a:r>
            <a:r>
              <a:rPr lang="it-IT" dirty="0" err="1" smtClean="0"/>
              <a:t>cf</a:t>
            </a:r>
            <a:r>
              <a:rPr lang="it-IT" dirty="0" smtClean="0"/>
              <a:t>. Agostino), grazia che, </a:t>
            </a:r>
            <a:r>
              <a:rPr lang="it-IT" dirty="0" err="1" smtClean="0"/>
              <a:t>noeticamente</a:t>
            </a:r>
            <a:r>
              <a:rPr lang="it-IT" dirty="0" smtClean="0"/>
              <a:t>, è </a:t>
            </a:r>
            <a:r>
              <a:rPr lang="it-IT" b="1" dirty="0" smtClean="0"/>
              <a:t>la luce donata dall’intelletto increato</a:t>
            </a:r>
          </a:p>
          <a:p>
            <a:pPr algn="ctr">
              <a:buNone/>
            </a:pPr>
            <a:endParaRPr lang="it-IT" b="1" dirty="0" smtClean="0"/>
          </a:p>
          <a:p>
            <a:r>
              <a:rPr lang="it-IT" dirty="0" smtClean="0"/>
              <a:t>La </a:t>
            </a:r>
            <a:r>
              <a:rPr lang="it-IT" b="1" dirty="0" smtClean="0"/>
              <a:t>noetica </a:t>
            </a:r>
            <a:r>
              <a:rPr lang="it-IT" b="1" dirty="0" err="1" smtClean="0"/>
              <a:t>avicenniana</a:t>
            </a:r>
            <a:r>
              <a:rPr lang="it-IT" dirty="0" smtClean="0"/>
              <a:t> di Alberto servirà da </a:t>
            </a:r>
            <a:r>
              <a:rPr lang="it-IT" b="1" dirty="0" smtClean="0"/>
              <a:t>strumento per una metafisica estatica ispirata dal neoplatonismo </a:t>
            </a:r>
            <a:r>
              <a:rPr lang="it-IT" b="1" dirty="0" err="1" smtClean="0"/>
              <a:t>dionisiano</a:t>
            </a:r>
            <a:endParaRPr lang="it-IT" dirty="0" smtClean="0"/>
          </a:p>
          <a:p>
            <a:pPr>
              <a:buNone/>
            </a:pPr>
            <a:r>
              <a:rPr lang="it-IT" dirty="0" smtClean="0"/>
              <a:t>	</a:t>
            </a:r>
            <a:r>
              <a:rPr lang="it-IT" dirty="0" smtClean="0">
                <a:sym typeface="Wingdings" pitchFamily="2" charset="2"/>
              </a:rPr>
              <a:t> </a:t>
            </a:r>
            <a:r>
              <a:rPr lang="it-IT" dirty="0" smtClean="0"/>
              <a:t>Alberto manterrà la</a:t>
            </a:r>
            <a:r>
              <a:rPr lang="it-IT" b="1" dirty="0" smtClean="0"/>
              <a:t> tesi </a:t>
            </a:r>
            <a:r>
              <a:rPr lang="it-IT" b="1" dirty="0" err="1" smtClean="0"/>
              <a:t>dionisiana</a:t>
            </a:r>
            <a:r>
              <a:rPr lang="it-IT" b="1" dirty="0" smtClean="0"/>
              <a:t> della divinizzazione dell’anima come fine della creazione</a:t>
            </a:r>
            <a:r>
              <a:rPr lang="it-IT" b="1" i="1" dirty="0" smtClean="0"/>
              <a:t> </a:t>
            </a:r>
            <a:endParaRPr lang="it-IT" dirty="0" smtClean="0"/>
          </a:p>
          <a:p>
            <a:pPr>
              <a:buNone/>
            </a:pPr>
            <a:endParaRPr lang="it-IT"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000" dirty="0" smtClean="0"/>
              <a:t>Il cammino dell’uomo: conversione alla «</a:t>
            </a:r>
            <a:r>
              <a:rPr lang="it-IT" sz="2000" dirty="0" err="1" smtClean="0"/>
              <a:t>deiformità</a:t>
            </a:r>
            <a:r>
              <a:rPr lang="it-IT" sz="2000" dirty="0" smtClean="0"/>
              <a:t> intellettuale»</a:t>
            </a:r>
            <a:endParaRPr lang="it-IT" sz="2000"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17</a:t>
            </a:fld>
            <a:endParaRPr lang="it-IT" dirty="0"/>
          </a:p>
        </p:txBody>
      </p:sp>
      <p:sp>
        <p:nvSpPr>
          <p:cNvPr id="5" name="Segnaposto contenuto 4"/>
          <p:cNvSpPr>
            <a:spLocks noGrp="1"/>
          </p:cNvSpPr>
          <p:nvPr>
            <p:ph idx="1"/>
          </p:nvPr>
        </p:nvSpPr>
        <p:spPr/>
        <p:txBody>
          <a:bodyPr/>
          <a:lstStyle/>
          <a:p>
            <a:r>
              <a:rPr lang="it-IT" dirty="0" smtClean="0"/>
              <a:t>La nozione di </a:t>
            </a:r>
            <a:r>
              <a:rPr lang="it-IT" b="1" dirty="0" smtClean="0"/>
              <a:t>deificazione</a:t>
            </a:r>
            <a:r>
              <a:rPr lang="it-IT" dirty="0" smtClean="0"/>
              <a:t>, viene intesa da Alberto – in termini di ortodossia </a:t>
            </a:r>
            <a:r>
              <a:rPr lang="it-IT" dirty="0" err="1" smtClean="0"/>
              <a:t>dionisiana</a:t>
            </a:r>
            <a:r>
              <a:rPr lang="it-IT" dirty="0" smtClean="0"/>
              <a:t> - come l’</a:t>
            </a:r>
            <a:r>
              <a:rPr lang="it-IT" b="1" dirty="0" smtClean="0"/>
              <a:t>illuminazione </a:t>
            </a:r>
            <a:r>
              <a:rPr lang="it-IT" b="1" dirty="0" err="1" smtClean="0"/>
              <a:t>tearchica</a:t>
            </a:r>
            <a:r>
              <a:rPr lang="it-IT" b="1" dirty="0" smtClean="0"/>
              <a:t> </a:t>
            </a:r>
            <a:r>
              <a:rPr lang="it-IT" dirty="0" smtClean="0"/>
              <a:t>grazie alla quale l’</a:t>
            </a:r>
            <a:r>
              <a:rPr lang="it-IT" b="1" dirty="0" smtClean="0"/>
              <a:t>uomo diviene</a:t>
            </a:r>
            <a:r>
              <a:rPr lang="it-IT" dirty="0" smtClean="0"/>
              <a:t>, in certo qual modo, </a:t>
            </a:r>
            <a:r>
              <a:rPr lang="it-IT" b="1" dirty="0" smtClean="0"/>
              <a:t>Dio in Dio</a:t>
            </a:r>
            <a:r>
              <a:rPr lang="it-IT" dirty="0" smtClean="0"/>
              <a:t>. </a:t>
            </a:r>
          </a:p>
          <a:p>
            <a:pPr lvl="1"/>
            <a:r>
              <a:rPr lang="it-IT" dirty="0" smtClean="0"/>
              <a:t>È la base noetica per una continuità fra l’esperienza dell’uomo </a:t>
            </a:r>
            <a:r>
              <a:rPr lang="it-IT" i="1" dirty="0" err="1" smtClean="0"/>
              <a:t>viator</a:t>
            </a:r>
            <a:r>
              <a:rPr lang="it-IT" i="1" dirty="0" smtClean="0"/>
              <a:t> </a:t>
            </a:r>
            <a:r>
              <a:rPr lang="it-IT" dirty="0" smtClean="0"/>
              <a:t>e quella del Beato</a:t>
            </a:r>
          </a:p>
          <a:p>
            <a:r>
              <a:rPr lang="it-IT" dirty="0" smtClean="0"/>
              <a:t>L’innovazione di Alberto, decisiva per la storia della teologia renana, consiste in primo luogo nel </a:t>
            </a:r>
            <a:r>
              <a:rPr lang="it-IT" b="1" dirty="0" smtClean="0"/>
              <a:t>leggere questa conversione in termini di noetica </a:t>
            </a:r>
            <a:r>
              <a:rPr lang="it-IT" b="1" dirty="0" err="1" smtClean="0"/>
              <a:t>avicenniana</a:t>
            </a:r>
            <a:r>
              <a:rPr lang="it-IT" dirty="0" smtClean="0"/>
              <a:t>, </a:t>
            </a:r>
            <a:r>
              <a:rPr lang="it-IT" b="1" dirty="0" smtClean="0"/>
              <a:t>come un’informazione dell’intelletto (</a:t>
            </a:r>
            <a:r>
              <a:rPr lang="it-IT" b="1" i="1" dirty="0" err="1" smtClean="0"/>
              <a:t>intellectus</a:t>
            </a:r>
            <a:r>
              <a:rPr lang="it-IT" b="1" dirty="0" smtClean="0"/>
              <a:t>)</a:t>
            </a:r>
            <a:r>
              <a:rPr lang="it-IT" b="1" i="1" dirty="0" smtClean="0"/>
              <a:t> </a:t>
            </a:r>
            <a:r>
              <a:rPr lang="it-IT" b="1" dirty="0" smtClean="0"/>
              <a:t>tramite la «luce di fede»</a:t>
            </a:r>
            <a:r>
              <a:rPr lang="it-IT" dirty="0" smtClean="0"/>
              <a:t>. </a:t>
            </a:r>
          </a:p>
          <a:p>
            <a:r>
              <a:rPr lang="it-IT" dirty="0" smtClean="0"/>
              <a:t>Questa discesa è, come dice Dionigi, una «comunicazione di Dio in Lui stesso»</a:t>
            </a:r>
          </a:p>
          <a:p>
            <a:pPr>
              <a:buNone/>
            </a:pPr>
            <a:r>
              <a:rPr lang="it-IT" dirty="0" smtClean="0"/>
              <a:t>	</a:t>
            </a:r>
            <a:r>
              <a:rPr lang="it-IT" dirty="0" smtClean="0">
                <a:sym typeface="Wingdings" pitchFamily="2" charset="2"/>
              </a:rPr>
              <a:t> </a:t>
            </a:r>
            <a:r>
              <a:rPr lang="it-IT" dirty="0" smtClean="0"/>
              <a:t>Bisogna necessariamente ammettere che </a:t>
            </a:r>
            <a:r>
              <a:rPr lang="it-IT" b="1" dirty="0" smtClean="0"/>
              <a:t>ciò in cui egli discende è di sua natura, vale a dire per nascita, «deiforme»</a:t>
            </a:r>
            <a:endParaRPr lang="it-IT" dirty="0" smtClean="0"/>
          </a:p>
          <a:p>
            <a:pPr>
              <a:buNone/>
            </a:pPr>
            <a:r>
              <a:rPr lang="it-IT" b="1" dirty="0" smtClean="0"/>
              <a:t>	</a:t>
            </a:r>
            <a:r>
              <a:rPr lang="it-IT" b="1" dirty="0" smtClean="0">
                <a:sym typeface="Wingdings" pitchFamily="2" charset="2"/>
              </a:rPr>
              <a:t> </a:t>
            </a:r>
            <a:r>
              <a:rPr lang="it-IT" b="1" dirty="0" smtClean="0"/>
              <a:t>E tale luogo di nascita è l’intelletto</a:t>
            </a:r>
            <a:endParaRPr lang="it-IT" dirty="0" smtClean="0"/>
          </a:p>
          <a:p>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000" dirty="0" smtClean="0"/>
              <a:t>Deificazione (Dionigi) come illuminazione intellettuale (</a:t>
            </a:r>
            <a:r>
              <a:rPr lang="it-IT" sz="2000" dirty="0" err="1" smtClean="0"/>
              <a:t>Avicenna</a:t>
            </a:r>
            <a:r>
              <a:rPr lang="it-IT" sz="2000" dirty="0" smtClean="0"/>
              <a:t>)</a:t>
            </a:r>
            <a:endParaRPr lang="it-IT" sz="2000"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18</a:t>
            </a:fld>
            <a:endParaRPr lang="it-IT" dirty="0"/>
          </a:p>
        </p:txBody>
      </p:sp>
      <p:sp>
        <p:nvSpPr>
          <p:cNvPr id="5" name="Segnaposto contenuto 4"/>
          <p:cNvSpPr>
            <a:spLocks noGrp="1"/>
          </p:cNvSpPr>
          <p:nvPr>
            <p:ph idx="1"/>
          </p:nvPr>
        </p:nvSpPr>
        <p:spPr/>
        <p:txBody>
          <a:bodyPr/>
          <a:lstStyle/>
          <a:p>
            <a:r>
              <a:rPr lang="it-IT" dirty="0" smtClean="0"/>
              <a:t>Abbozzato nella conoscenza di fede, il doppio movimento di discesa e di risalita dell’Assoluto in Lui stesso si realizza essenzialmente nella visione beatifica. La </a:t>
            </a:r>
            <a:r>
              <a:rPr lang="it-IT" b="1" dirty="0" smtClean="0"/>
              <a:t>teoria </a:t>
            </a:r>
            <a:r>
              <a:rPr lang="it-IT" b="1" dirty="0" err="1" smtClean="0"/>
              <a:t>avicenniana</a:t>
            </a:r>
            <a:r>
              <a:rPr lang="it-IT" b="1" dirty="0" smtClean="0"/>
              <a:t> dei gradi dell’intelletto ha così per correlato naturale la dottrina </a:t>
            </a:r>
            <a:r>
              <a:rPr lang="it-IT" b="1" dirty="0" err="1" smtClean="0"/>
              <a:t>dionisiana</a:t>
            </a:r>
            <a:r>
              <a:rPr lang="it-IT" b="1" dirty="0" smtClean="0"/>
              <a:t> della deificazione</a:t>
            </a:r>
            <a:r>
              <a:rPr lang="it-IT" dirty="0" smtClean="0"/>
              <a:t>: l’unione beatifica è veramente il </a:t>
            </a:r>
            <a:r>
              <a:rPr lang="it-IT" i="1" dirty="0" err="1" smtClean="0"/>
              <a:t>telos</a:t>
            </a:r>
            <a:r>
              <a:rPr lang="it-IT" i="1" dirty="0" smtClean="0"/>
              <a:t> </a:t>
            </a:r>
            <a:r>
              <a:rPr lang="it-IT" dirty="0" smtClean="0"/>
              <a:t>del ciclo dell’Assoluto.</a:t>
            </a:r>
          </a:p>
          <a:p>
            <a:r>
              <a:rPr lang="it-IT" dirty="0" smtClean="0"/>
              <a:t>Ciò gli consentirà di affermare: </a:t>
            </a:r>
          </a:p>
          <a:p>
            <a:pPr lvl="1"/>
            <a:r>
              <a:rPr lang="it-IT" dirty="0" smtClean="0"/>
              <a:t>che l’</a:t>
            </a:r>
            <a:r>
              <a:rPr lang="it-IT" b="1" dirty="0" smtClean="0"/>
              <a:t>unione beatifica è una «congiunzione» dell’intelletto dell’uomo e dell’essenza divina</a:t>
            </a:r>
            <a:r>
              <a:rPr lang="it-IT" dirty="0" smtClean="0"/>
              <a:t>, grazie alla quale Dio si dona all’intelletto esattamente come si dona al suo proprio intelletto</a:t>
            </a:r>
            <a:r>
              <a:rPr lang="it-IT" baseline="30000" dirty="0" smtClean="0"/>
              <a:t>102</a:t>
            </a:r>
            <a:r>
              <a:rPr lang="it-IT" dirty="0" smtClean="0"/>
              <a:t>; </a:t>
            </a:r>
          </a:p>
          <a:p>
            <a:pPr lvl="1"/>
            <a:r>
              <a:rPr lang="it-IT" dirty="0" smtClean="0"/>
              <a:t>che questa </a:t>
            </a:r>
            <a:r>
              <a:rPr lang="it-IT" b="1" dirty="0" smtClean="0"/>
              <a:t>congiunzione</a:t>
            </a:r>
            <a:r>
              <a:rPr lang="it-IT" dirty="0" smtClean="0"/>
              <a:t> è dunque </a:t>
            </a:r>
            <a:r>
              <a:rPr lang="it-IT" b="1" dirty="0" smtClean="0"/>
              <a:t>puramente intellettiva</a:t>
            </a:r>
            <a:r>
              <a:rPr lang="it-IT" dirty="0" smtClean="0"/>
              <a:t>, «in un unico spirito», conformemente a 1 </a:t>
            </a:r>
            <a:r>
              <a:rPr lang="it-IT" dirty="0" err="1" smtClean="0"/>
              <a:t>Cor</a:t>
            </a:r>
            <a:r>
              <a:rPr lang="it-IT" dirty="0" smtClean="0"/>
              <a:t> 6,17; </a:t>
            </a:r>
          </a:p>
          <a:p>
            <a:pPr lvl="1"/>
            <a:r>
              <a:rPr lang="it-IT" dirty="0" smtClean="0"/>
              <a:t>che tale </a:t>
            </a:r>
            <a:r>
              <a:rPr lang="it-IT" b="1" dirty="0" smtClean="0"/>
              <a:t>unione</a:t>
            </a:r>
            <a:r>
              <a:rPr lang="it-IT" dirty="0" smtClean="0"/>
              <a:t> intellettiva </a:t>
            </a:r>
            <a:r>
              <a:rPr lang="it-IT" b="1" dirty="0" smtClean="0"/>
              <a:t>mette in contatto diretto Dio stesso e l’intelletto agente</a:t>
            </a:r>
            <a:r>
              <a:rPr lang="it-IT" dirty="0" smtClean="0"/>
              <a:t>.</a:t>
            </a:r>
          </a:p>
          <a:p>
            <a:r>
              <a:rPr lang="it-IT" dirty="0" smtClean="0"/>
              <a:t>La </a:t>
            </a:r>
            <a:r>
              <a:rPr lang="it-IT" b="1" dirty="0" smtClean="0"/>
              <a:t>visione beatifica</a:t>
            </a:r>
            <a:r>
              <a:rPr lang="it-IT" dirty="0" smtClean="0"/>
              <a:t> è in qualche modo </a:t>
            </a:r>
            <a:r>
              <a:rPr lang="it-IT" b="1" dirty="0" smtClean="0"/>
              <a:t>realizzabile</a:t>
            </a:r>
            <a:r>
              <a:rPr lang="it-IT" dirty="0" smtClean="0"/>
              <a:t> </a:t>
            </a:r>
            <a:r>
              <a:rPr lang="it-IT" b="1" dirty="0" smtClean="0"/>
              <a:t>in anticipo</a:t>
            </a:r>
            <a:r>
              <a:rPr lang="it-IT" dirty="0" smtClean="0"/>
              <a:t> </a:t>
            </a:r>
            <a:r>
              <a:rPr lang="it-IT" b="1" dirty="0" smtClean="0"/>
              <a:t>nella conoscenza di fede</a:t>
            </a:r>
          </a:p>
          <a:p>
            <a:pPr>
              <a:buNone/>
            </a:pPr>
            <a:r>
              <a:rPr lang="it-IT" b="1" dirty="0" smtClean="0"/>
              <a:t>	</a:t>
            </a:r>
            <a:r>
              <a:rPr lang="it-IT" b="1" dirty="0" smtClean="0">
                <a:sym typeface="Wingdings" pitchFamily="2" charset="2"/>
              </a:rPr>
              <a:t> </a:t>
            </a:r>
            <a:r>
              <a:rPr lang="it-IT" b="1" dirty="0" smtClean="0"/>
              <a:t>il </a:t>
            </a:r>
            <a:r>
              <a:rPr lang="it-IT" b="1" i="1" dirty="0" smtClean="0"/>
              <a:t>medium </a:t>
            </a:r>
            <a:r>
              <a:rPr lang="it-IT" b="1" dirty="0" smtClean="0"/>
              <a:t>è</a:t>
            </a:r>
            <a:r>
              <a:rPr lang="it-IT" dirty="0" smtClean="0"/>
              <a:t> </a:t>
            </a:r>
            <a:r>
              <a:rPr lang="it-IT" b="1" dirty="0" smtClean="0"/>
              <a:t>l’intelletto</a:t>
            </a:r>
            <a:r>
              <a:rPr lang="it-IT" dirty="0" smtClean="0"/>
              <a:t> - </a:t>
            </a:r>
            <a:r>
              <a:rPr lang="it-IT" b="1" dirty="0" err="1" smtClean="0"/>
              <a:t>intelletto</a:t>
            </a:r>
            <a:r>
              <a:rPr lang="it-IT" b="1" dirty="0" smtClean="0"/>
              <a:t> che è l’immagine di Dio nell’anima</a:t>
            </a:r>
            <a:endParaRPr lang="it-IT" dirty="0" smtClean="0"/>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«Scuola Domenicana di Colonia»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a:t>
            </a:fld>
            <a:endParaRPr lang="it-IT" dirty="0"/>
          </a:p>
        </p:txBody>
      </p:sp>
      <p:sp>
        <p:nvSpPr>
          <p:cNvPr id="5" name="Segnaposto contenuto 4"/>
          <p:cNvSpPr>
            <a:spLocks noGrp="1"/>
          </p:cNvSpPr>
          <p:nvPr>
            <p:ph idx="1"/>
          </p:nvPr>
        </p:nvSpPr>
        <p:spPr/>
        <p:txBody>
          <a:bodyPr/>
          <a:lstStyle/>
          <a:p>
            <a:pPr>
              <a:buNone/>
            </a:pPr>
            <a:r>
              <a:rPr lang="it-IT" dirty="0" smtClean="0"/>
              <a:t>	</a:t>
            </a:r>
            <a:r>
              <a:rPr lang="it-IT" b="1" dirty="0" smtClean="0"/>
              <a:t>Scuola domenicana di Colonia</a:t>
            </a:r>
            <a:r>
              <a:rPr lang="it-IT" dirty="0" smtClean="0"/>
              <a:t> designa l'</a:t>
            </a:r>
            <a:r>
              <a:rPr lang="it-IT" b="1" dirty="0" smtClean="0"/>
              <a:t>insieme capillare di influenze e di dipendenze </a:t>
            </a:r>
            <a:r>
              <a:rPr lang="it-IT" dirty="0" smtClean="0"/>
              <a:t>testuali e orali, libresche e personali, che forma quello che si potrebbe definire </a:t>
            </a:r>
            <a:r>
              <a:rPr lang="it-IT" b="1" i="1" dirty="0" smtClean="0"/>
              <a:t>humus </a:t>
            </a:r>
            <a:r>
              <a:rPr lang="it-IT" b="1" dirty="0" smtClean="0"/>
              <a:t>della mistica renana</a:t>
            </a:r>
          </a:p>
          <a:p>
            <a:pPr>
              <a:buNone/>
            </a:pPr>
            <a:r>
              <a:rPr lang="it-IT" b="1" dirty="0" smtClean="0"/>
              <a:t>	</a:t>
            </a:r>
            <a:r>
              <a:rPr lang="it-IT" b="1" dirty="0" smtClean="0">
                <a:sym typeface="Wingdings" pitchFamily="2" charset="2"/>
              </a:rPr>
              <a:t> </a:t>
            </a:r>
            <a:r>
              <a:rPr lang="it-IT" dirty="0" smtClean="0"/>
              <a:t>La speculazione filosofica, in questo contesto, si sviluppò in maniera indipendentemente dall'insegnamento impartito all'università di Parigi, non essendo stata gravata dal peso delle varie condanne che in qualche modo incepparono lo slancio speculativo dei teologi parigini</a:t>
            </a:r>
          </a:p>
          <a:p>
            <a:pPr>
              <a:buNone/>
            </a:pPr>
            <a:r>
              <a:rPr lang="it-IT" dirty="0" smtClean="0"/>
              <a:t>	</a:t>
            </a:r>
            <a:r>
              <a:rPr lang="it-IT" dirty="0" smtClean="0">
                <a:sym typeface="Wingdings" pitchFamily="2" charset="2"/>
              </a:rPr>
              <a:t> </a:t>
            </a:r>
            <a:r>
              <a:rPr lang="it-IT" dirty="0" smtClean="0"/>
              <a:t>L'idea quindi di «scolastica domenicana tedesca» è dunque a un tempo geograficamente e storicamente giustificata e, ancor più, si può parlare di una vera e propria «cultura filosofica tedesca»</a:t>
            </a:r>
          </a:p>
          <a:p>
            <a:pPr algn="ctr">
              <a:buNone/>
            </a:pPr>
            <a:r>
              <a:rPr lang="it-IT" b="1" dirty="0" smtClean="0"/>
              <a:t>▼ </a:t>
            </a:r>
          </a:p>
          <a:p>
            <a:pPr algn="ctr">
              <a:buNone/>
            </a:pPr>
            <a:r>
              <a:rPr lang="it-IT" b="1" dirty="0" smtClean="0"/>
              <a:t>Ma non tutto ciò che si dice, si predica e si pensa a quest'epoca tra Colonia e Strasburgo è precipuamente «</a:t>
            </a:r>
            <a:r>
              <a:rPr lang="it-IT" b="1" dirty="0" err="1" smtClean="0"/>
              <a:t>albertiano</a:t>
            </a:r>
            <a:r>
              <a:rPr lang="it-IT" b="1" dirty="0" smtClean="0"/>
              <a:t>»</a:t>
            </a:r>
            <a:endParaRPr lang="it-IT"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19</a:t>
            </a:fld>
            <a:endParaRPr lang="it-IT" dirty="0"/>
          </a:p>
        </p:txBody>
      </p:sp>
      <p:sp>
        <p:nvSpPr>
          <p:cNvPr id="5" name="Segnaposto contenuto 4"/>
          <p:cNvSpPr>
            <a:spLocks noGrp="1"/>
          </p:cNvSpPr>
          <p:nvPr>
            <p:ph idx="1"/>
          </p:nvPr>
        </p:nvSpPr>
        <p:spPr/>
        <p:txBody>
          <a:bodyPr/>
          <a:lstStyle/>
          <a:p>
            <a:pPr>
              <a:buNone/>
            </a:pPr>
            <a:r>
              <a:rPr lang="it-IT" i="1" dirty="0" smtClean="0"/>
              <a:t>	In patria, </a:t>
            </a:r>
            <a:r>
              <a:rPr lang="it-IT" b="1" i="1" dirty="0" smtClean="0"/>
              <a:t>nel profondo dell'intelletto splende la luce di gloria</a:t>
            </a:r>
            <a:r>
              <a:rPr lang="it-IT" i="1" dirty="0" smtClean="0"/>
              <a:t> che colma totalmente l'anima, la irradia di vita eterna (...) e </a:t>
            </a:r>
            <a:r>
              <a:rPr lang="it-IT" b="1" i="1" dirty="0" smtClean="0"/>
              <a:t>la volge in modo immediato verso Dio</a:t>
            </a:r>
            <a:r>
              <a:rPr lang="it-IT" i="1" dirty="0" smtClean="0"/>
              <a:t>, così </a:t>
            </a:r>
            <a:r>
              <a:rPr lang="it-IT" b="1" i="1" dirty="0" smtClean="0"/>
              <a:t>da farle accogliere direttamente da Dio non altro se non Dio stesso</a:t>
            </a:r>
            <a:r>
              <a:rPr lang="it-IT" i="1" dirty="0" smtClean="0"/>
              <a:t>. Unita in questo modo con Lui, 'in un solo spirito' (1 </a:t>
            </a:r>
            <a:r>
              <a:rPr lang="it-IT" i="1" dirty="0" err="1" smtClean="0"/>
              <a:t>Cor</a:t>
            </a:r>
            <a:r>
              <a:rPr lang="it-IT" i="1" dirty="0" smtClean="0"/>
              <a:t> 6, 17), </a:t>
            </a:r>
            <a:r>
              <a:rPr lang="it-IT" b="1" i="1" u="sng" dirty="0" smtClean="0"/>
              <a:t>essa conosce Dio in Dio</a:t>
            </a:r>
            <a:r>
              <a:rPr lang="it-IT" i="1" dirty="0" smtClean="0"/>
              <a:t>. In grazia di tale </a:t>
            </a:r>
            <a:r>
              <a:rPr lang="it-IT" b="1" i="1" u="sng" dirty="0" smtClean="0"/>
              <a:t>presenza sostanziale di Dio nell'anima</a:t>
            </a:r>
            <a:r>
              <a:rPr lang="it-IT" i="1" dirty="0" smtClean="0"/>
              <a:t> (...) </a:t>
            </a:r>
            <a:r>
              <a:rPr lang="it-IT" b="1" i="1" dirty="0" smtClean="0"/>
              <a:t>la luce </a:t>
            </a:r>
            <a:r>
              <a:rPr lang="it-IT" b="1" i="1" dirty="0" err="1" smtClean="0"/>
              <a:t>incircoscrivibile</a:t>
            </a:r>
            <a:r>
              <a:rPr lang="it-IT" b="1" i="1" dirty="0" smtClean="0"/>
              <a:t> della divinità che è Dio stesso è unita all'intelletto agente e così si diffonde secondo un modo sostanziale su tutta l'anima e la colma</a:t>
            </a:r>
            <a:r>
              <a:rPr lang="it-IT" i="1" dirty="0" smtClean="0"/>
              <a:t>. In questa maniera </a:t>
            </a:r>
            <a:r>
              <a:rPr lang="it-IT" b="1" i="1" dirty="0" smtClean="0"/>
              <a:t>l'anima è riempita di Dio stesso, che è la sua beatitudine</a:t>
            </a:r>
            <a:r>
              <a:rPr lang="it-IT" i="1" dirty="0" smtClean="0"/>
              <a:t>. Questo è proprio ciò che, nella loro maniera oscura (</a:t>
            </a:r>
            <a:r>
              <a:rPr lang="it-IT" i="1" dirty="0" err="1" smtClean="0"/>
              <a:t>obscure</a:t>
            </a:r>
            <a:r>
              <a:rPr lang="it-IT" i="1" dirty="0" smtClean="0"/>
              <a:t>), hanno insegnato i filosofi, ossia che se l'anima dopo la morte entrasse in </a:t>
            </a:r>
            <a:r>
              <a:rPr lang="it-IT" b="1" i="1" dirty="0" smtClean="0"/>
              <a:t>congiunzione con il Primo Motore</a:t>
            </a:r>
            <a:r>
              <a:rPr lang="it-IT" i="1" dirty="0" smtClean="0"/>
              <a:t>, in questo si realizzerebbe la sua vera e perfetta finale fioritura</a:t>
            </a:r>
          </a:p>
          <a:p>
            <a:pPr>
              <a:buNone/>
            </a:pPr>
            <a:r>
              <a:rPr lang="en-US" i="1" dirty="0" smtClean="0"/>
              <a:t>	In IV Sent.</a:t>
            </a:r>
            <a:r>
              <a:rPr lang="en-US" dirty="0" smtClean="0"/>
              <a:t>, d. 49, a. 5; </a:t>
            </a:r>
            <a:r>
              <a:rPr lang="en-US" dirty="0" err="1" smtClean="0"/>
              <a:t>Borgnet</a:t>
            </a:r>
            <a:r>
              <a:rPr lang="en-US" dirty="0" smtClean="0"/>
              <a:t> 30, p. 670b.</a:t>
            </a:r>
            <a:endParaRPr lang="it-IT"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L’intellettualità dell’unione mistica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20</a:t>
            </a:fld>
            <a:endParaRPr lang="it-IT" dirty="0"/>
          </a:p>
        </p:txBody>
      </p:sp>
      <p:sp>
        <p:nvSpPr>
          <p:cNvPr id="5" name="Segnaposto contenuto 4"/>
          <p:cNvSpPr>
            <a:spLocks noGrp="1"/>
          </p:cNvSpPr>
          <p:nvPr>
            <p:ph idx="1"/>
          </p:nvPr>
        </p:nvSpPr>
        <p:spPr/>
        <p:txBody>
          <a:bodyPr/>
          <a:lstStyle/>
          <a:p>
            <a:r>
              <a:rPr lang="it-IT" dirty="0" smtClean="0"/>
              <a:t>L’</a:t>
            </a:r>
            <a:r>
              <a:rPr lang="it-IT" b="1" dirty="0" smtClean="0"/>
              <a:t>innovazione assoluta di Alberto</a:t>
            </a:r>
            <a:r>
              <a:rPr lang="it-IT" dirty="0" smtClean="0"/>
              <a:t> si realizza nell’affermazione del </a:t>
            </a:r>
            <a:r>
              <a:rPr lang="it-IT" b="1" dirty="0" smtClean="0"/>
              <a:t>carattere puramente intellettivo</a:t>
            </a:r>
            <a:r>
              <a:rPr lang="it-IT" dirty="0" smtClean="0"/>
              <a:t> dell’unione, di questo «stato </a:t>
            </a:r>
            <a:r>
              <a:rPr lang="it-IT" dirty="0" err="1" smtClean="0"/>
              <a:t>teofatico</a:t>
            </a:r>
            <a:r>
              <a:rPr lang="it-IT" dirty="0" smtClean="0"/>
              <a:t>» che Dionigi attribuisce a </a:t>
            </a:r>
            <a:r>
              <a:rPr lang="it-IT" dirty="0" err="1" smtClean="0"/>
              <a:t>Ieroteo</a:t>
            </a:r>
            <a:r>
              <a:rPr lang="it-IT" dirty="0" smtClean="0"/>
              <a:t>: </a:t>
            </a:r>
            <a:r>
              <a:rPr lang="it-IT" b="1" dirty="0" smtClean="0"/>
              <a:t>l’unione «mistica» è un’unione di ordine noetico, </a:t>
            </a:r>
            <a:r>
              <a:rPr lang="it-IT" b="1" i="1" dirty="0" err="1" smtClean="0"/>
              <a:t>unitio</a:t>
            </a:r>
            <a:r>
              <a:rPr lang="it-IT" b="1" i="1" dirty="0" smtClean="0"/>
              <a:t> </a:t>
            </a:r>
            <a:r>
              <a:rPr lang="it-IT" b="1" i="1" dirty="0" err="1" smtClean="0"/>
              <a:t>intellectiva</a:t>
            </a:r>
            <a:r>
              <a:rPr lang="it-IT" b="1" baseline="30000" dirty="0" smtClean="0"/>
              <a:t> </a:t>
            </a:r>
            <a:r>
              <a:rPr lang="it-IT" b="1" dirty="0" smtClean="0"/>
              <a:t>, un’unione dell’anima a Dio «grazie all’adesione dell’intelletto», </a:t>
            </a:r>
            <a:r>
              <a:rPr lang="it-IT" b="1" i="1" dirty="0" smtClean="0"/>
              <a:t>per </a:t>
            </a:r>
            <a:r>
              <a:rPr lang="it-IT" b="1" i="1" dirty="0" err="1" smtClean="0"/>
              <a:t>adhaesionem</a:t>
            </a:r>
            <a:r>
              <a:rPr lang="it-IT" b="1" i="1" dirty="0" smtClean="0"/>
              <a:t> </a:t>
            </a:r>
            <a:r>
              <a:rPr lang="it-IT" b="1" i="1" dirty="0" err="1" smtClean="0"/>
              <a:t>intellectus</a:t>
            </a:r>
            <a:r>
              <a:rPr lang="it-IT" b="1" baseline="30000" dirty="0" smtClean="0"/>
              <a:t> </a:t>
            </a:r>
            <a:r>
              <a:rPr lang="it-IT" dirty="0" smtClean="0"/>
              <a:t>. </a:t>
            </a:r>
          </a:p>
          <a:p>
            <a:r>
              <a:rPr lang="it-IT" dirty="0" smtClean="0"/>
              <a:t>La risalita dell'uomo verso Dio si compie perciò per mezzo di un processo di intellezione pratica il cui fine ultimo è la ricerca della felicità suprema. </a:t>
            </a:r>
          </a:p>
          <a:p>
            <a:r>
              <a:rPr lang="it-IT" dirty="0" smtClean="0"/>
              <a:t>Si opera quindi una connessione tra</a:t>
            </a:r>
          </a:p>
          <a:p>
            <a:pPr lvl="1"/>
            <a:r>
              <a:rPr lang="it-IT" dirty="0" smtClean="0"/>
              <a:t>tema </a:t>
            </a:r>
            <a:r>
              <a:rPr lang="it-IT" dirty="0" err="1" smtClean="0"/>
              <a:t>dionisiano</a:t>
            </a:r>
            <a:r>
              <a:rPr lang="it-IT" dirty="0" smtClean="0"/>
              <a:t> della comunicazione divina immediata (</a:t>
            </a:r>
            <a:r>
              <a:rPr lang="it-IT" i="1" dirty="0" err="1" smtClean="0"/>
              <a:t>sine</a:t>
            </a:r>
            <a:r>
              <a:rPr lang="it-IT" i="1" dirty="0" smtClean="0"/>
              <a:t> medio</a:t>
            </a:r>
            <a:r>
              <a:rPr lang="it-IT" dirty="0" smtClean="0"/>
              <a:t>)</a:t>
            </a:r>
            <a:r>
              <a:rPr lang="it-IT" i="1" dirty="0" smtClean="0"/>
              <a:t> </a:t>
            </a:r>
            <a:endParaRPr lang="it-IT" dirty="0" smtClean="0"/>
          </a:p>
          <a:p>
            <a:pPr lvl="1"/>
            <a:r>
              <a:rPr lang="it-IT" dirty="0" smtClean="0"/>
              <a:t>tema della congiunzione con l'intelletto separato, Primo Motore secondo i </a:t>
            </a:r>
            <a:r>
              <a:rPr lang="it-IT" dirty="0" err="1" smtClean="0"/>
              <a:t>neoplatonizzanti</a:t>
            </a:r>
            <a:r>
              <a:rPr lang="it-IT" dirty="0" smtClean="0"/>
              <a:t> arabi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321" y="836613"/>
            <a:ext cx="8893175" cy="423862"/>
          </a:xfrm>
        </p:spPr>
        <p:txBody>
          <a:bodyPr/>
          <a:lstStyle/>
          <a:p>
            <a:r>
              <a:rPr lang="it-IT" dirty="0" smtClean="0"/>
              <a:t>«Rivisitazione cristiana» dell’intellettualismo peripatetico-arabo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21</a:t>
            </a:fld>
            <a:endParaRPr lang="it-IT" dirty="0"/>
          </a:p>
        </p:txBody>
      </p:sp>
      <p:sp>
        <p:nvSpPr>
          <p:cNvPr id="5" name="Segnaposto contenuto 4"/>
          <p:cNvSpPr>
            <a:spLocks noGrp="1"/>
          </p:cNvSpPr>
          <p:nvPr>
            <p:ph idx="1"/>
          </p:nvPr>
        </p:nvSpPr>
        <p:spPr/>
        <p:txBody>
          <a:bodyPr/>
          <a:lstStyle/>
          <a:p>
            <a:r>
              <a:rPr lang="it-IT" dirty="0" smtClean="0"/>
              <a:t>Ma l'apporto dei pensatori di lingua araba (illuminazione intellettuale) viene :</a:t>
            </a:r>
          </a:p>
          <a:p>
            <a:pPr marL="857250" lvl="1" indent="-457200">
              <a:buFont typeface="+mj-lt"/>
              <a:buAutoNum type="arabicPeriod"/>
            </a:pPr>
            <a:r>
              <a:rPr lang="it-IT" b="1" dirty="0" smtClean="0"/>
              <a:t>corretto in un modo che lo rende compatibile con la Rivelazione cristiana (</a:t>
            </a:r>
            <a:r>
              <a:rPr lang="it-IT" b="1" dirty="0" err="1" smtClean="0"/>
              <a:t>plurivocità</a:t>
            </a:r>
            <a:r>
              <a:rPr lang="it-IT" b="1" dirty="0" smtClean="0"/>
              <a:t> dell’azione dell’Intelletto agente)</a:t>
            </a:r>
          </a:p>
          <a:p>
            <a:pPr marL="857250" lvl="1" indent="-457200">
              <a:buFont typeface="+mj-lt"/>
              <a:buAutoNum type="arabicPeriod"/>
            </a:pPr>
            <a:r>
              <a:rPr lang="it-IT" b="1" dirty="0" smtClean="0"/>
              <a:t>integrato all'accezione teologica del concetto di beatitudine </a:t>
            </a:r>
          </a:p>
          <a:p>
            <a:pPr marL="1257300" lvl="2" indent="-457200">
              <a:buFont typeface="+mj-lt"/>
              <a:buAutoNum type="arabicPeriod"/>
            </a:pPr>
            <a:r>
              <a:rPr lang="it-IT" b="1" dirty="0" smtClean="0"/>
              <a:t>gratuità dell’intervento divino</a:t>
            </a:r>
          </a:p>
          <a:p>
            <a:pPr marL="1257300" lvl="2" indent="-457200">
              <a:buFont typeface="+mj-lt"/>
              <a:buAutoNum type="arabicPeriod"/>
            </a:pPr>
            <a:r>
              <a:rPr lang="it-IT" b="1" dirty="0" smtClean="0"/>
              <a:t>Immediatezza </a:t>
            </a:r>
            <a:r>
              <a:rPr lang="it-IT" b="1" dirty="0" smtClean="0"/>
              <a:t>dell’unione </a:t>
            </a:r>
            <a:r>
              <a:rPr lang="it-IT" b="1" dirty="0" smtClean="0"/>
              <a:t>a Dio</a:t>
            </a:r>
          </a:p>
          <a:p>
            <a:r>
              <a:rPr lang="it-IT" dirty="0" smtClean="0"/>
              <a:t>La determinazione della </a:t>
            </a:r>
            <a:r>
              <a:rPr lang="it-IT" b="1" dirty="0" smtClean="0"/>
              <a:t>teologia come scienza pratica</a:t>
            </a:r>
            <a:r>
              <a:rPr lang="it-IT" dirty="0" smtClean="0"/>
              <a:t> </a:t>
            </a:r>
            <a:r>
              <a:rPr lang="it-IT" b="1" dirty="0" smtClean="0"/>
              <a:t>corregge</a:t>
            </a:r>
            <a:r>
              <a:rPr lang="it-IT" dirty="0" smtClean="0"/>
              <a:t>, </a:t>
            </a:r>
            <a:r>
              <a:rPr lang="it-IT" b="1" dirty="0" smtClean="0"/>
              <a:t>in un senso operativo e psicologicamente mistico</a:t>
            </a:r>
            <a:r>
              <a:rPr lang="it-IT" dirty="0" smtClean="0"/>
              <a:t> l'attività esclusivamente speculativa che i pensatori arabi additavano come indispensabile per l'accesso alla felicità</a:t>
            </a:r>
          </a:p>
          <a:p>
            <a:endParaRPr lang="it-IT" dirty="0" smtClean="0"/>
          </a:p>
          <a:p>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836613"/>
            <a:ext cx="8893175" cy="423862"/>
          </a:xfrm>
        </p:spPr>
        <p:txBody>
          <a:bodyPr/>
          <a:lstStyle/>
          <a:p>
            <a:r>
              <a:rPr lang="it-IT" sz="2000" dirty="0" smtClean="0"/>
              <a:t>L’aristotelismo noetico </a:t>
            </a:r>
            <a:r>
              <a:rPr lang="it-IT" sz="2000" dirty="0" err="1" smtClean="0"/>
              <a:t>avicenniano</a:t>
            </a:r>
            <a:r>
              <a:rPr lang="it-IT" sz="2000" dirty="0" smtClean="0"/>
              <a:t> in chiave </a:t>
            </a:r>
            <a:r>
              <a:rPr lang="it-IT" sz="2000" dirty="0" err="1" smtClean="0"/>
              <a:t>agostiano-dionisiana</a:t>
            </a:r>
            <a:endParaRPr lang="it-IT" sz="2000"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22</a:t>
            </a:fld>
            <a:endParaRPr lang="it-IT" dirty="0"/>
          </a:p>
        </p:txBody>
      </p:sp>
      <p:sp>
        <p:nvSpPr>
          <p:cNvPr id="5" name="Segnaposto contenuto 4"/>
          <p:cNvSpPr>
            <a:spLocks noGrp="1"/>
          </p:cNvSpPr>
          <p:nvPr>
            <p:ph idx="1"/>
          </p:nvPr>
        </p:nvSpPr>
        <p:spPr/>
        <p:txBody>
          <a:bodyPr/>
          <a:lstStyle/>
          <a:p>
            <a:r>
              <a:rPr lang="it-IT" b="1" dirty="0" smtClean="0"/>
              <a:t>Alberto Magno eredita da Agostino </a:t>
            </a:r>
            <a:r>
              <a:rPr lang="it-IT" dirty="0" smtClean="0"/>
              <a:t>l’idea che la </a:t>
            </a:r>
            <a:r>
              <a:rPr lang="it-IT" b="1" dirty="0" smtClean="0"/>
              <a:t>teologia </a:t>
            </a:r>
            <a:r>
              <a:rPr lang="it-IT" dirty="0" smtClean="0"/>
              <a:t>sia una </a:t>
            </a:r>
            <a:r>
              <a:rPr lang="it-IT" b="1" dirty="0" smtClean="0"/>
              <a:t>scienza </a:t>
            </a:r>
            <a:r>
              <a:rPr lang="it-IT" b="1" i="1" dirty="0" smtClean="0"/>
              <a:t>ad </a:t>
            </a:r>
            <a:r>
              <a:rPr lang="it-IT" b="1" i="1" dirty="0" err="1" smtClean="0"/>
              <a:t>pietatem</a:t>
            </a:r>
            <a:r>
              <a:rPr lang="it-IT" dirty="0" smtClean="0"/>
              <a:t>, nel senso di una sapienza</a:t>
            </a:r>
            <a:r>
              <a:rPr lang="it-IT" baseline="30000" dirty="0" smtClean="0"/>
              <a:t> </a:t>
            </a:r>
            <a:r>
              <a:rPr lang="it-IT" dirty="0" smtClean="0"/>
              <a:t>ottenuta dalla Causa prima stessa: essa è, in questo senso, una </a:t>
            </a:r>
            <a:r>
              <a:rPr lang="it-IT" b="1" dirty="0" smtClean="0"/>
              <a:t>scienza affettiva</a:t>
            </a:r>
            <a:r>
              <a:rPr lang="it-IT" dirty="0" smtClean="0"/>
              <a:t>, in cui il termine finale è il </a:t>
            </a:r>
            <a:r>
              <a:rPr lang="it-IT" i="1" dirty="0" err="1" smtClean="0"/>
              <a:t>Summe</a:t>
            </a:r>
            <a:r>
              <a:rPr lang="it-IT" i="1" dirty="0" smtClean="0"/>
              <a:t> </a:t>
            </a:r>
            <a:r>
              <a:rPr lang="it-IT" i="1" dirty="0" err="1" smtClean="0"/>
              <a:t>beatificans</a:t>
            </a:r>
            <a:r>
              <a:rPr lang="it-IT" dirty="0" smtClean="0"/>
              <a:t>.</a:t>
            </a:r>
          </a:p>
          <a:p>
            <a:r>
              <a:rPr lang="it-IT" dirty="0" smtClean="0"/>
              <a:t>Alberto eredità altresì da Dionigi il </a:t>
            </a:r>
            <a:r>
              <a:rPr lang="it-IT" b="1" dirty="0" smtClean="0"/>
              <a:t>senso </a:t>
            </a:r>
            <a:r>
              <a:rPr lang="it-IT" b="1" dirty="0" err="1" smtClean="0"/>
              <a:t>apofatico</a:t>
            </a:r>
            <a:r>
              <a:rPr lang="it-IT" b="1" dirty="0" smtClean="0"/>
              <a:t> di questa conversione noetica</a:t>
            </a:r>
            <a:r>
              <a:rPr lang="it-IT" dirty="0" smtClean="0"/>
              <a:t>, la quale viene pertanto colorata da un accento notturno e mistico. </a:t>
            </a:r>
          </a:p>
          <a:p>
            <a:pPr>
              <a:buNone/>
            </a:pPr>
            <a:r>
              <a:rPr lang="it-IT" dirty="0" smtClean="0"/>
              <a:t>	</a:t>
            </a:r>
            <a:r>
              <a:rPr lang="it-IT" dirty="0" smtClean="0">
                <a:sym typeface="Wingdings" pitchFamily="2" charset="2"/>
              </a:rPr>
              <a:t> </a:t>
            </a:r>
            <a:r>
              <a:rPr lang="it-IT" dirty="0" smtClean="0"/>
              <a:t>È una accezione della mistica fedele al senso </a:t>
            </a:r>
            <a:r>
              <a:rPr lang="it-IT" dirty="0" err="1" smtClean="0"/>
              <a:t>dionisiano</a:t>
            </a:r>
            <a:r>
              <a:rPr lang="it-IT" dirty="0" smtClean="0"/>
              <a:t> originale: </a:t>
            </a:r>
            <a:r>
              <a:rPr lang="it-IT" b="1" dirty="0" smtClean="0"/>
              <a:t>è</a:t>
            </a:r>
            <a:r>
              <a:rPr lang="it-IT" dirty="0" smtClean="0"/>
              <a:t> </a:t>
            </a:r>
            <a:r>
              <a:rPr lang="it-IT" b="1" dirty="0" smtClean="0"/>
              <a:t>dono</a:t>
            </a:r>
            <a:r>
              <a:rPr lang="it-IT" dirty="0" smtClean="0"/>
              <a:t>, per sua natura </a:t>
            </a:r>
            <a:r>
              <a:rPr lang="it-IT" b="1" dirty="0" smtClean="0"/>
              <a:t>nascosto</a:t>
            </a:r>
            <a:r>
              <a:rPr lang="it-IT" dirty="0" smtClean="0"/>
              <a:t> perché riservato all'iniziato e </a:t>
            </a:r>
            <a:r>
              <a:rPr lang="it-IT" b="1" dirty="0" smtClean="0"/>
              <a:t>condiviso</a:t>
            </a:r>
            <a:r>
              <a:rPr lang="it-IT" dirty="0" smtClean="0"/>
              <a:t> soltanto </a:t>
            </a:r>
            <a:r>
              <a:rPr lang="it-IT" b="1" dirty="0" smtClean="0"/>
              <a:t>in virtù di una sovrabbondanza di grazia</a:t>
            </a:r>
            <a:r>
              <a:rPr lang="it-IT" dirty="0" smtClean="0"/>
              <a:t>. </a:t>
            </a:r>
          </a:p>
          <a:p>
            <a:pPr algn="ctr">
              <a:buNone/>
            </a:pPr>
            <a:r>
              <a:rPr lang="it-IT" dirty="0" smtClean="0"/>
              <a:t>▼ </a:t>
            </a:r>
          </a:p>
          <a:p>
            <a:pPr algn="ctr">
              <a:buNone/>
            </a:pPr>
            <a:r>
              <a:rPr lang="it-IT" dirty="0" smtClean="0"/>
              <a:t>Questo </a:t>
            </a:r>
            <a:r>
              <a:rPr lang="it-IT" b="1" dirty="0" smtClean="0"/>
              <a:t>tono mistico</a:t>
            </a:r>
            <a:r>
              <a:rPr lang="it-IT" dirty="0" smtClean="0"/>
              <a:t>, che sarà </a:t>
            </a:r>
            <a:r>
              <a:rPr lang="it-IT" b="1" dirty="0" smtClean="0"/>
              <a:t>amplificato nella scuola renana</a:t>
            </a:r>
            <a:r>
              <a:rPr lang="it-IT" dirty="0" smtClean="0"/>
              <a:t>, è dovuto al senso del mistero che pervade l'ispirazione </a:t>
            </a:r>
            <a:r>
              <a:rPr lang="it-IT" dirty="0" err="1" smtClean="0"/>
              <a:t>dionisiana</a:t>
            </a:r>
            <a:r>
              <a:rPr lang="it-IT" dirty="0" smtClean="0"/>
              <a:t> e ne fa quasi una dottrina misterica</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Commento ai Nomi Divini </a:t>
            </a:r>
            <a:r>
              <a:rPr lang="it-IT" dirty="0" smtClean="0"/>
              <a:t>(deificazione intellettuale)</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23</a:t>
            </a:fld>
            <a:endParaRPr lang="it-IT" dirty="0"/>
          </a:p>
        </p:txBody>
      </p:sp>
      <p:sp>
        <p:nvSpPr>
          <p:cNvPr id="5" name="Segnaposto contenuto 4"/>
          <p:cNvSpPr>
            <a:spLocks noGrp="1"/>
          </p:cNvSpPr>
          <p:nvPr>
            <p:ph idx="1"/>
          </p:nvPr>
        </p:nvSpPr>
        <p:spPr/>
        <p:txBody>
          <a:bodyPr/>
          <a:lstStyle/>
          <a:p>
            <a:r>
              <a:rPr lang="it-IT" dirty="0" smtClean="0"/>
              <a:t>Ne dà prova l'interpretazione </a:t>
            </a:r>
            <a:r>
              <a:rPr lang="it-IT" dirty="0" err="1" smtClean="0"/>
              <a:t>albertina</a:t>
            </a:r>
            <a:r>
              <a:rPr lang="it-IT" dirty="0" smtClean="0"/>
              <a:t> di un passaggio difficile dei </a:t>
            </a:r>
            <a:r>
              <a:rPr lang="it-IT" i="1" dirty="0" smtClean="0"/>
              <a:t>Nomi divini, </a:t>
            </a:r>
            <a:r>
              <a:rPr lang="it-IT" dirty="0" smtClean="0"/>
              <a:t>là dove Dionigi evoca:</a:t>
            </a:r>
          </a:p>
          <a:p>
            <a:pPr>
              <a:buNone/>
            </a:pPr>
            <a:r>
              <a:rPr lang="it-IT" dirty="0" smtClean="0"/>
              <a:t>	</a:t>
            </a:r>
            <a:r>
              <a:rPr lang="it-IT" i="1" dirty="0" smtClean="0"/>
              <a:t>una potenza (...), l'unione (</a:t>
            </a:r>
            <a:r>
              <a:rPr lang="it-IT" i="1" dirty="0" err="1" smtClean="0"/>
              <a:t>hénosis</a:t>
            </a:r>
            <a:r>
              <a:rPr lang="it-IT" i="1" dirty="0" smtClean="0"/>
              <a:t>, </a:t>
            </a:r>
            <a:r>
              <a:rPr lang="it-IT" i="1" dirty="0" err="1" smtClean="0"/>
              <a:t>unitio</a:t>
            </a:r>
            <a:r>
              <a:rPr lang="it-IT" i="1" dirty="0" smtClean="0"/>
              <a:t>) che ci apre l'intelligenza dei misteri divini, non secondo le nostre modalità umane, ma uscendo da noi stessi, per appartenere completamente a Dio»</a:t>
            </a:r>
            <a:r>
              <a:rPr lang="it-IT" i="1" baseline="30000" dirty="0" smtClean="0"/>
              <a:t> </a:t>
            </a:r>
            <a:r>
              <a:rPr lang="it-IT" dirty="0" smtClean="0"/>
              <a:t>(Nomi Divini 7,1). </a:t>
            </a:r>
          </a:p>
          <a:p>
            <a:r>
              <a:rPr lang="it-IT" dirty="0" smtClean="0"/>
              <a:t>Alberto ne propone una lettura di livello elevato, in totale rispetto del registro di conoscenza noetica ispirata dalla grazia proprio di Dionigi:</a:t>
            </a:r>
          </a:p>
          <a:p>
            <a:pPr>
              <a:buNone/>
            </a:pPr>
            <a:r>
              <a:rPr lang="it-IT" i="1" dirty="0" smtClean="0"/>
              <a:t>	Le </a:t>
            </a:r>
            <a:r>
              <a:rPr lang="it-IT" b="1" i="1" dirty="0" smtClean="0"/>
              <a:t>realtà divine</a:t>
            </a:r>
            <a:r>
              <a:rPr lang="it-IT" i="1" dirty="0" smtClean="0"/>
              <a:t> che trascendono il nostro spirito, </a:t>
            </a:r>
            <a:r>
              <a:rPr lang="it-IT" b="1" i="1" dirty="0" smtClean="0"/>
              <a:t>dobbiamo conoscerle </a:t>
            </a:r>
            <a:r>
              <a:rPr lang="it-IT" b="1" i="1" dirty="0" err="1" smtClean="0"/>
              <a:t>intellettivamente</a:t>
            </a:r>
            <a:r>
              <a:rPr lang="it-IT" i="1" dirty="0" smtClean="0"/>
              <a:t> (...), ma </a:t>
            </a:r>
            <a:r>
              <a:rPr lang="it-IT" b="1" i="1" dirty="0" smtClean="0"/>
              <a:t>non secondo noi stessi</a:t>
            </a:r>
            <a:r>
              <a:rPr lang="it-IT" i="1" dirty="0" smtClean="0"/>
              <a:t>, ossia secondo la proporzione e la misura proprie del nostro spirito: </a:t>
            </a:r>
            <a:r>
              <a:rPr lang="it-IT" b="1" i="1" dirty="0" smtClean="0"/>
              <a:t>dobbiamo conoscerle </a:t>
            </a:r>
            <a:r>
              <a:rPr lang="it-IT" b="1" i="1" dirty="0" err="1" smtClean="0"/>
              <a:t>intellettivamente</a:t>
            </a:r>
            <a:r>
              <a:rPr lang="it-IT" b="1" i="1" dirty="0" smtClean="0"/>
              <a:t> essendo noi stessi collocati totalmente fuori di noi stessi, </a:t>
            </a:r>
            <a:r>
              <a:rPr lang="it-IT" b="1" i="1" u="sng" dirty="0" smtClean="0"/>
              <a:t>essendo completamente deificati</a:t>
            </a:r>
            <a:r>
              <a:rPr lang="it-IT" i="1" dirty="0" smtClean="0"/>
              <a:t>, abbandonando i discernimenti che sono proporzionali alle nostre capacità conoscitive, penetrando nelle realtà divine e conformandoci ad esse per quanto ci è possibile.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tono intellettualistico dell’unione mistica </a:t>
            </a:r>
            <a:r>
              <a:rPr lang="it-IT" smtClean="0"/>
              <a:t>albertiana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24</a:t>
            </a:fld>
            <a:endParaRPr lang="it-IT" dirty="0"/>
          </a:p>
        </p:txBody>
      </p:sp>
      <p:sp>
        <p:nvSpPr>
          <p:cNvPr id="5" name="Segnaposto contenuto 4"/>
          <p:cNvSpPr>
            <a:spLocks noGrp="1"/>
          </p:cNvSpPr>
          <p:nvPr>
            <p:ph idx="1"/>
          </p:nvPr>
        </p:nvSpPr>
        <p:spPr/>
        <p:txBody>
          <a:bodyPr/>
          <a:lstStyle/>
          <a:p>
            <a:r>
              <a:rPr lang="it-IT" dirty="0" smtClean="0"/>
              <a:t>Si attua quindi un libero </a:t>
            </a:r>
            <a:r>
              <a:rPr lang="it-IT" b="1" dirty="0" smtClean="0"/>
              <a:t>superamento noetico dei discernimenti naturali</a:t>
            </a:r>
            <a:r>
              <a:rPr lang="it-IT" dirty="0" smtClean="0"/>
              <a:t>, mediante il quale il teologo accede al pensiero intellettivo divino </a:t>
            </a:r>
            <a:r>
              <a:rPr lang="it-IT" dirty="0" err="1" smtClean="0"/>
              <a:t>comunicantesi</a:t>
            </a:r>
            <a:r>
              <a:rPr lang="it-IT" dirty="0" smtClean="0"/>
              <a:t> per grazia</a:t>
            </a:r>
          </a:p>
          <a:p>
            <a:r>
              <a:rPr lang="it-IT" b="1" dirty="0" smtClean="0"/>
              <a:t>La contemplazione di Dio</a:t>
            </a:r>
            <a:r>
              <a:rPr lang="it-IT" dirty="0" smtClean="0"/>
              <a:t>, anche nella sua piena attuazione "senza veli", </a:t>
            </a:r>
            <a:r>
              <a:rPr lang="it-IT" b="1" dirty="0" smtClean="0"/>
              <a:t>rimane eminentemente intellettuale</a:t>
            </a:r>
            <a:r>
              <a:rPr lang="it-IT" dirty="0" smtClean="0"/>
              <a:t>. Si raggiunge lo stato più elevato quando si porta a compimento ciò che vi è di più alto nella nostra natura, che per Alberto, </a:t>
            </a:r>
            <a:r>
              <a:rPr lang="it-IT" dirty="0" err="1" smtClean="0"/>
              <a:t>aristotelicamente</a:t>
            </a:r>
            <a:r>
              <a:rPr lang="it-IT" dirty="0" smtClean="0"/>
              <a:t>, è la dimensione intellettuale. </a:t>
            </a:r>
          </a:p>
          <a:p>
            <a:pPr lvl="1"/>
            <a:r>
              <a:rPr lang="it-IT" dirty="0" smtClean="0"/>
              <a:t>Se l'intelletto rimanesse privato della possibilità di giungere alla visione di Dio, la beatitudine non potrebbe essere perfetta, in quanto la parte migliore rimarrebbe in qualche modo inappagata: </a:t>
            </a:r>
          </a:p>
          <a:p>
            <a:pPr lvl="1">
              <a:buNone/>
            </a:pPr>
            <a:r>
              <a:rPr lang="it-IT" dirty="0" smtClean="0"/>
              <a:t>	</a:t>
            </a:r>
            <a:r>
              <a:rPr lang="it-IT" i="1" dirty="0" smtClean="0"/>
              <a:t>Sarebbe vana infatti la ricerca razionale se non pervenisse all'unione intellettuale </a:t>
            </a:r>
            <a:r>
              <a:rPr lang="it-IT" dirty="0" smtClean="0"/>
              <a:t> dice Alberto agli inizi del </a:t>
            </a:r>
            <a:r>
              <a:rPr lang="it-IT" i="1" dirty="0" smtClean="0"/>
              <a:t>Commento alla Teologia Mistica</a:t>
            </a:r>
          </a:p>
          <a:p>
            <a:r>
              <a:rPr lang="it-IT" dirty="0" smtClean="0"/>
              <a:t>La </a:t>
            </a:r>
            <a:r>
              <a:rPr lang="it-IT" b="1" dirty="0" smtClean="0"/>
              <a:t>mistica </a:t>
            </a:r>
            <a:r>
              <a:rPr lang="it-IT" b="1" dirty="0" err="1" smtClean="0"/>
              <a:t>albertiana</a:t>
            </a:r>
            <a:r>
              <a:rPr lang="it-IT" b="1" dirty="0" smtClean="0"/>
              <a:t> è una mistica dell'intelletto</a:t>
            </a:r>
            <a:r>
              <a:rPr lang="it-IT" dirty="0" smtClean="0"/>
              <a:t> e non una mistica del cuore incentrata sull'affettività. </a:t>
            </a:r>
          </a:p>
          <a:p>
            <a:r>
              <a:rPr lang="it-IT" dirty="0" smtClean="0"/>
              <a:t>Pertanto è</a:t>
            </a:r>
            <a:r>
              <a:rPr lang="it-IT" b="1" dirty="0" smtClean="0"/>
              <a:t> mediante l'intelletto, anche se con un atto che in qualche modo lo trascende, che si perviene all'unione con Dio</a:t>
            </a:r>
            <a:endParaRPr lang="it-IT" dirty="0" smtClean="0"/>
          </a:p>
          <a:p>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mistica in Alberto: attività intellettuale di natura estatica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25</a:t>
            </a:fld>
            <a:endParaRPr lang="it-IT" dirty="0"/>
          </a:p>
        </p:txBody>
      </p:sp>
      <p:sp>
        <p:nvSpPr>
          <p:cNvPr id="5" name="Segnaposto contenuto 4"/>
          <p:cNvSpPr>
            <a:spLocks noGrp="1"/>
          </p:cNvSpPr>
          <p:nvPr>
            <p:ph idx="1"/>
          </p:nvPr>
        </p:nvSpPr>
        <p:spPr/>
        <p:txBody>
          <a:bodyPr/>
          <a:lstStyle/>
          <a:p>
            <a:r>
              <a:rPr lang="it-IT" dirty="0" smtClean="0"/>
              <a:t>Per concludere, la teologia è caratterizzata da Alberto come scienza pratica, che la porta di volta in volta a superare le limitate verità della razionalità naturale per riferirle a quelle della luce che emana dalla Rivelazione. </a:t>
            </a:r>
          </a:p>
          <a:p>
            <a:r>
              <a:rPr lang="it-IT" dirty="0" smtClean="0"/>
              <a:t>Si tratta quindi di un'</a:t>
            </a:r>
            <a:r>
              <a:rPr lang="it-IT" b="1" dirty="0" smtClean="0"/>
              <a:t>attività intellettuale di natura estatica</a:t>
            </a:r>
            <a:r>
              <a:rPr lang="it-IT" dirty="0" smtClean="0"/>
              <a:t>, avente anche una fondamentale valenza epistemologica.</a:t>
            </a:r>
          </a:p>
          <a:p>
            <a:pPr algn="ctr">
              <a:buNone/>
            </a:pPr>
            <a:r>
              <a:rPr lang="it-IT" dirty="0" smtClean="0">
                <a:sym typeface="Wingdings"/>
              </a:rPr>
              <a:t></a:t>
            </a:r>
            <a:endParaRPr lang="it-IT" dirty="0" smtClean="0"/>
          </a:p>
          <a:p>
            <a:r>
              <a:rPr lang="it-IT" dirty="0" smtClean="0"/>
              <a:t>La </a:t>
            </a:r>
            <a:r>
              <a:rPr lang="it-IT" b="1" dirty="0" smtClean="0"/>
              <a:t>conoscenza soprannaturale della fede </a:t>
            </a:r>
            <a:r>
              <a:rPr lang="it-IT" dirty="0" smtClean="0"/>
              <a:t>da cui scaturisce nella sua totalità ogni trattazione teologica, </a:t>
            </a:r>
            <a:r>
              <a:rPr lang="it-IT" b="1" dirty="0" smtClean="0"/>
              <a:t>è </a:t>
            </a:r>
            <a:r>
              <a:rPr lang="it-IT" dirty="0" smtClean="0"/>
              <a:t>in questo senso ad un tempo </a:t>
            </a:r>
            <a:r>
              <a:rPr lang="it-IT" b="1" dirty="0" smtClean="0"/>
              <a:t>noetica e mistica</a:t>
            </a:r>
          </a:p>
          <a:p>
            <a:r>
              <a:rPr lang="it-IT" dirty="0" smtClean="0"/>
              <a:t>In seno a terreno perfettamente preparato a Colonia dalla sintesi </a:t>
            </a:r>
            <a:r>
              <a:rPr lang="it-IT" dirty="0" err="1" smtClean="0"/>
              <a:t>albertiana</a:t>
            </a:r>
            <a:r>
              <a:rPr lang="it-IT" dirty="0" smtClean="0"/>
              <a:t> di matrice </a:t>
            </a:r>
            <a:r>
              <a:rPr lang="it-IT" dirty="0" err="1" smtClean="0"/>
              <a:t>neoplatonizzante</a:t>
            </a:r>
            <a:r>
              <a:rPr lang="it-IT" dirty="0" smtClean="0"/>
              <a:t> – su cui sopraggiungeranno poco dopo gli </a:t>
            </a:r>
            <a:r>
              <a:rPr lang="it-IT" i="1" dirty="0" smtClean="0"/>
              <a:t>Elementi di teologia </a:t>
            </a:r>
            <a:r>
              <a:rPr lang="it-IT" dirty="0" smtClean="0"/>
              <a:t>di </a:t>
            </a:r>
            <a:r>
              <a:rPr lang="it-IT" dirty="0" err="1" smtClean="0"/>
              <a:t>Proclo</a:t>
            </a:r>
            <a:r>
              <a:rPr lang="it-IT" dirty="0" smtClean="0"/>
              <a:t> - la teologia renana metterà radici, costituendosi come </a:t>
            </a:r>
            <a:r>
              <a:rPr lang="it-IT" b="1" dirty="0" smtClean="0"/>
              <a:t>una teologia della mistica</a:t>
            </a:r>
          </a:p>
          <a:p>
            <a:pPr algn="ctr">
              <a:buNone/>
            </a:pPr>
            <a:r>
              <a:rPr lang="it-IT" b="1" dirty="0" smtClean="0"/>
              <a:t>▼ </a:t>
            </a:r>
          </a:p>
          <a:p>
            <a:pPr algn="ctr">
              <a:buNone/>
            </a:pPr>
            <a:r>
              <a:rPr lang="it-IT" b="1" dirty="0" smtClean="0"/>
              <a:t>una teologia scientifica, pratica, avente come fine l’unione con Dio</a:t>
            </a:r>
            <a:endParaRPr lang="it-IT" dirty="0" smtClean="0"/>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«Scuola Domenicana di Colonia»: </a:t>
            </a:r>
            <a:r>
              <a:rPr lang="it-IT" dirty="0" err="1" smtClean="0"/>
              <a:t>Albertiani</a:t>
            </a:r>
            <a:r>
              <a:rPr lang="it-IT" dirty="0" smtClean="0"/>
              <a:t> e Tomisti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2</a:t>
            </a:fld>
            <a:endParaRPr lang="it-IT" dirty="0"/>
          </a:p>
        </p:txBody>
      </p:sp>
      <p:sp>
        <p:nvSpPr>
          <p:cNvPr id="5" name="Segnaposto contenuto 4"/>
          <p:cNvSpPr>
            <a:spLocks noGrp="1"/>
          </p:cNvSpPr>
          <p:nvPr>
            <p:ph idx="1"/>
          </p:nvPr>
        </p:nvSpPr>
        <p:spPr/>
        <p:txBody>
          <a:bodyPr/>
          <a:lstStyle/>
          <a:p>
            <a:r>
              <a:rPr lang="it-IT" dirty="0" smtClean="0"/>
              <a:t>L'antitomismo non è quindi il carattere centrale della teologia renana: se Teodorico di </a:t>
            </a:r>
            <a:r>
              <a:rPr lang="it-IT" dirty="0" err="1" smtClean="0"/>
              <a:t>Freiberg</a:t>
            </a:r>
            <a:r>
              <a:rPr lang="it-IT" dirty="0" smtClean="0"/>
              <a:t> si è esplicitamente opposto a Tommaso, non si potrà dire lo stesso di </a:t>
            </a:r>
            <a:r>
              <a:rPr lang="it-IT" dirty="0" err="1" smtClean="0"/>
              <a:t>Eckhart</a:t>
            </a:r>
            <a:r>
              <a:rPr lang="it-IT" dirty="0" smtClean="0"/>
              <a:t>, che ha difeso talune delle sue dottrine sulla visione beatifica</a:t>
            </a:r>
          </a:p>
          <a:p>
            <a:r>
              <a:rPr lang="it-IT" dirty="0" smtClean="0"/>
              <a:t>Se si enumerano tutti gli autori, filosofi, teologi, spirituali, che si sono segnalati in Germania a partire all'incirca dal 1250, si constata che si ha a che fare con due correnti distinte, spesso irriducibili, talvolta, e raramente, convergenti: </a:t>
            </a:r>
          </a:p>
          <a:p>
            <a:pPr lvl="1"/>
            <a:r>
              <a:rPr lang="it-IT" dirty="0" smtClean="0"/>
              <a:t>una corrente </a:t>
            </a:r>
            <a:r>
              <a:rPr lang="it-IT" dirty="0" err="1" smtClean="0"/>
              <a:t>albertiana</a:t>
            </a:r>
            <a:r>
              <a:rPr lang="it-IT" dirty="0" smtClean="0"/>
              <a:t> </a:t>
            </a:r>
          </a:p>
          <a:p>
            <a:pPr lvl="1"/>
            <a:r>
              <a:rPr lang="it-IT" dirty="0" smtClean="0"/>
              <a:t>una corrente </a:t>
            </a:r>
            <a:r>
              <a:rPr lang="it-IT" dirty="0" err="1" smtClean="0"/>
              <a:t>tommasiana</a:t>
            </a:r>
            <a:r>
              <a:rPr lang="it-IT" dirty="0" smtClean="0"/>
              <a:t> - tomistica</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 Vita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3</a:t>
            </a:fld>
            <a:endParaRPr lang="it-IT" dirty="0"/>
          </a:p>
        </p:txBody>
      </p:sp>
      <p:sp>
        <p:nvSpPr>
          <p:cNvPr id="5" name="Segnaposto contenuto 4"/>
          <p:cNvSpPr>
            <a:spLocks noGrp="1"/>
          </p:cNvSpPr>
          <p:nvPr>
            <p:ph idx="1"/>
          </p:nvPr>
        </p:nvSpPr>
        <p:spPr/>
        <p:txBody>
          <a:bodyPr/>
          <a:lstStyle/>
          <a:p>
            <a:r>
              <a:rPr lang="it-IT" dirty="0" smtClean="0"/>
              <a:t>Nato verso il 1200 circa presso </a:t>
            </a:r>
            <a:r>
              <a:rPr lang="it-IT" dirty="0" err="1" smtClean="0"/>
              <a:t>Laumgen</a:t>
            </a:r>
            <a:r>
              <a:rPr lang="it-IT" dirty="0" smtClean="0"/>
              <a:t> in </a:t>
            </a:r>
            <a:r>
              <a:rPr lang="it-IT" b="1" dirty="0" smtClean="0"/>
              <a:t>Svevia</a:t>
            </a:r>
          </a:p>
          <a:p>
            <a:r>
              <a:rPr lang="it-IT" b="1" dirty="0" smtClean="0"/>
              <a:t>Entra nell'Ordine domenicano nel 1223</a:t>
            </a:r>
            <a:r>
              <a:rPr lang="it-IT" dirty="0" smtClean="0"/>
              <a:t>, e studia inizialmente a Padova </a:t>
            </a:r>
          </a:p>
          <a:p>
            <a:r>
              <a:rPr lang="it-IT" dirty="0" smtClean="0"/>
              <a:t>In Germania resta due decenni </a:t>
            </a:r>
          </a:p>
          <a:p>
            <a:pPr lvl="1"/>
            <a:r>
              <a:rPr lang="it-IT" dirty="0" smtClean="0"/>
              <a:t>Dal 1228 è lettore a Colonia, dove commenta le </a:t>
            </a:r>
            <a:r>
              <a:rPr lang="it-IT" i="1" dirty="0" smtClean="0"/>
              <a:t>Sentenze</a:t>
            </a:r>
          </a:p>
          <a:p>
            <a:pPr lvl="1"/>
            <a:r>
              <a:rPr lang="it-IT" dirty="0" smtClean="0"/>
              <a:t>Allo </a:t>
            </a:r>
            <a:r>
              <a:rPr lang="it-IT" i="1" dirty="0" err="1" smtClean="0"/>
              <a:t>studium</a:t>
            </a:r>
            <a:r>
              <a:rPr lang="it-IT" i="1" dirty="0" smtClean="0"/>
              <a:t> </a:t>
            </a:r>
            <a:r>
              <a:rPr lang="it-IT" dirty="0" smtClean="0"/>
              <a:t>di </a:t>
            </a:r>
            <a:r>
              <a:rPr lang="it-IT" dirty="0" err="1" smtClean="0"/>
              <a:t>Saint-Jacques</a:t>
            </a:r>
            <a:r>
              <a:rPr lang="it-IT" dirty="0" smtClean="0"/>
              <a:t> di Parigi, probabilmente verso il 1241, commenta ancora le Sentenze per conseguire il magistero in Teologia</a:t>
            </a:r>
          </a:p>
          <a:p>
            <a:pPr lvl="1">
              <a:buNone/>
            </a:pPr>
            <a:r>
              <a:rPr lang="it-IT" i="1" dirty="0" smtClean="0"/>
              <a:t>	</a:t>
            </a:r>
            <a:r>
              <a:rPr lang="it-IT" dirty="0" smtClean="0">
                <a:sym typeface="Wingdings" pitchFamily="2" charset="2"/>
              </a:rPr>
              <a:t> </a:t>
            </a:r>
            <a:r>
              <a:rPr lang="it-IT" dirty="0" smtClean="0"/>
              <a:t>Qui scopre i più importanti testi, recentemente tradotti, della filosofia </a:t>
            </a:r>
            <a:r>
              <a:rPr lang="it-IT" dirty="0" err="1" smtClean="0"/>
              <a:t>greco-araba</a:t>
            </a:r>
            <a:r>
              <a:rPr lang="it-IT" dirty="0" smtClean="0"/>
              <a:t>, e tale incontro rappresenta una svolta decisiva per il suo pensiero</a:t>
            </a:r>
          </a:p>
          <a:p>
            <a:r>
              <a:rPr lang="it-IT" dirty="0" smtClean="0"/>
              <a:t>È </a:t>
            </a:r>
            <a:r>
              <a:rPr lang="it-IT" b="1" dirty="0" smtClean="0"/>
              <a:t>maestro in Teologia nel 1245 </a:t>
            </a:r>
            <a:r>
              <a:rPr lang="it-IT" dirty="0" smtClean="0"/>
              <a:t>e insegna a Parigi fino al 1248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 Vita (II)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4</a:t>
            </a:fld>
            <a:endParaRPr lang="it-IT" dirty="0"/>
          </a:p>
        </p:txBody>
      </p:sp>
      <p:sp>
        <p:nvSpPr>
          <p:cNvPr id="5" name="Segnaposto contenuto 4"/>
          <p:cNvSpPr>
            <a:spLocks noGrp="1"/>
          </p:cNvSpPr>
          <p:nvPr>
            <p:ph idx="1"/>
          </p:nvPr>
        </p:nvSpPr>
        <p:spPr/>
        <p:txBody>
          <a:bodyPr/>
          <a:lstStyle/>
          <a:p>
            <a:r>
              <a:rPr lang="it-IT" dirty="0" smtClean="0"/>
              <a:t>Incaricato nel </a:t>
            </a:r>
            <a:r>
              <a:rPr lang="it-IT" b="1" u="sng" dirty="0" smtClean="0"/>
              <a:t>1248</a:t>
            </a:r>
            <a:r>
              <a:rPr lang="it-IT" b="1" dirty="0" smtClean="0"/>
              <a:t> </a:t>
            </a:r>
            <a:r>
              <a:rPr lang="it-IT" dirty="0" smtClean="0"/>
              <a:t>di </a:t>
            </a:r>
            <a:r>
              <a:rPr lang="it-IT" b="1" u="sng" dirty="0" smtClean="0"/>
              <a:t>istituire uno </a:t>
            </a:r>
            <a:r>
              <a:rPr lang="it-IT" b="1" i="1" u="sng" dirty="0" err="1" smtClean="0"/>
              <a:t>studium</a:t>
            </a:r>
            <a:r>
              <a:rPr lang="it-IT" b="1" i="1" u="sng" dirty="0" smtClean="0"/>
              <a:t> generale </a:t>
            </a:r>
            <a:r>
              <a:rPr lang="it-IT" b="1" u="sng" dirty="0" smtClean="0"/>
              <a:t>a Colonia</a:t>
            </a:r>
            <a:r>
              <a:rPr lang="it-IT" dirty="0" smtClean="0"/>
              <a:t>, vi si reca, accompagnato da Tommaso d'Aquino, e vi svolge le funzioni di </a:t>
            </a:r>
            <a:r>
              <a:rPr lang="it-IT" b="1" dirty="0" smtClean="0"/>
              <a:t>maestro reggente dal 1248 al 1254</a:t>
            </a:r>
          </a:p>
          <a:p>
            <a:pPr lvl="1"/>
            <a:r>
              <a:rPr lang="it-IT" dirty="0" smtClean="0"/>
              <a:t>In questi anni porta a termine il </a:t>
            </a:r>
            <a:r>
              <a:rPr lang="it-IT" b="1" dirty="0" smtClean="0"/>
              <a:t>Commento al </a:t>
            </a:r>
            <a:r>
              <a:rPr lang="it-IT" b="1" i="1" dirty="0" smtClean="0"/>
              <a:t>corpus </a:t>
            </a:r>
            <a:r>
              <a:rPr lang="it-IT" b="1" dirty="0" smtClean="0"/>
              <a:t>areopagitico</a:t>
            </a:r>
            <a:r>
              <a:rPr lang="it-IT" dirty="0" smtClean="0"/>
              <a:t>, cominciato a Parigi</a:t>
            </a:r>
          </a:p>
          <a:p>
            <a:pPr lvl="1"/>
            <a:r>
              <a:rPr lang="it-IT" dirty="0" smtClean="0"/>
              <a:t>Alberto intraprende, con l'intenzione dichiarata di «</a:t>
            </a:r>
            <a:r>
              <a:rPr lang="it-IT" b="1" dirty="0" smtClean="0"/>
              <a:t>rendere Aristotele intellegibile ai latini</a:t>
            </a:r>
            <a:r>
              <a:rPr lang="it-IT" dirty="0" smtClean="0"/>
              <a:t>», una </a:t>
            </a:r>
            <a:r>
              <a:rPr lang="it-IT" b="1" u="sng" dirty="0" smtClean="0"/>
              <a:t>parafrasi latina dei grandi testi filosofici greci ed arabi</a:t>
            </a:r>
            <a:r>
              <a:rPr lang="it-IT" dirty="0" smtClean="0"/>
              <a:t>, cominciando </a:t>
            </a:r>
            <a:r>
              <a:rPr lang="it-IT" i="1" dirty="0" smtClean="0"/>
              <a:t>dall'Etica a </a:t>
            </a:r>
            <a:r>
              <a:rPr lang="it-IT" i="1" dirty="0" err="1" smtClean="0"/>
              <a:t>Nicomaco</a:t>
            </a:r>
            <a:endParaRPr lang="it-IT" dirty="0" smtClean="0"/>
          </a:p>
          <a:p>
            <a:r>
              <a:rPr lang="it-IT" dirty="0" smtClean="0"/>
              <a:t>Nel 1254 è eletto </a:t>
            </a:r>
            <a:r>
              <a:rPr lang="it-IT" b="1" dirty="0" smtClean="0"/>
              <a:t>Priore Provinciale di </a:t>
            </a:r>
            <a:r>
              <a:rPr lang="it-IT" b="1" dirty="0" err="1" smtClean="0"/>
              <a:t>Teutonia</a:t>
            </a:r>
            <a:r>
              <a:rPr lang="it-IT" dirty="0" smtClean="0"/>
              <a:t>, e svolge questo incarico fino al 1257</a:t>
            </a:r>
          </a:p>
          <a:p>
            <a:pPr lvl="1"/>
            <a:r>
              <a:rPr lang="it-IT" dirty="0" smtClean="0"/>
              <a:t>A questi anni risale la parafrasi del </a:t>
            </a:r>
            <a:r>
              <a:rPr lang="it-IT" i="1" dirty="0" smtClean="0"/>
              <a:t>De anima </a:t>
            </a:r>
            <a:r>
              <a:rPr lang="it-IT" dirty="0" smtClean="0"/>
              <a:t>di Aristotele</a:t>
            </a:r>
          </a:p>
          <a:p>
            <a:r>
              <a:rPr lang="it-IT" dirty="0" smtClean="0"/>
              <a:t>Prende parte nel 1259, con Tommaso (divenuto maestro a Parigi) e altri due maestri di </a:t>
            </a:r>
            <a:r>
              <a:rPr lang="it-IT" dirty="0" err="1" smtClean="0"/>
              <a:t>Saint-Jacques</a:t>
            </a:r>
            <a:r>
              <a:rPr lang="it-IT" dirty="0" smtClean="0"/>
              <a:t>, alla commissione degli studi istituita dal capitolo generale di Valenciennes</a:t>
            </a:r>
          </a:p>
          <a:p>
            <a:pPr>
              <a:buNone/>
            </a:pPr>
            <a:r>
              <a:rPr lang="it-IT" dirty="0" smtClean="0"/>
              <a:t>	</a:t>
            </a:r>
            <a:r>
              <a:rPr lang="it-IT" dirty="0" smtClean="0">
                <a:sym typeface="Wingdings" pitchFamily="2" charset="2"/>
              </a:rPr>
              <a:t> </a:t>
            </a:r>
            <a:r>
              <a:rPr lang="it-IT" b="1" u="sng" dirty="0" smtClean="0"/>
              <a:t>Contribuisce alla decisione di promuovere gli studi filosofici entro l’ordine domenicano</a:t>
            </a:r>
            <a:r>
              <a:rPr lang="it-IT" dirty="0" smtClean="0"/>
              <a:t>, studi che fino ad allora erano piuttosto marginali nei Predicatori</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 Vita (III)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5</a:t>
            </a:fld>
            <a:endParaRPr lang="it-IT" dirty="0"/>
          </a:p>
        </p:txBody>
      </p:sp>
      <p:sp>
        <p:nvSpPr>
          <p:cNvPr id="5" name="Segnaposto contenuto 4"/>
          <p:cNvSpPr>
            <a:spLocks noGrp="1"/>
          </p:cNvSpPr>
          <p:nvPr>
            <p:ph idx="1"/>
          </p:nvPr>
        </p:nvSpPr>
        <p:spPr/>
        <p:txBody>
          <a:bodyPr/>
          <a:lstStyle/>
          <a:p>
            <a:r>
              <a:rPr lang="it-IT" dirty="0" smtClean="0"/>
              <a:t>Nel 1260 il papa lo nomina </a:t>
            </a:r>
            <a:r>
              <a:rPr lang="it-IT" b="1" dirty="0" smtClean="0"/>
              <a:t>vescovo di </a:t>
            </a:r>
            <a:r>
              <a:rPr lang="it-IT" b="1" dirty="0" err="1" smtClean="0"/>
              <a:t>Ratisbona</a:t>
            </a:r>
            <a:endParaRPr lang="it-IT" b="1" dirty="0" smtClean="0"/>
          </a:p>
          <a:p>
            <a:pPr lvl="1"/>
            <a:r>
              <a:rPr lang="it-IT" dirty="0" smtClean="0"/>
              <a:t>La carica che non gli impedisce di applicarsi, per quanto possibile, agli studi</a:t>
            </a:r>
          </a:p>
          <a:p>
            <a:r>
              <a:rPr lang="it-IT" dirty="0" smtClean="0"/>
              <a:t>Nel corso degli anni '70, ormai in tarda età, redige la </a:t>
            </a:r>
            <a:r>
              <a:rPr lang="it-IT" i="1" dirty="0" smtClean="0"/>
              <a:t>Summa </a:t>
            </a:r>
            <a:r>
              <a:rPr lang="it-IT" i="1" dirty="0" err="1" smtClean="0"/>
              <a:t>theologiae</a:t>
            </a:r>
            <a:r>
              <a:rPr lang="it-IT" i="1" dirty="0" smtClean="0"/>
              <a:t> </a:t>
            </a:r>
            <a:r>
              <a:rPr lang="it-IT" dirty="0" smtClean="0"/>
              <a:t>(rimasta incompiuta), commenta il libro di Giobbe e compone i due trattati </a:t>
            </a:r>
            <a:r>
              <a:rPr lang="it-IT" i="1" dirty="0" smtClean="0"/>
              <a:t>De </a:t>
            </a:r>
            <a:r>
              <a:rPr lang="it-IT" i="1" dirty="0" err="1" smtClean="0"/>
              <a:t>mysterio</a:t>
            </a:r>
            <a:r>
              <a:rPr lang="it-IT" i="1" dirty="0" smtClean="0"/>
              <a:t> </a:t>
            </a:r>
            <a:r>
              <a:rPr lang="it-IT" i="1" dirty="0" err="1" smtClean="0"/>
              <a:t>Missae</a:t>
            </a:r>
            <a:r>
              <a:rPr lang="it-IT" dirty="0" smtClean="0"/>
              <a:t> e </a:t>
            </a:r>
            <a:r>
              <a:rPr lang="it-IT" i="1" dirty="0" smtClean="0"/>
              <a:t>De </a:t>
            </a:r>
            <a:r>
              <a:rPr lang="it-IT" i="1" dirty="0" err="1" smtClean="0"/>
              <a:t>corpore</a:t>
            </a:r>
            <a:r>
              <a:rPr lang="it-IT" i="1" dirty="0" smtClean="0"/>
              <a:t> Domini</a:t>
            </a:r>
          </a:p>
          <a:p>
            <a:r>
              <a:rPr lang="it-IT" dirty="0" smtClean="0"/>
              <a:t>Muore nel 1280</a:t>
            </a:r>
          </a:p>
          <a:p>
            <a:endParaRPr lang="it-IT" dirty="0" smtClean="0"/>
          </a:p>
          <a:p>
            <a:r>
              <a:rPr lang="it-IT" dirty="0" smtClean="0"/>
              <a:t>Alberto ha anche accolto </a:t>
            </a:r>
            <a:r>
              <a:rPr lang="it-IT" dirty="0" err="1" smtClean="0"/>
              <a:t>Averroè</a:t>
            </a:r>
            <a:r>
              <a:rPr lang="it-IT" dirty="0" smtClean="0"/>
              <a:t>, la filosofia ermetica (il </a:t>
            </a:r>
            <a:r>
              <a:rPr lang="it-IT" i="1" dirty="0" smtClean="0"/>
              <a:t>Libro dei ventiquattro filosofi</a:t>
            </a:r>
            <a:r>
              <a:rPr lang="it-IT" dirty="0" smtClean="0"/>
              <a:t>),</a:t>
            </a:r>
            <a:r>
              <a:rPr lang="it-IT" i="1" dirty="0" smtClean="0"/>
              <a:t> </a:t>
            </a:r>
            <a:r>
              <a:rPr lang="it-IT" dirty="0" smtClean="0"/>
              <a:t>il </a:t>
            </a:r>
            <a:r>
              <a:rPr lang="it-IT" i="1" dirty="0" smtClean="0"/>
              <a:t>Libro delle cause </a:t>
            </a:r>
            <a:r>
              <a:rPr lang="it-IT" dirty="0" smtClean="0"/>
              <a:t>e la filosofia giudaica (la </a:t>
            </a:r>
            <a:r>
              <a:rPr lang="it-IT" i="1" dirty="0" smtClean="0"/>
              <a:t>Guida degli smarriti </a:t>
            </a:r>
            <a:r>
              <a:rPr lang="it-IT" dirty="0" smtClean="0"/>
              <a:t>di </a:t>
            </a:r>
            <a:r>
              <a:rPr lang="it-IT" dirty="0" err="1" smtClean="0"/>
              <a:t>Maimonide</a:t>
            </a:r>
            <a:r>
              <a:rPr lang="it-IT" dirty="0" smtClean="0"/>
              <a:t>, la </a:t>
            </a:r>
            <a:r>
              <a:rPr lang="it-IT" i="1" dirty="0" smtClean="0"/>
              <a:t>Sorgente di vita </a:t>
            </a:r>
            <a:r>
              <a:rPr lang="it-IT" dirty="0" smtClean="0"/>
              <a:t>di </a:t>
            </a:r>
            <a:r>
              <a:rPr lang="it-IT" dirty="0" err="1" smtClean="0"/>
              <a:t>Ibn</a:t>
            </a:r>
            <a:r>
              <a:rPr lang="it-IT" dirty="0" smtClean="0"/>
              <a:t> </a:t>
            </a:r>
            <a:r>
              <a:rPr lang="it-IT" dirty="0" err="1" smtClean="0"/>
              <a:t>Gabirol</a:t>
            </a:r>
            <a:r>
              <a:rPr lang="it-IT" dirty="0" smtClean="0"/>
              <a:t>).</a:t>
            </a:r>
          </a:p>
          <a:p>
            <a:pPr algn="ctr">
              <a:buNone/>
            </a:pPr>
            <a:r>
              <a:rPr lang="it-IT" dirty="0" smtClean="0"/>
              <a:t>▼ </a:t>
            </a:r>
          </a:p>
          <a:p>
            <a:pPr>
              <a:buNone/>
            </a:pPr>
            <a:r>
              <a:rPr lang="it-IT" dirty="0" smtClean="0"/>
              <a:t>	La </a:t>
            </a:r>
            <a:r>
              <a:rPr lang="it-IT" b="1" dirty="0" smtClean="0"/>
              <a:t>natura enciclopedica del suo sapere</a:t>
            </a:r>
            <a:r>
              <a:rPr lang="it-IT" dirty="0" smtClean="0"/>
              <a:t> ha dato origine alla leggenda, priva di fondamento, secondo cui si sarebbe spinto fino a praticare la magia.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 Importanza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6</a:t>
            </a:fld>
            <a:endParaRPr lang="it-IT" dirty="0"/>
          </a:p>
        </p:txBody>
      </p:sp>
      <p:sp>
        <p:nvSpPr>
          <p:cNvPr id="5" name="Segnaposto contenuto 4"/>
          <p:cNvSpPr>
            <a:spLocks noGrp="1"/>
          </p:cNvSpPr>
          <p:nvPr>
            <p:ph idx="1"/>
          </p:nvPr>
        </p:nvSpPr>
        <p:spPr/>
        <p:txBody>
          <a:bodyPr/>
          <a:lstStyle/>
          <a:p>
            <a:r>
              <a:rPr lang="it-IT" dirty="0" smtClean="0"/>
              <a:t>Alberto Magno è stato soprattutto un grande teologo che ha esercitato un influsso determinante sulla spiritualità domenicana della sua provincia, imprimendole «</a:t>
            </a:r>
            <a:r>
              <a:rPr lang="it-IT" b="1" dirty="0" smtClean="0"/>
              <a:t>una modulazione </a:t>
            </a:r>
            <a:r>
              <a:rPr lang="it-IT" b="1" dirty="0" err="1" smtClean="0"/>
              <a:t>neoplatonico-dionisiano-avicenniana</a:t>
            </a:r>
            <a:r>
              <a:rPr lang="it-IT" dirty="0" smtClean="0"/>
              <a:t>»</a:t>
            </a:r>
            <a:r>
              <a:rPr lang="it-IT" baseline="30000" dirty="0" smtClean="0"/>
              <a:t> </a:t>
            </a:r>
            <a:endParaRPr lang="it-IT" dirty="0" smtClean="0"/>
          </a:p>
          <a:p>
            <a:pPr>
              <a:buNone/>
            </a:pPr>
            <a:r>
              <a:rPr lang="it-IT" dirty="0" smtClean="0"/>
              <a:t>	</a:t>
            </a:r>
            <a:r>
              <a:rPr lang="it-IT" dirty="0" smtClean="0">
                <a:sym typeface="Wingdings" pitchFamily="2" charset="2"/>
              </a:rPr>
              <a:t> </a:t>
            </a:r>
            <a:r>
              <a:rPr lang="it-IT" dirty="0" smtClean="0"/>
              <a:t>Se la Germania ha prodotto ciò che si suole definire «misticismo speculativo» è ad Alberto che lo deve. 	</a:t>
            </a:r>
          </a:p>
          <a:p>
            <a:pPr algn="ctr">
              <a:buNone/>
            </a:pPr>
            <a:r>
              <a:rPr lang="it-IT" dirty="0" smtClean="0"/>
              <a:t>▼ </a:t>
            </a:r>
          </a:p>
          <a:p>
            <a:pPr algn="ctr">
              <a:buNone/>
            </a:pPr>
            <a:r>
              <a:rPr lang="it-IT" dirty="0" smtClean="0"/>
              <a:t>	È Alberto infatti a fare dell’</a:t>
            </a:r>
            <a:r>
              <a:rPr lang="it-IT" b="1" dirty="0" smtClean="0"/>
              <a:t>incontro fra l’</a:t>
            </a:r>
            <a:r>
              <a:rPr lang="it-IT" b="1" dirty="0" err="1" smtClean="0"/>
              <a:t>unologia</a:t>
            </a:r>
            <a:r>
              <a:rPr lang="it-IT" b="1" dirty="0" smtClean="0"/>
              <a:t> </a:t>
            </a:r>
            <a:r>
              <a:rPr lang="it-IT" b="1" dirty="0" err="1" smtClean="0"/>
              <a:t>dionisiana</a:t>
            </a:r>
            <a:r>
              <a:rPr lang="it-IT" b="1" dirty="0" smtClean="0"/>
              <a:t> e l’ontologia di Agostino il cemento di una nuova teologia dell’Essere-Uno della</a:t>
            </a:r>
            <a:r>
              <a:rPr lang="it-IT" dirty="0" smtClean="0"/>
              <a:t> quale la </a:t>
            </a:r>
            <a:r>
              <a:rPr lang="it-IT" b="1" dirty="0" smtClean="0"/>
              <a:t>teologia renana costituisce il dispiegarsi nello spazio della cultura domenicana tedesca</a:t>
            </a:r>
            <a:endParaRPr lang="it-IT" dirty="0" smtClean="0"/>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la filosofia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7</a:t>
            </a:fld>
            <a:endParaRPr lang="it-IT" dirty="0"/>
          </a:p>
        </p:txBody>
      </p:sp>
      <p:sp>
        <p:nvSpPr>
          <p:cNvPr id="5" name="Segnaposto contenuto 4"/>
          <p:cNvSpPr>
            <a:spLocks noGrp="1"/>
          </p:cNvSpPr>
          <p:nvPr>
            <p:ph idx="1"/>
          </p:nvPr>
        </p:nvSpPr>
        <p:spPr/>
        <p:txBody>
          <a:bodyPr/>
          <a:lstStyle/>
          <a:p>
            <a:r>
              <a:rPr lang="it-IT" dirty="0" smtClean="0"/>
              <a:t>Nel commento alle </a:t>
            </a:r>
            <a:r>
              <a:rPr lang="it-IT" i="1" dirty="0" smtClean="0"/>
              <a:t>Lettere </a:t>
            </a:r>
            <a:r>
              <a:rPr lang="it-IT" dirty="0" smtClean="0"/>
              <a:t>di Dionigi, posteriore a quello alla </a:t>
            </a:r>
            <a:r>
              <a:rPr lang="it-IT" i="1" dirty="0" err="1" smtClean="0"/>
              <a:t>Theologia</a:t>
            </a:r>
            <a:r>
              <a:rPr lang="it-IT" i="1" dirty="0" smtClean="0"/>
              <a:t> </a:t>
            </a:r>
            <a:r>
              <a:rPr lang="it-IT" i="1" dirty="0" err="1" smtClean="0"/>
              <a:t>Mystica</a:t>
            </a:r>
            <a:r>
              <a:rPr lang="it-IT" dirty="0" smtClean="0"/>
              <a:t>,</a:t>
            </a:r>
            <a:r>
              <a:rPr lang="it-IT" i="1" dirty="0" smtClean="0"/>
              <a:t> </a:t>
            </a:r>
            <a:r>
              <a:rPr lang="it-IT" dirty="0" smtClean="0"/>
              <a:t>troviamo un'ampia esposizione del </a:t>
            </a:r>
            <a:r>
              <a:rPr lang="it-IT" b="1" dirty="0" smtClean="0"/>
              <a:t>ruolo specifico della filosofia e del suo rapporto con le verità di fede</a:t>
            </a:r>
            <a:r>
              <a:rPr lang="it-IT" dirty="0" smtClean="0"/>
              <a:t> </a:t>
            </a:r>
          </a:p>
          <a:p>
            <a:pPr lvl="1"/>
            <a:r>
              <a:rPr lang="it-IT" dirty="0" smtClean="0"/>
              <a:t>nelle </a:t>
            </a:r>
            <a:r>
              <a:rPr lang="it-IT" b="1" dirty="0" smtClean="0"/>
              <a:t>scienze la verità è dedotta da principi razionali e si ricava mediante connessioni sillogistiche necessarie</a:t>
            </a:r>
            <a:r>
              <a:rPr lang="it-IT" dirty="0" smtClean="0"/>
              <a:t>, possiede forza coattiva ed è capace di trarre a sé anche chi le resiste</a:t>
            </a:r>
          </a:p>
          <a:p>
            <a:pPr lvl="1"/>
            <a:r>
              <a:rPr lang="it-IT" dirty="0" smtClean="0"/>
              <a:t>nella </a:t>
            </a:r>
            <a:r>
              <a:rPr lang="it-IT" b="1" dirty="0" smtClean="0"/>
              <a:t>Sacra Scrittura la verità è al di sopra della ragione e dei suoi principi</a:t>
            </a:r>
            <a:r>
              <a:rPr lang="it-IT" dirty="0" smtClean="0"/>
              <a:t>; pertanto non è dedotta mediante connessioni argomentative, ma </a:t>
            </a:r>
            <a:r>
              <a:rPr lang="it-IT" b="1" dirty="0" smtClean="0"/>
              <a:t>si manifesta in una certa luce divina che informa la coscienza</a:t>
            </a:r>
            <a:r>
              <a:rPr lang="it-IT" dirty="0" smtClean="0"/>
              <a:t>, traendola a sé. </a:t>
            </a:r>
          </a:p>
          <a:p>
            <a:pPr lvl="1">
              <a:buNone/>
            </a:pPr>
            <a:r>
              <a:rPr lang="it-IT" dirty="0" smtClean="0"/>
              <a:t>	</a:t>
            </a:r>
            <a:r>
              <a:rPr lang="it-IT" dirty="0" smtClean="0">
                <a:sym typeface="Wingdings" pitchFamily="2" charset="2"/>
              </a:rPr>
              <a:t> </a:t>
            </a:r>
            <a:r>
              <a:rPr lang="it-IT" dirty="0" smtClean="0"/>
              <a:t>Di conseguenza </a:t>
            </a:r>
            <a:r>
              <a:rPr lang="it-IT" b="1" dirty="0" smtClean="0"/>
              <a:t>non si comunica se non a coloro che ad essa si rivolgono devotamente </a:t>
            </a:r>
            <a:r>
              <a:rPr lang="it-IT" dirty="0" smtClean="0"/>
              <a:t>(8)</a:t>
            </a:r>
          </a:p>
          <a:p>
            <a:r>
              <a:rPr lang="it-IT" b="1" dirty="0" smtClean="0"/>
              <a:t>La filosofia ha in sé un termine</a:t>
            </a:r>
            <a:r>
              <a:rPr lang="it-IT" dirty="0" smtClean="0"/>
              <a:t>, un confine ultimo in cui arriva a scoprirsi </a:t>
            </a:r>
            <a:r>
              <a:rPr lang="it-IT" b="1" dirty="0" smtClean="0"/>
              <a:t>incapace di comprendere </a:t>
            </a:r>
            <a:r>
              <a:rPr lang="it-IT" b="1" i="1" dirty="0" smtClean="0"/>
              <a:t>tutto</a:t>
            </a:r>
            <a:r>
              <a:rPr lang="it-IT" i="1" dirty="0" smtClean="0"/>
              <a:t>. </a:t>
            </a:r>
          </a:p>
          <a:p>
            <a:pPr>
              <a:buNone/>
            </a:pPr>
            <a:r>
              <a:rPr lang="it-IT" i="1" dirty="0" smtClean="0"/>
              <a:t>	</a:t>
            </a:r>
            <a:r>
              <a:rPr lang="it-IT" i="1" dirty="0" smtClean="0">
                <a:sym typeface="Wingdings" pitchFamily="2" charset="2"/>
              </a:rPr>
              <a:t> </a:t>
            </a:r>
            <a:r>
              <a:rPr lang="it-IT" dirty="0" smtClean="0"/>
              <a:t>Essa </a:t>
            </a:r>
            <a:r>
              <a:rPr lang="it-IT" b="1" u="sng" dirty="0" smtClean="0"/>
              <a:t>non è in grado di spiegare su un piano puramente razionale le verità più elevate</a:t>
            </a:r>
            <a:r>
              <a:rPr lang="it-IT" dirty="0" smtClean="0"/>
              <a:t>, e però non è nemmeno capace di impugnarle.</a:t>
            </a:r>
          </a:p>
          <a:p>
            <a:pPr>
              <a:buNone/>
            </a:pPr>
            <a:r>
              <a:rPr lang="it-IT" dirty="0" smtClean="0"/>
              <a:t>	</a:t>
            </a:r>
          </a:p>
          <a:p>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Alberto Magno: filosofia e teologia (</a:t>
            </a:r>
            <a:r>
              <a:rPr lang="it-IT" i="1" dirty="0" smtClean="0"/>
              <a:t>Commento all’Etica N.</a:t>
            </a:r>
            <a:r>
              <a:rPr lang="it-IT" dirty="0" smtClean="0"/>
              <a: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M2</a:t>
            </a:r>
            <a:r>
              <a:rPr lang="it-IT" smtClean="0"/>
              <a:t>: </a:t>
            </a:r>
            <a:r>
              <a:rPr lang="it-IT" i="1" smtClean="0">
                <a:solidFill>
                  <a:srgbClr val="FF0000"/>
                </a:solidFill>
              </a:rPr>
              <a:t>Alberto Magno e la scuola domenicana di Colonia</a:t>
            </a:r>
            <a:r>
              <a:rPr lang="it-IT" smtClean="0"/>
              <a:t> -</a:t>
            </a:r>
            <a:r>
              <a:rPr lang="it-IT" i="1" smtClean="0"/>
              <a:t> </a:t>
            </a:r>
            <a:r>
              <a:rPr lang="it-IT" smtClean="0"/>
              <a:t>Scheda </a:t>
            </a:r>
            <a:fld id="{6CA60C78-0825-4B2B-B453-0FCE1F9B7919}" type="slidenum">
              <a:rPr lang="it-IT" smtClean="0">
                <a:solidFill>
                  <a:srgbClr val="FF0000"/>
                </a:solidFill>
              </a:rPr>
              <a:pPr/>
              <a:t>8</a:t>
            </a:fld>
            <a:endParaRPr lang="it-IT" dirty="0"/>
          </a:p>
        </p:txBody>
      </p:sp>
      <p:sp>
        <p:nvSpPr>
          <p:cNvPr id="5" name="Segnaposto contenuto 4"/>
          <p:cNvSpPr>
            <a:spLocks noGrp="1"/>
          </p:cNvSpPr>
          <p:nvPr>
            <p:ph idx="1"/>
          </p:nvPr>
        </p:nvSpPr>
        <p:spPr/>
        <p:txBody>
          <a:bodyPr/>
          <a:lstStyle/>
          <a:p>
            <a:r>
              <a:rPr lang="it-IT" i="1" dirty="0" smtClean="0"/>
              <a:t>Si deve dire che </a:t>
            </a:r>
            <a:r>
              <a:rPr lang="it-IT" b="1" i="1" dirty="0" smtClean="0"/>
              <a:t>la contemplazione teologica in parte conviene e in parte differisce da quella filosofica</a:t>
            </a:r>
            <a:r>
              <a:rPr lang="it-IT" i="1" dirty="0" smtClean="0"/>
              <a:t>; perciò, esse non sono del tutto identiche... </a:t>
            </a:r>
          </a:p>
          <a:p>
            <a:r>
              <a:rPr lang="it-IT" i="1" dirty="0" smtClean="0"/>
              <a:t>[La contemplazione teologica] </a:t>
            </a:r>
            <a:r>
              <a:rPr lang="it-IT" b="1" i="1" dirty="0" smtClean="0"/>
              <a:t>differisce da quella filosofica nella disposizione, nel fine e nell'oggetto</a:t>
            </a:r>
            <a:r>
              <a:rPr lang="it-IT" i="1" dirty="0" smtClean="0"/>
              <a:t>. </a:t>
            </a:r>
          </a:p>
          <a:p>
            <a:pPr lvl="1"/>
            <a:r>
              <a:rPr lang="it-IT" i="1" dirty="0" smtClean="0"/>
              <a:t>Nella disposizione, perché procede attraverso un lume infuso da Dio, mentre il filosofo attraverso la disposizione acquisita dalla sapienza; </a:t>
            </a:r>
          </a:p>
          <a:p>
            <a:pPr lvl="1"/>
            <a:r>
              <a:rPr lang="it-IT" i="1" dirty="0" smtClean="0"/>
              <a:t>nel fine, perché la contemplazione teologica pone il fine ultimo nella contemplazione di Dio nell'aldilà, mentre il filosofo lo colloca nella visione attraverso cui Dio può essere visto, in qualche modo, già in questa condizione presente; </a:t>
            </a:r>
          </a:p>
          <a:p>
            <a:pPr lvl="1"/>
            <a:r>
              <a:rPr lang="it-IT" i="1" dirty="0" smtClean="0"/>
              <a:t>nell'oggetto, non quanto alla sostanza, ma quanto al modo, perché il filosofo contempla Dio nella misura in cui può averlo in una conclusione dimostrativa, mentre il teologo lo contempla in quanto esiste al di sopra della ragione e dell'intelletto. </a:t>
            </a:r>
          </a:p>
          <a:p>
            <a:endParaRPr lang="it-IT" dirty="0" smtClean="0"/>
          </a:p>
          <a:p>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ello)">
  <a:themeElements>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bliograf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lnDef>
  </a:objectDefaults>
  <a:extraClrSchemeLst>
    <a:extraClrScheme>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bliografi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bliografi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bliografi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bliografi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bliografi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bliografi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bliografi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bliografi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bliografi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bliografi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bliografi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Template>
  <TotalTime>411</TotalTime>
  <Words>2921</Words>
  <Application>Microsoft Office PowerPoint</Application>
  <PresentationFormat>Presentazione su schermo (4:3)</PresentationFormat>
  <Paragraphs>226</Paragraphs>
  <Slides>26</Slides>
  <Notes>4</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(Modello)</vt:lpstr>
      <vt:lpstr>Unità didattica M2  Alberto Magno e la Scuola domenicana di Colonia</vt:lpstr>
      <vt:lpstr>La «Scuola Domenicana di Colonia»</vt:lpstr>
      <vt:lpstr>La «Scuola Domenicana di Colonia»: Albertiani e Tomisti</vt:lpstr>
      <vt:lpstr>Alberto Magno – Vita (I)</vt:lpstr>
      <vt:lpstr>Alberto Magno – Vita (II)</vt:lpstr>
      <vt:lpstr>Alberto Magno – Vita (III)</vt:lpstr>
      <vt:lpstr>Alberto Magno - Importanza</vt:lpstr>
      <vt:lpstr>Alberto Magno: la filosofia</vt:lpstr>
      <vt:lpstr>Alberto Magno: filosofia e teologia (Commento all’Etica N.)</vt:lpstr>
      <vt:lpstr>Alberto Magno: filosofia e teologia (Commento all’Etica N.)</vt:lpstr>
      <vt:lpstr>Alberto Magno: la teologia come «sapienza»</vt:lpstr>
      <vt:lpstr>Alberto Magno: la noetica</vt:lpstr>
      <vt:lpstr>Noetica : la necessità spirituale della conoscenza</vt:lpstr>
      <vt:lpstr>Intelletto possibile ed intelletto agente</vt:lpstr>
      <vt:lpstr>Attività noetica costitutiva d’essere</vt:lpstr>
      <vt:lpstr>Il problema del rapporto tra Intelletto Agente e Anima</vt:lpstr>
      <vt:lpstr>Dio come Intelletto Agente</vt:lpstr>
      <vt:lpstr>Il cammino dell’uomo: conversione alla «deiformità intellettuale»</vt:lpstr>
      <vt:lpstr>Deificazione (Dionigi) come illuminazione intellettuale (Avicenna)</vt:lpstr>
      <vt:lpstr>Diapositiva 19</vt:lpstr>
      <vt:lpstr>L’intellettualità dell’unione mistica</vt:lpstr>
      <vt:lpstr>«Rivisitazione cristiana» dell’intellettualismo peripatetico-arabo</vt:lpstr>
      <vt:lpstr>L’aristotelismo noetico avicenniano in chiave agostiano-dionisiana</vt:lpstr>
      <vt:lpstr>Commento ai Nomi Divini (deificazione intellettuale)</vt:lpstr>
      <vt:lpstr>Il tono intellettualistico dell’unione mistica albertiana</vt:lpstr>
      <vt:lpstr>La mistica in Alberto: attività intellettuale di natura estatica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0</dc:title>
  <dc:creator>diakosmetikos</dc:creator>
  <cp:lastModifiedBy>diakosmetikos</cp:lastModifiedBy>
  <cp:revision>56</cp:revision>
  <dcterms:created xsi:type="dcterms:W3CDTF">2011-02-28T18:46:58Z</dcterms:created>
  <dcterms:modified xsi:type="dcterms:W3CDTF">2011-03-01T17:31:31Z</dcterms:modified>
</cp:coreProperties>
</file>